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557"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6/14/2021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4620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6/14/2021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8616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6/14/2021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6/14/2021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522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6/14/2021</a:t>
            </a:fld>
            <a:endParaRPr lang="en-US" dirty="0"/>
          </a:p>
        </p:txBody>
      </p:sp>
    </p:spTree>
    <p:extLst>
      <p:ext uri="{BB962C8B-B14F-4D97-AF65-F5344CB8AC3E}">
        <p14:creationId xmlns:p14="http://schemas.microsoft.com/office/powerpoint/2010/main" val="303441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6/14/2021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8307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6/14/2021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5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6/14/2021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055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6/14/2021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6959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6/14/2021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1716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6/14/2021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965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6/14/2021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72541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inner-cla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3">
            <a:extLst>
              <a:ext uri="{FF2B5EF4-FFF2-40B4-BE49-F238E27FC236}">
                <a16:creationId xmlns:a16="http://schemas.microsoft.com/office/drawing/2014/main" id="{6DF4307B-6736-490C-BB87-A16C94606373}"/>
              </a:ext>
            </a:extLst>
          </p:cNvPr>
          <p:cNvPicPr>
            <a:picLocks noChangeAspect="1"/>
          </p:cNvPicPr>
          <p:nvPr/>
        </p:nvPicPr>
        <p:blipFill rotWithShape="1">
          <a:blip r:embed="rId2"/>
          <a:srcRect l="3870" r="17803"/>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180531" y="1346268"/>
            <a:ext cx="5274860" cy="3066706"/>
          </a:xfrm>
        </p:spPr>
        <p:txBody>
          <a:bodyPr anchor="b">
            <a:normAutofit/>
          </a:bodyPr>
          <a:lstStyle/>
          <a:p>
            <a:pPr algn="ctr">
              <a:lnSpc>
                <a:spcPct val="110000"/>
              </a:lnSpc>
            </a:pPr>
            <a:r>
              <a:rPr lang="en-US" sz="4500" dirty="0">
                <a:latin typeface="Algerian"/>
                <a:ea typeface="+mj-lt"/>
                <a:cs typeface="+mj-lt"/>
              </a:rPr>
              <a:t>Access control, Static and Final</a:t>
            </a:r>
            <a:endParaRPr lang="en-US" sz="4500" dirty="0">
              <a:latin typeface="Algerian"/>
            </a:endParaRPr>
          </a:p>
        </p:txBody>
      </p:sp>
      <p:sp>
        <p:nvSpPr>
          <p:cNvPr id="3" name="Subtitle 2"/>
          <p:cNvSpPr>
            <a:spLocks noGrp="1"/>
          </p:cNvSpPr>
          <p:nvPr>
            <p:ph type="subTitle" idx="1"/>
          </p:nvPr>
        </p:nvSpPr>
        <p:spPr>
          <a:xfrm>
            <a:off x="1180336" y="4412974"/>
            <a:ext cx="5174876" cy="1576188"/>
          </a:xfrm>
        </p:spPr>
        <p:txBody>
          <a:bodyPr vert="horz" lIns="109728" tIns="109728" rIns="109728" bIns="91440" rtlCol="0" anchor="t">
            <a:noAutofit/>
          </a:bodyPr>
          <a:lstStyle/>
          <a:p>
            <a:pPr algn="ctr"/>
            <a:r>
              <a:rPr lang="en-US" sz="1500" b="1" dirty="0">
                <a:solidFill>
                  <a:schemeClr val="tx1"/>
                </a:solidFill>
                <a:latin typeface="Times New Roman"/>
                <a:ea typeface="Meiryo"/>
                <a:cs typeface="Times New Roman"/>
              </a:rPr>
              <a:t>Kaustubh S Kabra</a:t>
            </a:r>
            <a:endParaRPr lang="en-US" sz="1500" b="1">
              <a:solidFill>
                <a:schemeClr val="tx1"/>
              </a:solidFill>
              <a:latin typeface="Times New Roman"/>
              <a:cs typeface="Times New Roman"/>
            </a:endParaRPr>
          </a:p>
          <a:p>
            <a:pPr algn="ctr"/>
            <a:r>
              <a:rPr lang="en-US" sz="1500" b="1" dirty="0">
                <a:solidFill>
                  <a:schemeClr val="tx1"/>
                </a:solidFill>
                <a:latin typeface="Times New Roman"/>
                <a:ea typeface="Meiryo"/>
                <a:cs typeface="Times New Roman"/>
              </a:rPr>
              <a:t>SE Computer-Shift1</a:t>
            </a:r>
          </a:p>
          <a:p>
            <a:pPr algn="ctr"/>
            <a:r>
              <a:rPr lang="en-US" sz="1500" b="1" dirty="0">
                <a:solidFill>
                  <a:schemeClr val="tx1"/>
                </a:solidFill>
                <a:latin typeface="Times New Roman"/>
                <a:ea typeface="Meiryo"/>
                <a:cs typeface="Times New Roman"/>
              </a:rPr>
              <a:t>ERP Number 34</a:t>
            </a:r>
          </a:p>
          <a:p>
            <a:pPr algn="ctr"/>
            <a:r>
              <a:rPr lang="en-US" sz="1500" b="1" dirty="0">
                <a:solidFill>
                  <a:schemeClr val="tx1"/>
                </a:solidFill>
                <a:latin typeface="Times New Roman"/>
                <a:ea typeface="Meiryo"/>
                <a:cs typeface="Times New Roman"/>
              </a:rPr>
              <a:t>Teams Number 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C51A-AA8B-4DE1-BC58-227200D15E2A}"/>
              </a:ext>
            </a:extLst>
          </p:cNvPr>
          <p:cNvSpPr>
            <a:spLocks noGrp="1"/>
          </p:cNvSpPr>
          <p:nvPr>
            <p:ph type="title"/>
          </p:nvPr>
        </p:nvSpPr>
        <p:spPr>
          <a:xfrm>
            <a:off x="1920240" y="442220"/>
            <a:ext cx="8770571" cy="691255"/>
          </a:xfrm>
        </p:spPr>
        <p:txBody>
          <a:bodyPr>
            <a:noAutofit/>
          </a:bodyPr>
          <a:lstStyle/>
          <a:p>
            <a:pPr algn="ctr"/>
            <a:r>
              <a:rPr lang="en-US" sz="3000" b="0" i="0" dirty="0">
                <a:solidFill>
                  <a:schemeClr val="tx1">
                    <a:lumMod val="95000"/>
                    <a:lumOff val="5000"/>
                  </a:schemeClr>
                </a:solidFill>
                <a:effectLst/>
                <a:latin typeface="Algerian" panose="04020705040A02060702" pitchFamily="82" charset="0"/>
              </a:rPr>
              <a:t>Java final variable</a:t>
            </a:r>
            <a:endParaRPr lang="en-US" sz="3000"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1AC0786-C3CB-4206-B363-62FB1141370C}"/>
              </a:ext>
            </a:extLst>
          </p:cNvPr>
          <p:cNvSpPr>
            <a:spLocks noGrp="1"/>
          </p:cNvSpPr>
          <p:nvPr>
            <p:ph idx="1"/>
          </p:nvPr>
        </p:nvSpPr>
        <p:spPr>
          <a:xfrm>
            <a:off x="1920240" y="1200150"/>
            <a:ext cx="8770571" cy="4763630"/>
          </a:xfrm>
        </p:spPr>
        <p:txBody>
          <a:bodyPr>
            <a:noAutofit/>
          </a:bodyPr>
          <a:lstStyle/>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If you make any variable as final, you cannot change the value of final variable(It will be constant).</a:t>
            </a:r>
          </a:p>
          <a:p>
            <a:pPr algn="just"/>
            <a:r>
              <a:rPr lang="en-US" sz="1050" b="0" dirty="0">
                <a:solidFill>
                  <a:schemeClr val="tx1">
                    <a:lumMod val="95000"/>
                    <a:lumOff val="5000"/>
                  </a:schemeClr>
                </a:solidFill>
                <a:effectLst/>
                <a:latin typeface="Times New Roman" panose="02020603050405020304" pitchFamily="18" charset="0"/>
                <a:cs typeface="Times New Roman" panose="02020603050405020304" pitchFamily="18" charset="0"/>
              </a:rPr>
              <a:t>Example of final variable</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There is a final variable </a:t>
            </a:r>
            <a:r>
              <a:rPr lang="en-US" sz="105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speedlimit</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we are going to change the value of this variable, but It can't be changed because final variable once assigned a value can never be changed.</a:t>
            </a:r>
          </a:p>
          <a:p>
            <a:pPr algn="just"/>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class</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Bike9{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final</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int</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speedlimit</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=90;//final variable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void</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run(){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speedlimit</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=400;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public</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static</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void</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main(String </a:t>
            </a:r>
            <a:r>
              <a:rPr lang="en-US" sz="105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args</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Bike9 obj=</a:t>
            </a:r>
            <a:r>
              <a:rPr lang="en-US" sz="1050" b="1" i="0" dirty="0">
                <a:solidFill>
                  <a:schemeClr val="tx1">
                    <a:lumMod val="95000"/>
                    <a:lumOff val="5000"/>
                  </a:schemeClr>
                </a:solidFill>
                <a:effectLst/>
                <a:latin typeface="Times New Roman" panose="02020603050405020304" pitchFamily="18" charset="0"/>
                <a:cs typeface="Times New Roman" panose="02020603050405020304" pitchFamily="18" charset="0"/>
              </a:rPr>
              <a:t>new</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Bike9();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05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obj.run</a:t>
            </a:r>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 }  </a:t>
            </a:r>
          </a:p>
          <a:p>
            <a:pPr algn="just"/>
            <a:r>
              <a:rPr lang="en-US" sz="1050" b="0" i="0" dirty="0">
                <a:solidFill>
                  <a:schemeClr val="tx1">
                    <a:lumMod val="95000"/>
                    <a:lumOff val="5000"/>
                  </a:schemeClr>
                </a:solidFill>
                <a:effectLst/>
                <a:latin typeface="Times New Roman" panose="02020603050405020304" pitchFamily="18" charset="0"/>
                <a:cs typeface="Times New Roman" panose="02020603050405020304" pitchFamily="18" charset="0"/>
              </a:rPr>
              <a:t>}//end of class  </a:t>
            </a:r>
          </a:p>
          <a:p>
            <a:endParaRPr lang="en-US" sz="1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69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516F-CE5D-4926-8148-AFA8F7D583E9}"/>
              </a:ext>
            </a:extLst>
          </p:cNvPr>
          <p:cNvSpPr>
            <a:spLocks noGrp="1"/>
          </p:cNvSpPr>
          <p:nvPr>
            <p:ph type="title"/>
          </p:nvPr>
        </p:nvSpPr>
        <p:spPr>
          <a:xfrm>
            <a:off x="1920240" y="442221"/>
            <a:ext cx="8770571" cy="757930"/>
          </a:xfrm>
        </p:spPr>
        <p:txBody>
          <a:bodyPr>
            <a:normAutofit/>
          </a:bodyPr>
          <a:lstStyle/>
          <a:p>
            <a:pPr algn="ctr"/>
            <a:r>
              <a:rPr lang="en-US" sz="3000" b="0" i="0" dirty="0">
                <a:solidFill>
                  <a:schemeClr val="tx1">
                    <a:lumMod val="95000"/>
                    <a:lumOff val="5000"/>
                  </a:schemeClr>
                </a:solidFill>
                <a:effectLst/>
                <a:latin typeface="Algerian" panose="04020705040A02060702" pitchFamily="82" charset="0"/>
              </a:rPr>
              <a:t>Java final method</a:t>
            </a:r>
            <a:endParaRPr lang="en-US" sz="3000"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7703939-4D23-4A7C-B0ED-FEC135DE99C3}"/>
              </a:ext>
            </a:extLst>
          </p:cNvPr>
          <p:cNvSpPr>
            <a:spLocks noGrp="1"/>
          </p:cNvSpPr>
          <p:nvPr>
            <p:ph idx="1"/>
          </p:nvPr>
        </p:nvSpPr>
        <p:spPr>
          <a:xfrm>
            <a:off x="1920240" y="1200151"/>
            <a:ext cx="8770571" cy="4763629"/>
          </a:xfrm>
        </p:spPr>
        <p:txBody>
          <a:bodyPr>
            <a:normAutofit fontScale="62500" lnSpcReduction="20000"/>
          </a:bodyPr>
          <a:lstStyle/>
          <a:p>
            <a:pPr algn="just"/>
            <a:r>
              <a:rPr lang="en-US" b="0" i="0" dirty="0">
                <a:solidFill>
                  <a:schemeClr val="tx1">
                    <a:lumMod val="95000"/>
                    <a:lumOff val="5000"/>
                  </a:schemeClr>
                </a:solidFill>
                <a:effectLst/>
                <a:latin typeface="erdana"/>
              </a:rPr>
              <a:t>Java final method</a:t>
            </a:r>
          </a:p>
          <a:p>
            <a:pPr algn="just"/>
            <a:r>
              <a:rPr lang="en-US" b="0" i="0" dirty="0">
                <a:solidFill>
                  <a:schemeClr val="tx1">
                    <a:lumMod val="95000"/>
                    <a:lumOff val="5000"/>
                  </a:schemeClr>
                </a:solidFill>
                <a:effectLst/>
                <a:latin typeface="Inter-Regular"/>
              </a:rPr>
              <a:t>If you make any method as final, you cannot override it.</a:t>
            </a:r>
          </a:p>
          <a:p>
            <a:pPr algn="just"/>
            <a:r>
              <a:rPr lang="en-US" b="0" dirty="0">
                <a:solidFill>
                  <a:schemeClr val="tx1">
                    <a:lumMod val="95000"/>
                    <a:lumOff val="5000"/>
                  </a:schemeClr>
                </a:solidFill>
                <a:effectLst/>
                <a:latin typeface="tahoma" panose="020B0604030504040204" pitchFamily="34" charset="0"/>
              </a:rPr>
              <a:t>Example of final method</a:t>
            </a:r>
          </a:p>
          <a:p>
            <a:pPr algn="just"/>
            <a:r>
              <a:rPr lang="en-US" b="1" i="0" dirty="0">
                <a:solidFill>
                  <a:schemeClr val="tx1">
                    <a:lumMod val="95000"/>
                    <a:lumOff val="5000"/>
                  </a:schemeClr>
                </a:solidFill>
                <a:effectLst/>
                <a:latin typeface="Inter-Regular"/>
              </a:rPr>
              <a:t>class</a:t>
            </a:r>
            <a:r>
              <a:rPr lang="en-US" b="0" i="0" dirty="0">
                <a:solidFill>
                  <a:schemeClr val="tx1">
                    <a:lumMod val="95000"/>
                    <a:lumOff val="5000"/>
                  </a:schemeClr>
                </a:solidFill>
                <a:effectLst/>
                <a:latin typeface="Inter-Regular"/>
              </a:rPr>
              <a:t> Bike{  </a:t>
            </a:r>
          </a:p>
          <a:p>
            <a:pPr algn="just"/>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final</a:t>
            </a:r>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void</a:t>
            </a:r>
            <a:r>
              <a:rPr lang="en-US" b="0" i="0" dirty="0">
                <a:solidFill>
                  <a:schemeClr val="tx1">
                    <a:lumMod val="95000"/>
                    <a:lumOff val="5000"/>
                  </a:schemeClr>
                </a:solidFill>
                <a:effectLst/>
                <a:latin typeface="Inter-Regular"/>
              </a:rPr>
              <a:t> run(){</a:t>
            </a:r>
            <a:r>
              <a:rPr lang="en-US" b="0" i="0" dirty="0" err="1">
                <a:solidFill>
                  <a:schemeClr val="tx1">
                    <a:lumMod val="95000"/>
                    <a:lumOff val="5000"/>
                  </a:schemeClr>
                </a:solidFill>
                <a:effectLst/>
                <a:latin typeface="Inter-Regular"/>
              </a:rPr>
              <a:t>System.out.println</a:t>
            </a:r>
            <a:r>
              <a:rPr lang="en-US" b="0" i="0" dirty="0">
                <a:solidFill>
                  <a:schemeClr val="tx1">
                    <a:lumMod val="95000"/>
                    <a:lumOff val="5000"/>
                  </a:schemeClr>
                </a:solidFill>
                <a:effectLst/>
                <a:latin typeface="Inter-Regular"/>
              </a:rPr>
              <a:t>("running");}  </a:t>
            </a:r>
          </a:p>
          <a:p>
            <a:pPr algn="just"/>
            <a:r>
              <a:rPr lang="en-US" b="0" i="0" dirty="0">
                <a:solidFill>
                  <a:schemeClr val="tx1">
                    <a:lumMod val="95000"/>
                    <a:lumOff val="5000"/>
                  </a:schemeClr>
                </a:solidFill>
                <a:effectLst/>
                <a:latin typeface="Inter-Regular"/>
              </a:rPr>
              <a:t>}  </a:t>
            </a:r>
          </a:p>
          <a:p>
            <a:pPr algn="just"/>
            <a:r>
              <a:rPr lang="en-US" b="1" i="0" dirty="0">
                <a:solidFill>
                  <a:schemeClr val="tx1">
                    <a:lumMod val="95000"/>
                    <a:lumOff val="5000"/>
                  </a:schemeClr>
                </a:solidFill>
                <a:effectLst/>
                <a:latin typeface="Inter-Regular"/>
              </a:rPr>
              <a:t>class</a:t>
            </a:r>
            <a:r>
              <a:rPr lang="en-US" b="0" i="0" dirty="0">
                <a:solidFill>
                  <a:schemeClr val="tx1">
                    <a:lumMod val="95000"/>
                    <a:lumOff val="5000"/>
                  </a:schemeClr>
                </a:solidFill>
                <a:effectLst/>
                <a:latin typeface="Inter-Regular"/>
              </a:rPr>
              <a:t> Honda </a:t>
            </a:r>
            <a:r>
              <a:rPr lang="en-US" b="1" i="0" dirty="0">
                <a:solidFill>
                  <a:schemeClr val="tx1">
                    <a:lumMod val="95000"/>
                    <a:lumOff val="5000"/>
                  </a:schemeClr>
                </a:solidFill>
                <a:effectLst/>
                <a:latin typeface="Inter-Regular"/>
              </a:rPr>
              <a:t>extends</a:t>
            </a:r>
            <a:r>
              <a:rPr lang="en-US" b="0" i="0" dirty="0">
                <a:solidFill>
                  <a:schemeClr val="tx1">
                    <a:lumMod val="95000"/>
                    <a:lumOff val="5000"/>
                  </a:schemeClr>
                </a:solidFill>
                <a:effectLst/>
                <a:latin typeface="Inter-Regular"/>
              </a:rPr>
              <a:t> Bike{  </a:t>
            </a:r>
          </a:p>
          <a:p>
            <a:pPr algn="just"/>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void</a:t>
            </a:r>
            <a:r>
              <a:rPr lang="en-US" b="0" i="0" dirty="0">
                <a:solidFill>
                  <a:schemeClr val="tx1">
                    <a:lumMod val="95000"/>
                    <a:lumOff val="5000"/>
                  </a:schemeClr>
                </a:solidFill>
                <a:effectLst/>
                <a:latin typeface="Inter-Regular"/>
              </a:rPr>
              <a:t> run(){</a:t>
            </a:r>
            <a:r>
              <a:rPr lang="en-US" b="0" i="0" dirty="0" err="1">
                <a:solidFill>
                  <a:schemeClr val="tx1">
                    <a:lumMod val="95000"/>
                    <a:lumOff val="5000"/>
                  </a:schemeClr>
                </a:solidFill>
                <a:effectLst/>
                <a:latin typeface="Inter-Regular"/>
              </a:rPr>
              <a:t>System.out.println</a:t>
            </a:r>
            <a:r>
              <a:rPr lang="en-US" b="0" i="0" dirty="0">
                <a:solidFill>
                  <a:schemeClr val="tx1">
                    <a:lumMod val="95000"/>
                    <a:lumOff val="5000"/>
                  </a:schemeClr>
                </a:solidFill>
                <a:effectLst/>
                <a:latin typeface="Inter-Regular"/>
              </a:rPr>
              <a:t>("running safely with 100kmph");}  </a:t>
            </a:r>
          </a:p>
          <a:p>
            <a:pPr algn="just"/>
            <a:r>
              <a:rPr lang="en-US" b="0" i="0" dirty="0">
                <a:solidFill>
                  <a:schemeClr val="tx1">
                    <a:lumMod val="95000"/>
                    <a:lumOff val="5000"/>
                  </a:schemeClr>
                </a:solidFill>
                <a:effectLst/>
                <a:latin typeface="Inter-Regular"/>
              </a:rPr>
              <a:t>     </a:t>
            </a:r>
          </a:p>
          <a:p>
            <a:pPr algn="just"/>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public</a:t>
            </a:r>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static</a:t>
            </a:r>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void</a:t>
            </a:r>
            <a:r>
              <a:rPr lang="en-US" b="0" i="0" dirty="0">
                <a:solidFill>
                  <a:schemeClr val="tx1">
                    <a:lumMod val="95000"/>
                    <a:lumOff val="5000"/>
                  </a:schemeClr>
                </a:solidFill>
                <a:effectLst/>
                <a:latin typeface="Inter-Regular"/>
              </a:rPr>
              <a:t> main(String </a:t>
            </a:r>
            <a:r>
              <a:rPr lang="en-US" b="0" i="0" dirty="0" err="1">
                <a:solidFill>
                  <a:schemeClr val="tx1">
                    <a:lumMod val="95000"/>
                    <a:lumOff val="5000"/>
                  </a:schemeClr>
                </a:solidFill>
                <a:effectLst/>
                <a:latin typeface="Inter-Regular"/>
              </a:rPr>
              <a:t>args</a:t>
            </a:r>
            <a:r>
              <a:rPr lang="en-US" b="0" i="0" dirty="0">
                <a:solidFill>
                  <a:schemeClr val="tx1">
                    <a:lumMod val="95000"/>
                    <a:lumOff val="5000"/>
                  </a:schemeClr>
                </a:solidFill>
                <a:effectLst/>
                <a:latin typeface="Inter-Regular"/>
              </a:rPr>
              <a:t>[]){  </a:t>
            </a:r>
          </a:p>
          <a:p>
            <a:pPr algn="just"/>
            <a:r>
              <a:rPr lang="en-US" b="0" i="0" dirty="0">
                <a:solidFill>
                  <a:schemeClr val="tx1">
                    <a:lumMod val="95000"/>
                    <a:lumOff val="5000"/>
                  </a:schemeClr>
                </a:solidFill>
                <a:effectLst/>
                <a:latin typeface="Inter-Regular"/>
              </a:rPr>
              <a:t>   Honda </a:t>
            </a:r>
            <a:r>
              <a:rPr lang="en-US" b="0" i="0" dirty="0" err="1">
                <a:solidFill>
                  <a:schemeClr val="tx1">
                    <a:lumMod val="95000"/>
                    <a:lumOff val="5000"/>
                  </a:schemeClr>
                </a:solidFill>
                <a:effectLst/>
                <a:latin typeface="Inter-Regular"/>
              </a:rPr>
              <a:t>honda</a:t>
            </a:r>
            <a:r>
              <a:rPr lang="en-US" b="0" i="0" dirty="0">
                <a:solidFill>
                  <a:schemeClr val="tx1">
                    <a:lumMod val="95000"/>
                    <a:lumOff val="5000"/>
                  </a:schemeClr>
                </a:solidFill>
                <a:effectLst/>
                <a:latin typeface="Inter-Regular"/>
              </a:rPr>
              <a:t>= </a:t>
            </a:r>
            <a:r>
              <a:rPr lang="en-US" b="1" i="0" dirty="0">
                <a:solidFill>
                  <a:schemeClr val="tx1">
                    <a:lumMod val="95000"/>
                    <a:lumOff val="5000"/>
                  </a:schemeClr>
                </a:solidFill>
                <a:effectLst/>
                <a:latin typeface="Inter-Regular"/>
              </a:rPr>
              <a:t>new</a:t>
            </a:r>
            <a:r>
              <a:rPr lang="en-US" b="0" i="0" dirty="0">
                <a:solidFill>
                  <a:schemeClr val="tx1">
                    <a:lumMod val="95000"/>
                    <a:lumOff val="5000"/>
                  </a:schemeClr>
                </a:solidFill>
                <a:effectLst/>
                <a:latin typeface="Inter-Regular"/>
              </a:rPr>
              <a:t> Honda();  </a:t>
            </a:r>
          </a:p>
          <a:p>
            <a:pPr algn="just"/>
            <a:r>
              <a:rPr lang="en-US" b="0" i="0" dirty="0">
                <a:solidFill>
                  <a:schemeClr val="tx1">
                    <a:lumMod val="95000"/>
                    <a:lumOff val="5000"/>
                  </a:schemeClr>
                </a:solidFill>
                <a:effectLst/>
                <a:latin typeface="Inter-Regular"/>
              </a:rPr>
              <a:t>   </a:t>
            </a:r>
            <a:r>
              <a:rPr lang="en-US" b="0" i="0" dirty="0" err="1">
                <a:solidFill>
                  <a:schemeClr val="tx1">
                    <a:lumMod val="95000"/>
                    <a:lumOff val="5000"/>
                  </a:schemeClr>
                </a:solidFill>
                <a:effectLst/>
                <a:latin typeface="Inter-Regular"/>
              </a:rPr>
              <a:t>honda.run</a:t>
            </a:r>
            <a:r>
              <a:rPr lang="en-US" b="0" i="0" dirty="0">
                <a:solidFill>
                  <a:schemeClr val="tx1">
                    <a:lumMod val="95000"/>
                    <a:lumOff val="5000"/>
                  </a:schemeClr>
                </a:solidFill>
                <a:effectLst/>
                <a:latin typeface="Inter-Regular"/>
              </a:rPr>
              <a:t>();  </a:t>
            </a:r>
          </a:p>
          <a:p>
            <a:pPr algn="just"/>
            <a:r>
              <a:rPr lang="en-US" b="0" i="0" dirty="0">
                <a:solidFill>
                  <a:schemeClr val="tx1">
                    <a:lumMod val="95000"/>
                    <a:lumOff val="5000"/>
                  </a:schemeClr>
                </a:solidFill>
                <a:effectLst/>
                <a:latin typeface="Inter-Regular"/>
              </a:rPr>
              <a:t>   }  </a:t>
            </a:r>
          </a:p>
          <a:p>
            <a:pPr algn="just"/>
            <a:r>
              <a:rPr lang="en-US" b="0" i="0" dirty="0">
                <a:solidFill>
                  <a:schemeClr val="tx1">
                    <a:lumMod val="95000"/>
                    <a:lumOff val="5000"/>
                  </a:schemeClr>
                </a:solidFill>
                <a:effectLst/>
                <a:latin typeface="Inter-Regular"/>
              </a:rPr>
              <a:t>}  </a:t>
            </a:r>
          </a:p>
        </p:txBody>
      </p:sp>
    </p:spTree>
    <p:extLst>
      <p:ext uri="{BB962C8B-B14F-4D97-AF65-F5344CB8AC3E}">
        <p14:creationId xmlns:p14="http://schemas.microsoft.com/office/powerpoint/2010/main" val="259151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70E3FF-22AC-44C2-BDD9-BE84DC2420A3}"/>
              </a:ext>
            </a:extLst>
          </p:cNvPr>
          <p:cNvSpPr txBox="1"/>
          <p:nvPr/>
        </p:nvSpPr>
        <p:spPr>
          <a:xfrm>
            <a:off x="3124200" y="3116818"/>
            <a:ext cx="6096000" cy="923330"/>
          </a:xfrm>
          <a:prstGeom prst="rect">
            <a:avLst/>
          </a:prstGeom>
          <a:noFill/>
        </p:spPr>
        <p:txBody>
          <a:bodyPr wrap="square">
            <a:spAutoFit/>
          </a:bodyPr>
          <a:lstStyle/>
          <a:p>
            <a:pPr algn="ctr"/>
            <a:r>
              <a:rPr lang="en-US" sz="5400" b="1" dirty="0">
                <a:solidFill>
                  <a:schemeClr val="tx1">
                    <a:lumMod val="95000"/>
                    <a:lumOff val="5000"/>
                  </a:schemeClr>
                </a:solidFill>
                <a:latin typeface="Algerian" panose="04020705040A02060702" pitchFamily="82" charset="0"/>
              </a:rPr>
              <a:t>Thank You</a:t>
            </a:r>
            <a:endParaRPr lang="en-US" sz="5400" b="1" i="0" dirty="0">
              <a:solidFill>
                <a:schemeClr val="tx1">
                  <a:lumMod val="95000"/>
                  <a:lumOff val="5000"/>
                </a:schemeClr>
              </a:solidFill>
              <a:effectLst/>
              <a:latin typeface="Algerian" panose="04020705040A02060702" pitchFamily="82" charset="0"/>
            </a:endParaRPr>
          </a:p>
        </p:txBody>
      </p:sp>
    </p:spTree>
    <p:extLst>
      <p:ext uri="{BB962C8B-B14F-4D97-AF65-F5344CB8AC3E}">
        <p14:creationId xmlns:p14="http://schemas.microsoft.com/office/powerpoint/2010/main" val="407490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F8FECF1-5D9D-4B48-ABCE-ED3D3BD14678}"/>
              </a:ext>
            </a:extLst>
          </p:cNvPr>
          <p:cNvSpPr>
            <a:spLocks noGrp="1"/>
          </p:cNvSpPr>
          <p:nvPr>
            <p:ph type="title"/>
          </p:nvPr>
        </p:nvSpPr>
        <p:spPr>
          <a:xfrm>
            <a:off x="1920875" y="442913"/>
            <a:ext cx="6857365" cy="1344612"/>
          </a:xfrm>
        </p:spPr>
        <p:txBody>
          <a:bodyPr anchor="b">
            <a:normAutofit/>
          </a:bodyPr>
          <a:lstStyle/>
          <a:p>
            <a:pPr algn="ctr"/>
            <a:r>
              <a:rPr lang="en-US" sz="4800" dirty="0">
                <a:solidFill>
                  <a:schemeClr val="tx1">
                    <a:lumMod val="95000"/>
                    <a:lumOff val="5000"/>
                  </a:schemeClr>
                </a:solidFill>
                <a:latin typeface="Algerian"/>
                <a:ea typeface="+mj-lt"/>
                <a:cs typeface="+mj-lt"/>
              </a:rPr>
              <a:t>access control</a:t>
            </a:r>
            <a:endParaRPr lang="en-US" sz="4800">
              <a:solidFill>
                <a:schemeClr val="tx1">
                  <a:lumMod val="95000"/>
                  <a:lumOff val="5000"/>
                </a:schemeClr>
              </a:solidFill>
              <a:latin typeface="Algerian"/>
            </a:endParaRPr>
          </a:p>
        </p:txBody>
      </p:sp>
      <p:sp>
        <p:nvSpPr>
          <p:cNvPr id="3" name="Content Placeholder 2">
            <a:extLst>
              <a:ext uri="{FF2B5EF4-FFF2-40B4-BE49-F238E27FC236}">
                <a16:creationId xmlns:a16="http://schemas.microsoft.com/office/drawing/2014/main" id="{CD9C11B3-8587-4D5E-885C-BA60129BB3FD}"/>
              </a:ext>
            </a:extLst>
          </p:cNvPr>
          <p:cNvSpPr>
            <a:spLocks noGrp="1"/>
          </p:cNvSpPr>
          <p:nvPr>
            <p:ph idx="1"/>
          </p:nvPr>
        </p:nvSpPr>
        <p:spPr>
          <a:xfrm>
            <a:off x="1920875" y="2312988"/>
            <a:ext cx="6857365" cy="3651250"/>
          </a:xfrm>
        </p:spPr>
        <p:txBody>
          <a:bodyPr vert="horz" lIns="109728" tIns="109728" rIns="109728" bIns="91440" rtlCol="0" anchor="t">
            <a:normAutofit fontScale="92500" lnSpcReduction="20000"/>
          </a:bodyPr>
          <a:lstStyle/>
          <a:p>
            <a:r>
              <a:rPr lang="en-US" dirty="0">
                <a:solidFill>
                  <a:schemeClr val="tx1">
                    <a:lumMod val="95000"/>
                    <a:lumOff val="5000"/>
                  </a:schemeClr>
                </a:solidFill>
                <a:latin typeface="Times New Roman"/>
                <a:ea typeface="+mn-lt"/>
                <a:cs typeface="+mn-lt"/>
              </a:rPr>
              <a:t>Access control is a mechanism, an attribute of encapsulation which restricts the access of certain members of a class to specific parts of a program. Access to members of a class can be controlled using the </a:t>
            </a:r>
            <a:r>
              <a:rPr lang="en-US" i="1" dirty="0">
                <a:solidFill>
                  <a:schemeClr val="tx1">
                    <a:lumMod val="95000"/>
                    <a:lumOff val="5000"/>
                  </a:schemeClr>
                </a:solidFill>
                <a:latin typeface="Times New Roman"/>
                <a:ea typeface="+mn-lt"/>
                <a:cs typeface="+mn-lt"/>
              </a:rPr>
              <a:t>access modifiers.</a:t>
            </a:r>
            <a:r>
              <a:rPr lang="en-US" dirty="0">
                <a:solidFill>
                  <a:schemeClr val="tx1">
                    <a:lumMod val="95000"/>
                    <a:lumOff val="5000"/>
                  </a:schemeClr>
                </a:solidFill>
                <a:latin typeface="Times New Roman"/>
                <a:ea typeface="+mn-lt"/>
                <a:cs typeface="+mn-lt"/>
              </a:rPr>
              <a:t> There are four access modifiers in Java. They are:</a:t>
            </a:r>
            <a:endParaRPr lang="en-US">
              <a:solidFill>
                <a:schemeClr val="tx1">
                  <a:lumMod val="95000"/>
                  <a:lumOff val="5000"/>
                </a:schemeClr>
              </a:solidFill>
              <a:latin typeface="Times New Roman"/>
              <a:ea typeface="Meiryo"/>
              <a:cs typeface="Times New Roman"/>
            </a:endParaRPr>
          </a:p>
          <a:p>
            <a:pPr marL="285750" indent="-285750">
              <a:buFont typeface="Arial"/>
              <a:buChar char="•"/>
            </a:pPr>
            <a:r>
              <a:rPr lang="en-US" dirty="0">
                <a:solidFill>
                  <a:schemeClr val="tx1">
                    <a:lumMod val="95000"/>
                    <a:lumOff val="5000"/>
                  </a:schemeClr>
                </a:solidFill>
                <a:latin typeface="Times New Roman"/>
                <a:ea typeface="+mn-lt"/>
                <a:cs typeface="+mn-lt"/>
              </a:rPr>
              <a:t>public</a:t>
            </a:r>
            <a:endParaRPr lang="en-US">
              <a:solidFill>
                <a:schemeClr val="tx1">
                  <a:lumMod val="95000"/>
                  <a:lumOff val="5000"/>
                </a:schemeClr>
              </a:solidFill>
              <a:latin typeface="Times New Roman"/>
              <a:ea typeface="Meiryo"/>
              <a:cs typeface="Times New Roman"/>
            </a:endParaRPr>
          </a:p>
          <a:p>
            <a:pPr marL="285750" indent="-285750">
              <a:buFont typeface="Arial"/>
              <a:buChar char="•"/>
            </a:pPr>
            <a:r>
              <a:rPr lang="en-US" dirty="0">
                <a:solidFill>
                  <a:schemeClr val="tx1">
                    <a:lumMod val="95000"/>
                    <a:lumOff val="5000"/>
                  </a:schemeClr>
                </a:solidFill>
                <a:latin typeface="Times New Roman"/>
                <a:ea typeface="+mn-lt"/>
                <a:cs typeface="+mn-lt"/>
              </a:rPr>
              <a:t>protected</a:t>
            </a:r>
            <a:endParaRPr lang="en-US">
              <a:solidFill>
                <a:schemeClr val="tx1">
                  <a:lumMod val="95000"/>
                  <a:lumOff val="5000"/>
                </a:schemeClr>
              </a:solidFill>
              <a:latin typeface="Times New Roman"/>
              <a:ea typeface="Meiryo"/>
              <a:cs typeface="Times New Roman"/>
            </a:endParaRPr>
          </a:p>
          <a:p>
            <a:pPr marL="285750" indent="-285750">
              <a:buFont typeface="Arial"/>
              <a:buChar char="•"/>
            </a:pPr>
            <a:r>
              <a:rPr lang="en-US" dirty="0">
                <a:solidFill>
                  <a:schemeClr val="tx1">
                    <a:lumMod val="95000"/>
                    <a:lumOff val="5000"/>
                  </a:schemeClr>
                </a:solidFill>
                <a:latin typeface="Times New Roman"/>
                <a:ea typeface="+mn-lt"/>
                <a:cs typeface="+mn-lt"/>
              </a:rPr>
              <a:t>default</a:t>
            </a:r>
            <a:endParaRPr lang="en-US">
              <a:solidFill>
                <a:schemeClr val="tx1">
                  <a:lumMod val="95000"/>
                  <a:lumOff val="5000"/>
                </a:schemeClr>
              </a:solidFill>
              <a:latin typeface="Times New Roman"/>
              <a:ea typeface="Meiryo"/>
              <a:cs typeface="Times New Roman"/>
            </a:endParaRPr>
          </a:p>
          <a:p>
            <a:pPr marL="285750" indent="-285750">
              <a:buFont typeface="Arial"/>
              <a:buChar char="•"/>
            </a:pPr>
            <a:r>
              <a:rPr lang="en-US" dirty="0">
                <a:solidFill>
                  <a:schemeClr val="tx1">
                    <a:lumMod val="95000"/>
                    <a:lumOff val="5000"/>
                  </a:schemeClr>
                </a:solidFill>
                <a:latin typeface="Times New Roman"/>
                <a:ea typeface="+mn-lt"/>
                <a:cs typeface="+mn-lt"/>
              </a:rPr>
              <a:t>private</a:t>
            </a:r>
            <a:endParaRPr lang="en-US" dirty="0">
              <a:solidFill>
                <a:schemeClr val="tx1">
                  <a:lumMod val="95000"/>
                  <a:lumOff val="5000"/>
                </a:schemeClr>
              </a:solidFill>
              <a:latin typeface="Times New Roman"/>
            </a:endParaRPr>
          </a:p>
          <a:p>
            <a:endParaRPr lang="en-US" dirty="0">
              <a:ea typeface="Meiryo"/>
            </a:endParaRPr>
          </a:p>
        </p:txBody>
      </p:sp>
    </p:spTree>
    <p:extLst>
      <p:ext uri="{BB962C8B-B14F-4D97-AF65-F5344CB8AC3E}">
        <p14:creationId xmlns:p14="http://schemas.microsoft.com/office/powerpoint/2010/main" val="171256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7C216420-7484-4B89-8FAD-C042BEB0EA64}"/>
              </a:ext>
            </a:extLst>
          </p:cNvPr>
          <p:cNvSpPr>
            <a:spLocks noGrp="1"/>
          </p:cNvSpPr>
          <p:nvPr>
            <p:ph type="title"/>
          </p:nvPr>
        </p:nvSpPr>
        <p:spPr>
          <a:xfrm>
            <a:off x="1920875" y="442913"/>
            <a:ext cx="6857365" cy="1344612"/>
          </a:xfrm>
        </p:spPr>
        <p:txBody>
          <a:bodyPr anchor="b">
            <a:normAutofit fontScale="90000"/>
          </a:bodyPr>
          <a:lstStyle/>
          <a:p>
            <a:pPr algn="ctr"/>
            <a:r>
              <a:rPr lang="en-US" sz="2500" b="0" i="0" dirty="0">
                <a:solidFill>
                  <a:schemeClr val="tx1">
                    <a:lumMod val="95000"/>
                    <a:lumOff val="5000"/>
                  </a:schemeClr>
                </a:solidFill>
                <a:effectLst/>
                <a:latin typeface="Algerian" panose="04020705040A02060702" pitchFamily="82" charset="0"/>
              </a:rPr>
              <a:t>Accessibility restrictions of the four access modifiers is as shown below:</a:t>
            </a:r>
            <a:endParaRPr lang="en-US" sz="2500" dirty="0">
              <a:solidFill>
                <a:schemeClr val="tx1">
                  <a:lumMod val="95000"/>
                  <a:lumOff val="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5F560D43-5F23-40ED-A193-15871AC46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2871" y="2312988"/>
            <a:ext cx="5674008" cy="3651250"/>
          </a:xfrm>
        </p:spPr>
      </p:pic>
    </p:spTree>
    <p:extLst>
      <p:ext uri="{BB962C8B-B14F-4D97-AF65-F5344CB8AC3E}">
        <p14:creationId xmlns:p14="http://schemas.microsoft.com/office/powerpoint/2010/main" val="324085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1F4F-4A3B-4E0D-983E-85516F7450DA}"/>
              </a:ext>
            </a:extLst>
          </p:cNvPr>
          <p:cNvSpPr>
            <a:spLocks noGrp="1"/>
          </p:cNvSpPr>
          <p:nvPr>
            <p:ph type="title"/>
          </p:nvPr>
        </p:nvSpPr>
        <p:spPr>
          <a:xfrm>
            <a:off x="1920240" y="442221"/>
            <a:ext cx="8770571" cy="738510"/>
          </a:xfrm>
        </p:spPr>
        <p:txBody>
          <a:bodyPr>
            <a:normAutofit/>
          </a:bodyPr>
          <a:lstStyle/>
          <a:p>
            <a:pPr algn="ctr"/>
            <a:r>
              <a:rPr lang="en-US" sz="2500" b="0" i="0" dirty="0">
                <a:solidFill>
                  <a:srgbClr val="202124"/>
                </a:solidFill>
                <a:effectLst/>
                <a:latin typeface="Algerian" panose="04020705040A02060702" pitchFamily="82" charset="0"/>
              </a:rPr>
              <a:t>What is the purpose of access modifiers?</a:t>
            </a:r>
            <a:endParaRPr lang="en-US" sz="2500" dirty="0">
              <a:latin typeface="Algerian" panose="04020705040A02060702" pitchFamily="82" charset="0"/>
            </a:endParaRPr>
          </a:p>
        </p:txBody>
      </p:sp>
      <p:sp>
        <p:nvSpPr>
          <p:cNvPr id="3" name="Content Placeholder 2">
            <a:extLst>
              <a:ext uri="{FF2B5EF4-FFF2-40B4-BE49-F238E27FC236}">
                <a16:creationId xmlns:a16="http://schemas.microsoft.com/office/drawing/2014/main" id="{D1F03CC7-458B-4D20-B435-0800B008674A}"/>
              </a:ext>
            </a:extLst>
          </p:cNvPr>
          <p:cNvSpPr>
            <a:spLocks noGrp="1"/>
          </p:cNvSpPr>
          <p:nvPr>
            <p:ph idx="1"/>
          </p:nvPr>
        </p:nvSpPr>
        <p:spPr/>
        <p:txBody>
          <a:bodyPr>
            <a:normAutofit/>
          </a:bodyPr>
          <a:lstStyle/>
          <a:p>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Access modifiers</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are keywords used to specify the accessibility of a class (or type) and its members. These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modifiers</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can be used from code inside or outside the current application.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Access modifiers</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in . NET are used to control the accessibility of each of the members of a type from different possible areas of code.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26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00C7-1318-4CFB-A98E-98389BBE7913}"/>
              </a:ext>
            </a:extLst>
          </p:cNvPr>
          <p:cNvSpPr>
            <a:spLocks noGrp="1"/>
          </p:cNvSpPr>
          <p:nvPr>
            <p:ph type="title"/>
          </p:nvPr>
        </p:nvSpPr>
        <p:spPr/>
        <p:txBody>
          <a:bodyPr>
            <a:normAutofit/>
          </a:bodyPr>
          <a:lstStyle/>
          <a:p>
            <a:pPr algn="ctr"/>
            <a:r>
              <a:rPr lang="en-US" b="0" i="0" dirty="0">
                <a:solidFill>
                  <a:schemeClr val="tx1">
                    <a:lumMod val="95000"/>
                    <a:lumOff val="5000"/>
                  </a:schemeClr>
                </a:solidFill>
                <a:effectLst/>
                <a:latin typeface="Algerian" panose="04020705040A02060702" pitchFamily="82" charset="0"/>
              </a:rPr>
              <a:t>Java static keyword</a:t>
            </a:r>
            <a:endParaRPr lang="en-US"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B73537D-00F7-4F53-894A-DDFD92D7B711}"/>
              </a:ext>
            </a:extLst>
          </p:cNvPr>
          <p:cNvSpPr>
            <a:spLocks noGrp="1"/>
          </p:cNvSpPr>
          <p:nvPr>
            <p:ph idx="1"/>
          </p:nvPr>
        </p:nvSpPr>
        <p:spPr/>
        <p:txBody>
          <a:bodyPr>
            <a:normAutofit fontScale="92500" lnSpcReduction="10000"/>
          </a:bodyPr>
          <a:lstStyle/>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static keyword</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in </a:t>
            </a: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is used for memory management mainly. We can apply static keyword with </a:t>
            </a: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variables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methods, blocks and </a:t>
            </a:r>
            <a:r>
              <a:rPr lang="en-US"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nested classes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static keyword belongs to the class than an instance of the class.</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static can be:</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Variable (also known as a class variable)</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Method (also known as a class method)</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Block</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Nested class</a:t>
            </a:r>
          </a:p>
          <a:p>
            <a:endParaRPr lang="en-US" dirty="0"/>
          </a:p>
        </p:txBody>
      </p:sp>
    </p:spTree>
    <p:extLst>
      <p:ext uri="{BB962C8B-B14F-4D97-AF65-F5344CB8AC3E}">
        <p14:creationId xmlns:p14="http://schemas.microsoft.com/office/powerpoint/2010/main" val="123677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B60B-6913-404E-B71D-0A316C0D8C1A}"/>
              </a:ext>
            </a:extLst>
          </p:cNvPr>
          <p:cNvSpPr>
            <a:spLocks noGrp="1"/>
          </p:cNvSpPr>
          <p:nvPr>
            <p:ph type="title"/>
          </p:nvPr>
        </p:nvSpPr>
        <p:spPr/>
        <p:txBody>
          <a:bodyPr>
            <a:normAutofit fontScale="90000"/>
          </a:bodyPr>
          <a:lstStyle/>
          <a:p>
            <a:pPr algn="ctr"/>
            <a:r>
              <a:rPr lang="en-US" b="0" i="0" dirty="0">
                <a:solidFill>
                  <a:schemeClr val="tx1">
                    <a:lumMod val="95000"/>
                    <a:lumOff val="5000"/>
                  </a:schemeClr>
                </a:solidFill>
                <a:effectLst/>
                <a:latin typeface="erdana"/>
              </a:rPr>
              <a:t> </a:t>
            </a:r>
            <a:r>
              <a:rPr lang="en-US" b="0" i="0" dirty="0">
                <a:solidFill>
                  <a:schemeClr val="tx1">
                    <a:lumMod val="95000"/>
                    <a:lumOff val="5000"/>
                  </a:schemeClr>
                </a:solidFill>
                <a:effectLst/>
                <a:latin typeface="Algerian" panose="04020705040A02060702" pitchFamily="82" charset="0"/>
              </a:rPr>
              <a:t>Java static variable</a:t>
            </a:r>
            <a:br>
              <a:rPr lang="en-US" b="0" i="0" dirty="0">
                <a:solidFill>
                  <a:schemeClr val="tx1">
                    <a:lumMod val="95000"/>
                    <a:lumOff val="5000"/>
                  </a:schemeClr>
                </a:solidFill>
                <a:effectLst/>
                <a:latin typeface="erdana"/>
              </a:rPr>
            </a:br>
            <a:endParaRPr lang="en-US"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396ED0E4-BA69-4406-8EAA-8D8B55CCBA98}"/>
              </a:ext>
            </a:extLst>
          </p:cNvPr>
          <p:cNvSpPr>
            <a:spLocks noGrp="1"/>
          </p:cNvSpPr>
          <p:nvPr>
            <p:ph idx="1"/>
          </p:nvPr>
        </p:nvSpPr>
        <p:spPr/>
        <p:txBody>
          <a:bodyPr>
            <a:normAutofit fontScale="92500" lnSpcReduction="20000"/>
          </a:bodyPr>
          <a:lstStyle/>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If you declare any variable as static, it is known as a static variable.</a:t>
            </a:r>
          </a:p>
          <a:p>
            <a:pPr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static variable can be used to refer to the common property of all objects (which is not unique for each object), for example, the company name of employees, college name of students, etc.</a:t>
            </a:r>
          </a:p>
          <a:p>
            <a:pPr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static variable gets memory only once in the class area at the time of class loading.</a:t>
            </a:r>
          </a:p>
          <a:p>
            <a:pPr algn="just"/>
            <a:r>
              <a:rPr lang="en-US" b="0" i="0" dirty="0">
                <a:solidFill>
                  <a:srgbClr val="610B4B"/>
                </a:solidFill>
                <a:effectLst/>
                <a:latin typeface="Times New Roman" panose="02020603050405020304" pitchFamily="18" charset="0"/>
                <a:cs typeface="Times New Roman" panose="02020603050405020304" pitchFamily="18" charset="0"/>
              </a:rPr>
              <a:t>Advantages of static variable</a:t>
            </a:r>
          </a:p>
          <a:p>
            <a:pPr marL="285750"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It makes your program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memory efficient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(i.e., it saves memory).</a:t>
            </a:r>
          </a:p>
          <a:p>
            <a:pPr marL="285750" indent="-285750" algn="just">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Understanding the problem without static variable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5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4F26-3011-4870-959F-6BA10E2B6A17}"/>
              </a:ext>
            </a:extLst>
          </p:cNvPr>
          <p:cNvSpPr>
            <a:spLocks noGrp="1"/>
          </p:cNvSpPr>
          <p:nvPr>
            <p:ph type="title"/>
          </p:nvPr>
        </p:nvSpPr>
        <p:spPr/>
        <p:txBody>
          <a:bodyPr>
            <a:normAutofit fontScale="90000"/>
          </a:bodyPr>
          <a:lstStyle/>
          <a:p>
            <a:pPr algn="ctr"/>
            <a:r>
              <a:rPr lang="en-US" b="0" i="0" dirty="0">
                <a:solidFill>
                  <a:srgbClr val="610B38"/>
                </a:solidFill>
                <a:effectLst/>
                <a:latin typeface="erdana"/>
              </a:rPr>
              <a:t> </a:t>
            </a:r>
            <a:r>
              <a:rPr lang="en-US" b="0" i="0" dirty="0">
                <a:solidFill>
                  <a:schemeClr val="tx1">
                    <a:lumMod val="95000"/>
                    <a:lumOff val="5000"/>
                  </a:schemeClr>
                </a:solidFill>
                <a:effectLst/>
                <a:latin typeface="Algerian" panose="04020705040A02060702" pitchFamily="82" charset="0"/>
              </a:rPr>
              <a:t>Java static method</a:t>
            </a:r>
            <a:br>
              <a:rPr lang="en-US" b="0" i="0" dirty="0">
                <a:solidFill>
                  <a:schemeClr val="tx1">
                    <a:lumMod val="95000"/>
                    <a:lumOff val="5000"/>
                  </a:schemeClr>
                </a:solidFill>
                <a:effectLst/>
                <a:latin typeface="Algerian" panose="04020705040A02060702" pitchFamily="82" charset="0"/>
              </a:rPr>
            </a:br>
            <a:endParaRPr lang="en-US"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BEB1CB6-5D6F-495E-84BA-1F4B82FCE10B}"/>
              </a:ext>
            </a:extLst>
          </p:cNvPr>
          <p:cNvSpPr>
            <a:spLocks noGrp="1"/>
          </p:cNvSpPr>
          <p:nvPr>
            <p:ph idx="1"/>
          </p:nvPr>
        </p:nvSpPr>
        <p:spPr/>
        <p:txBody>
          <a:bodyPr>
            <a:noAutofit/>
          </a:bodyPr>
          <a:lstStyle/>
          <a:p>
            <a:pPr algn="just"/>
            <a:r>
              <a:rPr lang="en-US" sz="1500" b="0" i="0" dirty="0">
                <a:solidFill>
                  <a:srgbClr val="333333"/>
                </a:solidFill>
                <a:effectLst/>
                <a:latin typeface="Inter-Regular"/>
              </a:rPr>
              <a:t>If you apply static keyword with any method, it is known as static method.</a:t>
            </a:r>
          </a:p>
          <a:p>
            <a:pPr algn="just">
              <a:buFont typeface="Arial" panose="020B0604020202020204" pitchFamily="34" charset="0"/>
              <a:buChar char="•"/>
            </a:pPr>
            <a:r>
              <a:rPr lang="en-US" sz="1500" b="0" i="0" dirty="0">
                <a:solidFill>
                  <a:srgbClr val="000000"/>
                </a:solidFill>
                <a:effectLst/>
                <a:latin typeface="Inter-Regular"/>
              </a:rPr>
              <a:t>A static method belongs to the class rather than the object of a class.</a:t>
            </a:r>
          </a:p>
          <a:p>
            <a:pPr algn="just">
              <a:buFont typeface="Arial" panose="020B0604020202020204" pitchFamily="34" charset="0"/>
              <a:buChar char="•"/>
            </a:pPr>
            <a:r>
              <a:rPr lang="en-US" sz="1500" b="0" i="0" dirty="0">
                <a:solidFill>
                  <a:srgbClr val="000000"/>
                </a:solidFill>
                <a:effectLst/>
                <a:latin typeface="Inter-Regular"/>
              </a:rPr>
              <a:t>A static method can be invoked without the need for creating an instance of a class.</a:t>
            </a:r>
          </a:p>
          <a:p>
            <a:pPr algn="just">
              <a:buFont typeface="Arial" panose="020B0604020202020204" pitchFamily="34" charset="0"/>
              <a:buChar char="•"/>
            </a:pPr>
            <a:r>
              <a:rPr lang="en-US" sz="1500" b="0" i="0" dirty="0">
                <a:solidFill>
                  <a:srgbClr val="000000"/>
                </a:solidFill>
                <a:effectLst/>
                <a:latin typeface="Inter-Regular"/>
              </a:rPr>
              <a:t>A static method can access static data member and can change the value of it.</a:t>
            </a:r>
          </a:p>
          <a:p>
            <a:pPr algn="just"/>
            <a:r>
              <a:rPr lang="en-US" sz="1500" b="1" i="0" dirty="0">
                <a:solidFill>
                  <a:schemeClr val="tx1">
                    <a:lumMod val="95000"/>
                    <a:lumOff val="5000"/>
                  </a:schemeClr>
                </a:solidFill>
                <a:effectLst/>
                <a:latin typeface="Times New Roman" panose="02020603050405020304" pitchFamily="18" charset="0"/>
                <a:cs typeface="Times New Roman" panose="02020603050405020304" pitchFamily="18" charset="0"/>
              </a:rPr>
              <a:t>Restrictions for the static method</a:t>
            </a:r>
          </a:p>
          <a:p>
            <a:pPr algn="just"/>
            <a:r>
              <a:rPr lang="en-US" sz="1500" b="0" i="0" dirty="0">
                <a:solidFill>
                  <a:srgbClr val="333333"/>
                </a:solidFill>
                <a:effectLst/>
                <a:latin typeface="Times New Roman" panose="02020603050405020304" pitchFamily="18" charset="0"/>
                <a:cs typeface="Times New Roman" panose="02020603050405020304" pitchFamily="18" charset="0"/>
              </a:rPr>
              <a:t>There are two main restrictions for the static method. They are:</a:t>
            </a:r>
          </a:p>
          <a:p>
            <a:pPr algn="just">
              <a:buFont typeface="+mj-lt"/>
              <a:buAutoNum type="arabicPeriod"/>
            </a:pPr>
            <a:r>
              <a:rPr lang="en-US" sz="1500" b="0" i="0" dirty="0">
                <a:solidFill>
                  <a:srgbClr val="000000"/>
                </a:solidFill>
                <a:effectLst/>
                <a:latin typeface="Times New Roman" panose="02020603050405020304" pitchFamily="18" charset="0"/>
                <a:cs typeface="Times New Roman" panose="02020603050405020304" pitchFamily="18" charset="0"/>
              </a:rPr>
              <a:t>The static method can not use non static data member or call non-static method directly.</a:t>
            </a:r>
          </a:p>
          <a:p>
            <a:pPr algn="just">
              <a:buFont typeface="+mj-lt"/>
              <a:buAutoNum type="arabicPeriod"/>
            </a:pPr>
            <a:r>
              <a:rPr lang="en-US" sz="1500" b="0" i="0" dirty="0">
                <a:solidFill>
                  <a:srgbClr val="000000"/>
                </a:solidFill>
                <a:effectLst/>
                <a:latin typeface="Times New Roman" panose="02020603050405020304" pitchFamily="18" charset="0"/>
                <a:cs typeface="Times New Roman" panose="02020603050405020304" pitchFamily="18" charset="0"/>
              </a:rPr>
              <a:t>this and super cannot be used in static context.</a:t>
            </a:r>
          </a:p>
          <a:p>
            <a:endParaRPr lang="en-US" sz="1500" dirty="0"/>
          </a:p>
        </p:txBody>
      </p:sp>
    </p:spTree>
    <p:extLst>
      <p:ext uri="{BB962C8B-B14F-4D97-AF65-F5344CB8AC3E}">
        <p14:creationId xmlns:p14="http://schemas.microsoft.com/office/powerpoint/2010/main" val="276273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E1F3-3E6E-48CD-815C-D1C7201D1B60}"/>
              </a:ext>
            </a:extLst>
          </p:cNvPr>
          <p:cNvSpPr>
            <a:spLocks noGrp="1"/>
          </p:cNvSpPr>
          <p:nvPr>
            <p:ph type="title"/>
          </p:nvPr>
        </p:nvSpPr>
        <p:spPr/>
        <p:txBody>
          <a:bodyPr>
            <a:normAutofit/>
          </a:bodyPr>
          <a:lstStyle/>
          <a:p>
            <a:pPr algn="ctr"/>
            <a:r>
              <a:rPr lang="en-US" sz="3000" b="0" i="0" dirty="0">
                <a:solidFill>
                  <a:schemeClr val="tx1">
                    <a:lumMod val="95000"/>
                    <a:lumOff val="5000"/>
                  </a:schemeClr>
                </a:solidFill>
                <a:effectLst/>
                <a:latin typeface="Algerian" panose="04020705040A02060702" pitchFamily="82" charset="0"/>
              </a:rPr>
              <a:t>Java static block</a:t>
            </a:r>
            <a:br>
              <a:rPr lang="en-US" sz="3000" b="0" i="0" dirty="0">
                <a:solidFill>
                  <a:schemeClr val="tx1">
                    <a:lumMod val="95000"/>
                    <a:lumOff val="5000"/>
                  </a:schemeClr>
                </a:solidFill>
                <a:effectLst/>
                <a:latin typeface="Algerian" panose="04020705040A02060702" pitchFamily="82" charset="0"/>
              </a:rPr>
            </a:br>
            <a:endParaRPr lang="en-US" sz="3000" dirty="0">
              <a:solidFill>
                <a:schemeClr val="tx1">
                  <a:lumMod val="95000"/>
                  <a:lumOff val="5000"/>
                </a:schemeClr>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DA51B1BF-A7D1-45A4-8C40-F94FE6F9FE9D}"/>
              </a:ext>
            </a:extLst>
          </p:cNvPr>
          <p:cNvSpPr>
            <a:spLocks noGrp="1"/>
          </p:cNvSpPr>
          <p:nvPr>
            <p:ph idx="1"/>
          </p:nvPr>
        </p:nvSpPr>
        <p:spPr/>
        <p:txBody>
          <a:bodyPr>
            <a:normAutofit/>
          </a:bodyPr>
          <a:lstStyle/>
          <a:p>
            <a:pPr algn="just"/>
            <a:r>
              <a:rPr lang="en-US" sz="1200" b="1" i="0" dirty="0">
                <a:solidFill>
                  <a:schemeClr val="tx1">
                    <a:lumMod val="95000"/>
                    <a:lumOff val="5000"/>
                  </a:schemeClr>
                </a:solidFill>
                <a:effectLst/>
                <a:latin typeface="Inter-Regular"/>
              </a:rPr>
              <a:t>Example of static Block</a:t>
            </a:r>
          </a:p>
          <a:p>
            <a:pPr algn="just"/>
            <a:r>
              <a:rPr lang="en-US" sz="1200" b="1" i="0" dirty="0">
                <a:solidFill>
                  <a:schemeClr val="tx1">
                    <a:lumMod val="95000"/>
                    <a:lumOff val="5000"/>
                  </a:schemeClr>
                </a:solidFill>
                <a:effectLst/>
                <a:latin typeface="Inter-Regular"/>
              </a:rPr>
              <a:t>class</a:t>
            </a:r>
            <a:r>
              <a:rPr lang="en-US" sz="1200" b="0" i="0" dirty="0">
                <a:solidFill>
                  <a:schemeClr val="tx1">
                    <a:lumMod val="95000"/>
                    <a:lumOff val="5000"/>
                  </a:schemeClr>
                </a:solidFill>
                <a:effectLst/>
                <a:latin typeface="Inter-Regular"/>
              </a:rPr>
              <a:t> A2{  </a:t>
            </a:r>
          </a:p>
          <a:p>
            <a:pPr algn="just"/>
            <a:r>
              <a:rPr lang="en-US" sz="1200" b="0" i="0" dirty="0">
                <a:solidFill>
                  <a:schemeClr val="tx1">
                    <a:lumMod val="95000"/>
                    <a:lumOff val="5000"/>
                  </a:schemeClr>
                </a:solidFill>
                <a:effectLst/>
                <a:latin typeface="Inter-Regular"/>
              </a:rPr>
              <a:t>  </a:t>
            </a:r>
            <a:r>
              <a:rPr lang="en-US" sz="1200" b="1" i="0" dirty="0">
                <a:solidFill>
                  <a:schemeClr val="tx1">
                    <a:lumMod val="95000"/>
                    <a:lumOff val="5000"/>
                  </a:schemeClr>
                </a:solidFill>
                <a:effectLst/>
                <a:latin typeface="Inter-Regular"/>
              </a:rPr>
              <a:t>static</a:t>
            </a:r>
            <a:r>
              <a:rPr lang="en-US" sz="1200" b="0" i="0" dirty="0">
                <a:solidFill>
                  <a:schemeClr val="tx1">
                    <a:lumMod val="95000"/>
                    <a:lumOff val="5000"/>
                  </a:schemeClr>
                </a:solidFill>
                <a:effectLst/>
                <a:latin typeface="Inter-Regular"/>
              </a:rPr>
              <a:t>{</a:t>
            </a:r>
            <a:r>
              <a:rPr lang="en-US" sz="1200" b="0" i="0" dirty="0" err="1">
                <a:solidFill>
                  <a:schemeClr val="tx1">
                    <a:lumMod val="95000"/>
                    <a:lumOff val="5000"/>
                  </a:schemeClr>
                </a:solidFill>
                <a:effectLst/>
                <a:latin typeface="Inter-Regular"/>
              </a:rPr>
              <a:t>System.out.println</a:t>
            </a:r>
            <a:r>
              <a:rPr lang="en-US" sz="1200" b="0" i="0" dirty="0">
                <a:solidFill>
                  <a:schemeClr val="tx1">
                    <a:lumMod val="95000"/>
                    <a:lumOff val="5000"/>
                  </a:schemeClr>
                </a:solidFill>
                <a:effectLst/>
                <a:latin typeface="Inter-Regular"/>
              </a:rPr>
              <a:t>("static block is invoked");}  </a:t>
            </a:r>
          </a:p>
          <a:p>
            <a:pPr algn="just"/>
            <a:r>
              <a:rPr lang="en-US" sz="1200" b="0" i="0" dirty="0">
                <a:solidFill>
                  <a:schemeClr val="tx1">
                    <a:lumMod val="95000"/>
                    <a:lumOff val="5000"/>
                  </a:schemeClr>
                </a:solidFill>
                <a:effectLst/>
                <a:latin typeface="Inter-Regular"/>
              </a:rPr>
              <a:t>  </a:t>
            </a:r>
            <a:r>
              <a:rPr lang="en-US" sz="1200" b="1" i="0" dirty="0">
                <a:solidFill>
                  <a:schemeClr val="tx1">
                    <a:lumMod val="95000"/>
                    <a:lumOff val="5000"/>
                  </a:schemeClr>
                </a:solidFill>
                <a:effectLst/>
                <a:latin typeface="Inter-Regular"/>
              </a:rPr>
              <a:t>public</a:t>
            </a:r>
            <a:r>
              <a:rPr lang="en-US" sz="1200" b="0" i="0" dirty="0">
                <a:solidFill>
                  <a:schemeClr val="tx1">
                    <a:lumMod val="95000"/>
                    <a:lumOff val="5000"/>
                  </a:schemeClr>
                </a:solidFill>
                <a:effectLst/>
                <a:latin typeface="Inter-Regular"/>
              </a:rPr>
              <a:t> </a:t>
            </a:r>
            <a:r>
              <a:rPr lang="en-US" sz="1200" b="1" i="0" dirty="0">
                <a:solidFill>
                  <a:schemeClr val="tx1">
                    <a:lumMod val="95000"/>
                    <a:lumOff val="5000"/>
                  </a:schemeClr>
                </a:solidFill>
                <a:effectLst/>
                <a:latin typeface="Inter-Regular"/>
              </a:rPr>
              <a:t>static</a:t>
            </a:r>
            <a:r>
              <a:rPr lang="en-US" sz="1200" b="0" i="0" dirty="0">
                <a:solidFill>
                  <a:schemeClr val="tx1">
                    <a:lumMod val="95000"/>
                    <a:lumOff val="5000"/>
                  </a:schemeClr>
                </a:solidFill>
                <a:effectLst/>
                <a:latin typeface="Inter-Regular"/>
              </a:rPr>
              <a:t> </a:t>
            </a:r>
            <a:r>
              <a:rPr lang="en-US" sz="1200" b="1" i="0" dirty="0">
                <a:solidFill>
                  <a:schemeClr val="tx1">
                    <a:lumMod val="95000"/>
                    <a:lumOff val="5000"/>
                  </a:schemeClr>
                </a:solidFill>
                <a:effectLst/>
                <a:latin typeface="Inter-Regular"/>
              </a:rPr>
              <a:t>void</a:t>
            </a:r>
            <a:r>
              <a:rPr lang="en-US" sz="1200" b="0" i="0" dirty="0">
                <a:solidFill>
                  <a:schemeClr val="tx1">
                    <a:lumMod val="95000"/>
                    <a:lumOff val="5000"/>
                  </a:schemeClr>
                </a:solidFill>
                <a:effectLst/>
                <a:latin typeface="Inter-Regular"/>
              </a:rPr>
              <a:t> main(String </a:t>
            </a:r>
            <a:r>
              <a:rPr lang="en-US" sz="1200" b="0" i="0" dirty="0" err="1">
                <a:solidFill>
                  <a:schemeClr val="tx1">
                    <a:lumMod val="95000"/>
                    <a:lumOff val="5000"/>
                  </a:schemeClr>
                </a:solidFill>
                <a:effectLst/>
                <a:latin typeface="Inter-Regular"/>
              </a:rPr>
              <a:t>args</a:t>
            </a:r>
            <a:r>
              <a:rPr lang="en-US" sz="1200" b="0" i="0" dirty="0">
                <a:solidFill>
                  <a:schemeClr val="tx1">
                    <a:lumMod val="95000"/>
                    <a:lumOff val="5000"/>
                  </a:schemeClr>
                </a:solidFill>
                <a:effectLst/>
                <a:latin typeface="Inter-Regular"/>
              </a:rPr>
              <a:t>[]){  </a:t>
            </a:r>
          </a:p>
          <a:p>
            <a:pPr algn="just"/>
            <a:r>
              <a:rPr lang="en-US" sz="1200" b="0" i="0" dirty="0">
                <a:solidFill>
                  <a:schemeClr val="tx1">
                    <a:lumMod val="95000"/>
                    <a:lumOff val="5000"/>
                  </a:schemeClr>
                </a:solidFill>
                <a:effectLst/>
                <a:latin typeface="Inter-Regular"/>
              </a:rPr>
              <a:t>   </a:t>
            </a:r>
            <a:r>
              <a:rPr lang="en-US" sz="1200" b="0" i="0" dirty="0" err="1">
                <a:solidFill>
                  <a:schemeClr val="tx1">
                    <a:lumMod val="95000"/>
                    <a:lumOff val="5000"/>
                  </a:schemeClr>
                </a:solidFill>
                <a:effectLst/>
                <a:latin typeface="Inter-Regular"/>
              </a:rPr>
              <a:t>System.out.println</a:t>
            </a:r>
            <a:r>
              <a:rPr lang="en-US" sz="1200" b="0" i="0" dirty="0">
                <a:solidFill>
                  <a:schemeClr val="tx1">
                    <a:lumMod val="95000"/>
                    <a:lumOff val="5000"/>
                  </a:schemeClr>
                </a:solidFill>
                <a:effectLst/>
                <a:latin typeface="Inter-Regular"/>
              </a:rPr>
              <a:t>("Hello main");  </a:t>
            </a:r>
          </a:p>
          <a:p>
            <a:pPr algn="just"/>
            <a:r>
              <a:rPr lang="en-US" sz="1200" b="0" i="0" dirty="0">
                <a:solidFill>
                  <a:schemeClr val="tx1">
                    <a:lumMod val="95000"/>
                    <a:lumOff val="5000"/>
                  </a:schemeClr>
                </a:solidFill>
                <a:effectLst/>
                <a:latin typeface="Inter-Regular"/>
              </a:rPr>
              <a:t>  }  </a:t>
            </a:r>
          </a:p>
          <a:p>
            <a:pPr algn="just"/>
            <a:r>
              <a:rPr lang="en-US" sz="1200" b="0" i="0" dirty="0">
                <a:solidFill>
                  <a:schemeClr val="tx1">
                    <a:lumMod val="95000"/>
                    <a:lumOff val="5000"/>
                  </a:schemeClr>
                </a:solidFill>
                <a:effectLst/>
                <a:latin typeface="Inter-Regular"/>
              </a:rPr>
              <a:t>} </a:t>
            </a:r>
          </a:p>
          <a:p>
            <a:pPr algn="just"/>
            <a:r>
              <a:rPr lang="en-US" sz="1200" b="0" i="0" dirty="0">
                <a:solidFill>
                  <a:schemeClr val="tx1">
                    <a:lumMod val="95000"/>
                    <a:lumOff val="5000"/>
                  </a:schemeClr>
                </a:solidFill>
                <a:effectLst/>
                <a:latin typeface="Inter-Regular"/>
              </a:rPr>
              <a:t>Output: static block is </a:t>
            </a:r>
            <a:r>
              <a:rPr lang="en-US" sz="1200" b="0" i="0" dirty="0" err="1">
                <a:solidFill>
                  <a:schemeClr val="tx1">
                    <a:lumMod val="95000"/>
                    <a:lumOff val="5000"/>
                  </a:schemeClr>
                </a:solidFill>
                <a:effectLst/>
                <a:latin typeface="Inter-Regular"/>
              </a:rPr>
              <a:t>inviked</a:t>
            </a:r>
            <a:r>
              <a:rPr lang="en-US" sz="1200" b="0" i="0" dirty="0">
                <a:solidFill>
                  <a:schemeClr val="tx1">
                    <a:lumMod val="95000"/>
                    <a:lumOff val="5000"/>
                  </a:schemeClr>
                </a:solidFill>
                <a:effectLst/>
                <a:latin typeface="Inter-Regular"/>
              </a:rPr>
              <a:t> </a:t>
            </a:r>
          </a:p>
          <a:p>
            <a:pPr algn="just"/>
            <a:r>
              <a:rPr lang="en-US" sz="1200" dirty="0">
                <a:solidFill>
                  <a:schemeClr val="tx1">
                    <a:lumMod val="95000"/>
                    <a:lumOff val="5000"/>
                  </a:schemeClr>
                </a:solidFill>
                <a:latin typeface="Inter-Regular"/>
              </a:rPr>
              <a:t>                Hello main</a:t>
            </a:r>
            <a:endParaRPr lang="en-US" sz="1200" b="0" i="0" dirty="0">
              <a:solidFill>
                <a:schemeClr val="tx1">
                  <a:lumMod val="95000"/>
                  <a:lumOff val="5000"/>
                </a:schemeClr>
              </a:solidFill>
              <a:effectLst/>
              <a:latin typeface="Inter-Regular"/>
            </a:endParaRPr>
          </a:p>
          <a:p>
            <a:pPr algn="just"/>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86900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FF8-E230-4D3F-9F1B-89CF3A5B6F33}"/>
              </a:ext>
            </a:extLst>
          </p:cNvPr>
          <p:cNvSpPr>
            <a:spLocks noGrp="1"/>
          </p:cNvSpPr>
          <p:nvPr>
            <p:ph type="title"/>
          </p:nvPr>
        </p:nvSpPr>
        <p:spPr/>
        <p:txBody>
          <a:bodyPr>
            <a:normAutofit/>
          </a:bodyPr>
          <a:lstStyle/>
          <a:p>
            <a:pPr algn="ctr"/>
            <a:r>
              <a:rPr lang="en-US" sz="3000" b="0" i="0" dirty="0">
                <a:solidFill>
                  <a:schemeClr val="tx1">
                    <a:lumMod val="95000"/>
                    <a:lumOff val="5000"/>
                  </a:schemeClr>
                </a:solidFill>
                <a:effectLst/>
                <a:latin typeface="Algerian" panose="04020705040A02060702" pitchFamily="82" charset="0"/>
              </a:rPr>
              <a:t>Final Keyword In Java</a:t>
            </a:r>
            <a:br>
              <a:rPr lang="en-US" sz="3000" b="0" i="0" dirty="0">
                <a:solidFill>
                  <a:schemeClr val="tx1">
                    <a:lumMod val="95000"/>
                    <a:lumOff val="5000"/>
                  </a:schemeClr>
                </a:solidFill>
                <a:effectLst/>
                <a:latin typeface="Algerian" panose="04020705040A02060702" pitchFamily="82" charset="0"/>
              </a:rPr>
            </a:br>
            <a:endParaRPr lang="en-US" sz="3000"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B464B39-8688-4A36-AA18-010B99C7886D}"/>
              </a:ext>
            </a:extLst>
          </p:cNvPr>
          <p:cNvSpPr>
            <a:spLocks noGrp="1"/>
          </p:cNvSpPr>
          <p:nvPr>
            <p:ph idx="1"/>
          </p:nvPr>
        </p:nvSpPr>
        <p:spPr/>
        <p:txBody>
          <a:bodyPr>
            <a:normAutofit fontScale="85000" lnSpcReduction="10000"/>
          </a:bodyPr>
          <a:lstStyle/>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final keyword</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in java is used to restrict the user. The java final keyword can be used in many context. Final can be:</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variable</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method</a:t>
            </a:r>
          </a:p>
          <a:p>
            <a:pPr algn="just">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class</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a:p>
            <a:endParaRPr lang="en-US" dirty="0"/>
          </a:p>
        </p:txBody>
      </p:sp>
    </p:spTree>
    <p:extLst>
      <p:ext uri="{BB962C8B-B14F-4D97-AF65-F5344CB8AC3E}">
        <p14:creationId xmlns:p14="http://schemas.microsoft.com/office/powerpoint/2010/main" val="3467368509"/>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D3A21"/>
      </a:dk2>
      <a:lt2>
        <a:srgbClr val="E2E4E8"/>
      </a:lt2>
      <a:accent1>
        <a:srgbClr val="CB982D"/>
      </a:accent1>
      <a:accent2>
        <a:srgbClr val="9DA838"/>
      </a:accent2>
      <a:accent3>
        <a:srgbClr val="76AF3F"/>
      </a:accent3>
      <a:accent4>
        <a:srgbClr val="38B92E"/>
      </a:accent4>
      <a:accent5>
        <a:srgbClr val="30B65E"/>
      </a:accent5>
      <a:accent6>
        <a:srgbClr val="34B395"/>
      </a:accent6>
      <a:hlink>
        <a:srgbClr val="6980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827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Meiryo</vt:lpstr>
      <vt:lpstr>Algerian</vt:lpstr>
      <vt:lpstr>Arial</vt:lpstr>
      <vt:lpstr>Corbel</vt:lpstr>
      <vt:lpstr>erdana</vt:lpstr>
      <vt:lpstr>Inter-Regular</vt:lpstr>
      <vt:lpstr>Tahoma</vt:lpstr>
      <vt:lpstr>Times New Roman</vt:lpstr>
      <vt:lpstr>SketchLinesVTI</vt:lpstr>
      <vt:lpstr>Access control, Static and Final</vt:lpstr>
      <vt:lpstr>access control</vt:lpstr>
      <vt:lpstr>Accessibility restrictions of the four access modifiers is as shown below:</vt:lpstr>
      <vt:lpstr>What is the purpose of access modifiers?</vt:lpstr>
      <vt:lpstr>Java static keyword</vt:lpstr>
      <vt:lpstr> Java static variable </vt:lpstr>
      <vt:lpstr> Java static method </vt:lpstr>
      <vt:lpstr>Java static block </vt:lpstr>
      <vt:lpstr>Final Keyword In Java </vt:lpstr>
      <vt:lpstr>Java final variable</vt:lpstr>
      <vt:lpstr>Java final method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dc:creator>
  <cp:lastModifiedBy>521KAUSTUBH20</cp:lastModifiedBy>
  <cp:revision>44</cp:revision>
  <dcterms:created xsi:type="dcterms:W3CDTF">2021-06-14T11:47:31Z</dcterms:created>
  <dcterms:modified xsi:type="dcterms:W3CDTF">2021-06-14T12:40:01Z</dcterms:modified>
</cp:coreProperties>
</file>