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57" r:id="rId3"/>
    <p:sldId id="258" r:id="rId4"/>
    <p:sldId id="259" r:id="rId5"/>
    <p:sldId id="260" r:id="rId6"/>
    <p:sldId id="261" r:id="rId7"/>
    <p:sldId id="262" r:id="rId8"/>
    <p:sldId id="264" r:id="rId9"/>
    <p:sldId id="265" r:id="rId10"/>
    <p:sldId id="263"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a:srgbClr val="99FFCC"/>
    <a:srgbClr val="FF66FF"/>
    <a:srgbClr val="00FFFF"/>
    <a:srgbClr val="FFFF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35695C-6586-4137-B527-C630850F3890}" v="185" dt="2021-05-24T07:28:22.0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72" autoAdjust="0"/>
    <p:restoredTop sz="94660"/>
  </p:normalViewPr>
  <p:slideViewPr>
    <p:cSldViewPr snapToGrid="0">
      <p:cViewPr varScale="1">
        <p:scale>
          <a:sx n="88" d="100"/>
          <a:sy n="88" d="100"/>
        </p:scale>
        <p:origin x="-240"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a:extLst>
              <a:ext uri="{FF2B5EF4-FFF2-40B4-BE49-F238E27FC236}">
                <a16:creationId xmlns=""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a:extLst>
              <a:ext uri="{FF2B5EF4-FFF2-40B4-BE49-F238E27FC236}">
                <a16:creationId xmlns=""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pPr/>
              <a:t>5/26/2021</a:t>
            </a:fld>
            <a:endParaRPr lang="en-US" dirty="0"/>
          </a:p>
        </p:txBody>
      </p:sp>
      <p:sp>
        <p:nvSpPr>
          <p:cNvPr id="5" name="Footer Placeholder 4">
            <a:extLst>
              <a:ext uri="{FF2B5EF4-FFF2-40B4-BE49-F238E27FC236}">
                <a16:creationId xmlns=""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 xmlns:p14="http://schemas.microsoft.com/office/powerpoint/2010/main" val="121051434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5/26/2021</a:t>
            </a:fld>
            <a:endParaRPr lang="en-US" dirty="0"/>
          </a:p>
        </p:txBody>
      </p:sp>
      <p:sp>
        <p:nvSpPr>
          <p:cNvPr id="8" name="Footer Placeholder 7">
            <a:extLst>
              <a:ext uri="{FF2B5EF4-FFF2-40B4-BE49-F238E27FC236}">
                <a16:creationId xmlns=""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 xmlns:p14="http://schemas.microsoft.com/office/powerpoint/2010/main" val="2671418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5/26/2021</a:t>
            </a:fld>
            <a:endParaRPr lang="en-US" dirty="0"/>
          </a:p>
        </p:txBody>
      </p:sp>
      <p:sp>
        <p:nvSpPr>
          <p:cNvPr id="8" name="Footer Placeholder 7">
            <a:extLst>
              <a:ext uri="{FF2B5EF4-FFF2-40B4-BE49-F238E27FC236}">
                <a16:creationId xmlns=""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 xmlns:p14="http://schemas.microsoft.com/office/powerpoint/2010/main" val="1530920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5/26/2021</a:t>
            </a:fld>
            <a:endParaRPr lang="en-US" dirty="0"/>
          </a:p>
        </p:txBody>
      </p:sp>
      <p:sp>
        <p:nvSpPr>
          <p:cNvPr id="8" name="Footer Placeholder 7">
            <a:extLst>
              <a:ext uri="{FF2B5EF4-FFF2-40B4-BE49-F238E27FC236}">
                <a16:creationId xmlns=""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 xmlns:p14="http://schemas.microsoft.com/office/powerpoint/2010/main" val="88871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5/26/2021</a:t>
            </a:fld>
            <a:endParaRPr lang="en-US" dirty="0"/>
          </a:p>
        </p:txBody>
      </p:sp>
      <p:sp>
        <p:nvSpPr>
          <p:cNvPr id="8" name="Footer Placeholder 7">
            <a:extLst>
              <a:ext uri="{FF2B5EF4-FFF2-40B4-BE49-F238E27FC236}">
                <a16:creationId xmlns=""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 xmlns:p14="http://schemas.microsoft.com/office/powerpoint/2010/main" val="1209033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5/26/2021</a:t>
            </a:fld>
            <a:endParaRPr lang="en-US" dirty="0"/>
          </a:p>
        </p:txBody>
      </p:sp>
      <p:sp>
        <p:nvSpPr>
          <p:cNvPr id="10" name="Footer Placeholder 9">
            <a:extLst>
              <a:ext uri="{FF2B5EF4-FFF2-40B4-BE49-F238E27FC236}">
                <a16:creationId xmlns=""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 xmlns:p14="http://schemas.microsoft.com/office/powerpoint/2010/main" val="3687580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5/26/2021</a:t>
            </a:fld>
            <a:endParaRPr lang="en-US" dirty="0"/>
          </a:p>
        </p:txBody>
      </p:sp>
      <p:sp>
        <p:nvSpPr>
          <p:cNvPr id="13" name="Footer Placeholder 12">
            <a:extLst>
              <a:ext uri="{FF2B5EF4-FFF2-40B4-BE49-F238E27FC236}">
                <a16:creationId xmlns=""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 xmlns:p14="http://schemas.microsoft.com/office/powerpoint/2010/main" val="2215704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5/26/2021</a:t>
            </a:fld>
            <a:endParaRPr lang="en-US" dirty="0"/>
          </a:p>
        </p:txBody>
      </p:sp>
      <p:sp>
        <p:nvSpPr>
          <p:cNvPr id="7" name="Footer Placeholder 6">
            <a:extLst>
              <a:ext uri="{FF2B5EF4-FFF2-40B4-BE49-F238E27FC236}">
                <a16:creationId xmlns=""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 xmlns:p14="http://schemas.microsoft.com/office/powerpoint/2010/main" val="3463105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5/26/2021</a:t>
            </a:fld>
            <a:endParaRPr lang="en-US" dirty="0"/>
          </a:p>
        </p:txBody>
      </p:sp>
      <p:sp>
        <p:nvSpPr>
          <p:cNvPr id="6" name="Footer Placeholder 5">
            <a:extLst>
              <a:ext uri="{FF2B5EF4-FFF2-40B4-BE49-F238E27FC236}">
                <a16:creationId xmlns=""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 xmlns:p14="http://schemas.microsoft.com/office/powerpoint/2010/main" val="1877554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5/26/2021</a:t>
            </a:fld>
            <a:endParaRPr lang="en-US" dirty="0"/>
          </a:p>
        </p:txBody>
      </p:sp>
      <p:sp>
        <p:nvSpPr>
          <p:cNvPr id="10" name="Footer Placeholder 9">
            <a:extLst>
              <a:ext uri="{FF2B5EF4-FFF2-40B4-BE49-F238E27FC236}">
                <a16:creationId xmlns=""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 xmlns:p14="http://schemas.microsoft.com/office/powerpoint/2010/main" val="1473364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5/26/2021</a:t>
            </a:fld>
            <a:endParaRPr lang="en-US" dirty="0"/>
          </a:p>
        </p:txBody>
      </p:sp>
      <p:sp>
        <p:nvSpPr>
          <p:cNvPr id="10" name="Footer Placeholder 9">
            <a:extLst>
              <a:ext uri="{FF2B5EF4-FFF2-40B4-BE49-F238E27FC236}">
                <a16:creationId xmlns=""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 xmlns:p14="http://schemas.microsoft.com/office/powerpoint/2010/main" val="2599027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a:extLst>
              <a:ext uri="{FF2B5EF4-FFF2-40B4-BE49-F238E27FC236}">
                <a16:creationId xmlns=""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5/26/2021</a:t>
            </a:fld>
            <a:endParaRPr lang="en-US" dirty="0"/>
          </a:p>
        </p:txBody>
      </p:sp>
      <p:sp>
        <p:nvSpPr>
          <p:cNvPr id="5" name="Footer Placeholder 4">
            <a:extLst>
              <a:ext uri="{FF2B5EF4-FFF2-40B4-BE49-F238E27FC236}">
                <a16:creationId xmlns=""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 xmlns:p14="http://schemas.microsoft.com/office/powerpoint/2010/main" val="807240569"/>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65" r:id="rId6"/>
    <p:sldLayoutId id="2147483761" r:id="rId7"/>
    <p:sldLayoutId id="2147483762" r:id="rId8"/>
    <p:sldLayoutId id="2147483763" r:id="rId9"/>
    <p:sldLayoutId id="2147483764" r:id="rId10"/>
    <p:sldLayoutId id="2147483766"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 xmlns:a16="http://schemas.microsoft.com/office/drawing/2014/main" id="{55B419A7-F817-4767-8CCB-FB0E189C4AC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564038" y="893935"/>
            <a:ext cx="5779813" cy="3014604"/>
          </a:xfrm>
        </p:spPr>
        <p:txBody>
          <a:bodyPr anchor="ctr">
            <a:normAutofit/>
          </a:bodyPr>
          <a:lstStyle/>
          <a:p>
            <a:pPr algn="ctr"/>
            <a:r>
              <a:rPr lang="en-US" sz="6000" dirty="0">
                <a:cs typeface="Calibri Light"/>
              </a:rPr>
              <a:t>Driver </a:t>
            </a:r>
            <a:r>
              <a:rPr lang="en-US" sz="6000" dirty="0" smtClean="0">
                <a:cs typeface="Calibri Light"/>
              </a:rPr>
              <a:t>Drowsiness</a:t>
            </a:r>
            <a:br>
              <a:rPr lang="en-US" sz="6000" dirty="0" smtClean="0">
                <a:cs typeface="Calibri Light"/>
              </a:rPr>
            </a:br>
            <a:r>
              <a:rPr lang="en-US" sz="6000" dirty="0" smtClean="0">
                <a:cs typeface="Calibri Light"/>
              </a:rPr>
              <a:t>Detection</a:t>
            </a:r>
            <a:endParaRPr lang="en-US" sz="6000" dirty="0"/>
          </a:p>
        </p:txBody>
      </p:sp>
      <p:sp>
        <p:nvSpPr>
          <p:cNvPr id="3" name="Subtitle 2"/>
          <p:cNvSpPr>
            <a:spLocks noGrp="1"/>
          </p:cNvSpPr>
          <p:nvPr>
            <p:ph type="subTitle" idx="1"/>
          </p:nvPr>
        </p:nvSpPr>
        <p:spPr>
          <a:xfrm>
            <a:off x="5978915" y="4664443"/>
            <a:ext cx="5364936" cy="2096568"/>
          </a:xfrm>
        </p:spPr>
        <p:txBody>
          <a:bodyPr anchor="t">
            <a:normAutofit lnSpcReduction="10000"/>
          </a:bodyPr>
          <a:lstStyle/>
          <a:p>
            <a:pPr algn="r"/>
            <a:r>
              <a:rPr lang="en-US" dirty="0" err="1"/>
              <a:t>Onasvee</a:t>
            </a:r>
            <a:r>
              <a:rPr lang="en-US" dirty="0"/>
              <a:t> </a:t>
            </a:r>
            <a:r>
              <a:rPr lang="en-US" dirty="0" err="1"/>
              <a:t>Banarse</a:t>
            </a:r>
          </a:p>
          <a:p>
            <a:pPr algn="r"/>
            <a:r>
              <a:rPr lang="en-US" dirty="0"/>
              <a:t>Kaustubh Kabra</a:t>
            </a:r>
          </a:p>
          <a:p>
            <a:pPr algn="r"/>
            <a:r>
              <a:rPr lang="en-US" dirty="0"/>
              <a:t>Himanshu </a:t>
            </a:r>
            <a:r>
              <a:rPr lang="en-US" dirty="0" err="1"/>
              <a:t>Bendale</a:t>
            </a:r>
          </a:p>
          <a:p>
            <a:pPr algn="r"/>
            <a:r>
              <a:rPr lang="en-US" dirty="0"/>
              <a:t>Vincent Simon</a:t>
            </a:r>
          </a:p>
          <a:p>
            <a:pPr algn="r"/>
            <a:r>
              <a:rPr lang="en-US" dirty="0"/>
              <a:t>Harsh Shah</a:t>
            </a:r>
          </a:p>
        </p:txBody>
      </p:sp>
      <p:pic>
        <p:nvPicPr>
          <p:cNvPr id="4" name="Picture 3" descr="Vehicle speeding down a mountain road at dusk">
            <a:extLst>
              <a:ext uri="{FF2B5EF4-FFF2-40B4-BE49-F238E27FC236}">
                <a16:creationId xmlns="" xmlns:a16="http://schemas.microsoft.com/office/drawing/2014/main" id="{C964940C-106C-470E-ABC6-55012BFC25EA}"/>
              </a:ext>
            </a:extLst>
          </p:cNvPr>
          <p:cNvPicPr>
            <a:picLocks noChangeAspect="1"/>
          </p:cNvPicPr>
          <p:nvPr/>
        </p:nvPicPr>
        <p:blipFill rotWithShape="1">
          <a:blip r:embed="rId2"/>
          <a:srcRect l="16804" r="32436" b="-1"/>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22" name="Straight Connector 21">
            <a:extLst>
              <a:ext uri="{FF2B5EF4-FFF2-40B4-BE49-F238E27FC236}">
                <a16:creationId xmlns="" xmlns:a16="http://schemas.microsoft.com/office/drawing/2014/main" id="{E3B95BE3-D5B2-4F38-9A01-17866C9FBA6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6040331"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Freeform 6">
            <a:extLst>
              <a:ext uri="{FF2B5EF4-FFF2-40B4-BE49-F238E27FC236}">
                <a16:creationId xmlns="" xmlns:a16="http://schemas.microsoft.com/office/drawing/2014/main" id="{ADA271CD-3011-4A05-B4A3-80F1794684F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9C4D89-8098-44CC-B8E3-FD0CD8D12A1F}"/>
              </a:ext>
            </a:extLst>
          </p:cNvPr>
          <p:cNvSpPr>
            <a:spLocks noGrp="1"/>
          </p:cNvSpPr>
          <p:nvPr>
            <p:ph type="title"/>
          </p:nvPr>
        </p:nvSpPr>
        <p:spPr>
          <a:xfrm>
            <a:off x="758952" y="758952"/>
            <a:ext cx="10689336" cy="969864"/>
          </a:xfrm>
        </p:spPr>
        <p:txBody>
          <a:bodyPr>
            <a:normAutofit/>
          </a:bodyPr>
          <a:lstStyle/>
          <a:p>
            <a:r>
              <a:rPr lang="en-US" dirty="0" err="1" smtClean="0">
                <a:solidFill>
                  <a:srgbClr val="00FFFF"/>
                </a:solidFill>
              </a:rPr>
              <a:t>dlib</a:t>
            </a:r>
            <a:endParaRPr lang="en-US" dirty="0">
              <a:solidFill>
                <a:srgbClr val="00FFFF"/>
              </a:solidFill>
            </a:endParaRPr>
          </a:p>
        </p:txBody>
      </p:sp>
      <p:sp>
        <p:nvSpPr>
          <p:cNvPr id="3" name="Content Placeholder 2">
            <a:extLst>
              <a:ext uri="{FF2B5EF4-FFF2-40B4-BE49-F238E27FC236}">
                <a16:creationId xmlns="" xmlns:a16="http://schemas.microsoft.com/office/drawing/2014/main" id="{3BB9C955-CD59-497D-AB76-627C292AB573}"/>
              </a:ext>
            </a:extLst>
          </p:cNvPr>
          <p:cNvSpPr>
            <a:spLocks noGrp="1"/>
          </p:cNvSpPr>
          <p:nvPr>
            <p:ph idx="1"/>
          </p:nvPr>
        </p:nvSpPr>
        <p:spPr>
          <a:xfrm>
            <a:off x="762549" y="1845738"/>
            <a:ext cx="10679942" cy="4030356"/>
          </a:xfrm>
        </p:spPr>
        <p:txBody>
          <a:bodyPr/>
          <a:lstStyle/>
          <a:p>
            <a:r>
              <a:rPr lang="en-US" dirty="0" smtClean="0">
                <a:solidFill>
                  <a:schemeClr val="bg1"/>
                </a:solidFill>
              </a:rPr>
              <a:t>It‘s a landmark’s facial detector with pre-trained models,  </a:t>
            </a:r>
            <a:r>
              <a:rPr lang="en-US" dirty="0" smtClean="0">
                <a:solidFill>
                  <a:schemeClr val="bg1"/>
                </a:solidFill>
              </a:rPr>
              <a:t>                                                    the </a:t>
            </a:r>
            <a:r>
              <a:rPr lang="en-US" dirty="0" err="1" smtClean="0">
                <a:solidFill>
                  <a:schemeClr val="bg1"/>
                </a:solidFill>
              </a:rPr>
              <a:t>dlib</a:t>
            </a:r>
            <a:r>
              <a:rPr lang="en-US" dirty="0" smtClean="0">
                <a:solidFill>
                  <a:schemeClr val="bg1"/>
                </a:solidFill>
              </a:rPr>
              <a:t> is used to estimate the location of 68 </a:t>
            </a:r>
            <a:r>
              <a:rPr lang="en-US" dirty="0" smtClean="0">
                <a:solidFill>
                  <a:schemeClr val="bg1"/>
                </a:solidFill>
              </a:rPr>
              <a:t>                                                               coordinates </a:t>
            </a:r>
            <a:r>
              <a:rPr lang="en-US" dirty="0" smtClean="0">
                <a:solidFill>
                  <a:schemeClr val="bg1"/>
                </a:solidFill>
              </a:rPr>
              <a:t>(x, y) that map the facial points on a </a:t>
            </a:r>
            <a:r>
              <a:rPr lang="en-US" dirty="0" smtClean="0">
                <a:solidFill>
                  <a:schemeClr val="bg1"/>
                </a:solidFill>
              </a:rPr>
              <a:t>                                                              person’s </a:t>
            </a:r>
            <a:r>
              <a:rPr lang="en-US" dirty="0" smtClean="0">
                <a:solidFill>
                  <a:schemeClr val="bg1"/>
                </a:solidFill>
              </a:rPr>
              <a:t>face like image below</a:t>
            </a:r>
            <a:r>
              <a:rPr lang="en-US" dirty="0" smtClean="0">
                <a:solidFill>
                  <a:schemeClr val="bg1"/>
                </a:solidFill>
              </a:rPr>
              <a:t>.</a:t>
            </a:r>
          </a:p>
          <a:p>
            <a:r>
              <a:rPr lang="en-US" dirty="0" smtClean="0">
                <a:solidFill>
                  <a:schemeClr val="bg1"/>
                </a:solidFill>
              </a:rPr>
              <a:t>These points are identified from the pre-trained </a:t>
            </a:r>
            <a:r>
              <a:rPr lang="en-US" dirty="0" smtClean="0">
                <a:solidFill>
                  <a:schemeClr val="bg1"/>
                </a:solidFill>
              </a:rPr>
              <a:t>model</a:t>
            </a:r>
          </a:p>
          <a:p>
            <a:endParaRPr lang="en-US" dirty="0">
              <a:solidFill>
                <a:schemeClr val="bg1"/>
              </a:solidFill>
            </a:endParaRPr>
          </a:p>
        </p:txBody>
      </p:sp>
      <p:pic>
        <p:nvPicPr>
          <p:cNvPr id="4" name="Picture 3" descr="facial_landmarks_68markup.jpg"/>
          <p:cNvPicPr>
            <a:picLocks noChangeAspect="1"/>
          </p:cNvPicPr>
          <p:nvPr/>
        </p:nvPicPr>
        <p:blipFill>
          <a:blip r:embed="rId2" cstate="print"/>
          <a:stretch>
            <a:fillRect/>
          </a:stretch>
        </p:blipFill>
        <p:spPr>
          <a:xfrm>
            <a:off x="7393650" y="1966821"/>
            <a:ext cx="4462855" cy="3597215"/>
          </a:xfrm>
          <a:prstGeom prst="rect">
            <a:avLst/>
          </a:prstGeom>
        </p:spPr>
      </p:pic>
    </p:spTree>
    <p:extLst>
      <p:ext uri="{BB962C8B-B14F-4D97-AF65-F5344CB8AC3E}">
        <p14:creationId xmlns="" xmlns:p14="http://schemas.microsoft.com/office/powerpoint/2010/main" val="18354966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9C4D89-8098-44CC-B8E3-FD0CD8D12A1F}"/>
              </a:ext>
            </a:extLst>
          </p:cNvPr>
          <p:cNvSpPr>
            <a:spLocks noGrp="1"/>
          </p:cNvSpPr>
          <p:nvPr>
            <p:ph type="title"/>
          </p:nvPr>
        </p:nvSpPr>
        <p:spPr>
          <a:xfrm>
            <a:off x="405269" y="2777533"/>
            <a:ext cx="10689336" cy="969864"/>
          </a:xfrm>
        </p:spPr>
        <p:txBody>
          <a:bodyPr/>
          <a:lstStyle/>
          <a:p>
            <a:pPr algn="ctr"/>
            <a:r>
              <a:rPr lang="en-US" dirty="0" smtClean="0">
                <a:solidFill>
                  <a:srgbClr val="FF99FF"/>
                </a:solidFill>
              </a:rPr>
              <a:t>Thank You</a:t>
            </a:r>
            <a:endParaRPr lang="en-US" dirty="0">
              <a:solidFill>
                <a:srgbClr val="FF99FF"/>
              </a:solidFill>
            </a:endParaRPr>
          </a:p>
        </p:txBody>
      </p:sp>
      <p:sp>
        <p:nvSpPr>
          <p:cNvPr id="3" name="Content Placeholder 2">
            <a:extLst>
              <a:ext uri="{FF2B5EF4-FFF2-40B4-BE49-F238E27FC236}">
                <a16:creationId xmlns="" xmlns:a16="http://schemas.microsoft.com/office/drawing/2014/main" id="{3BB9C955-CD59-497D-AB76-627C292AB573}"/>
              </a:ext>
            </a:extLst>
          </p:cNvPr>
          <p:cNvSpPr>
            <a:spLocks noGrp="1"/>
          </p:cNvSpPr>
          <p:nvPr>
            <p:ph idx="1"/>
          </p:nvPr>
        </p:nvSpPr>
        <p:spPr>
          <a:xfrm>
            <a:off x="762549" y="3933644"/>
            <a:ext cx="10679942" cy="1942449"/>
          </a:xfrm>
        </p:spPr>
        <p:txBody>
          <a:bodyPr/>
          <a:lstStyle/>
          <a:p>
            <a:endParaRPr lang="en-US" dirty="0">
              <a:solidFill>
                <a:schemeClr val="bg1"/>
              </a:solidFill>
            </a:endParaRPr>
          </a:p>
        </p:txBody>
      </p:sp>
    </p:spTree>
    <p:extLst>
      <p:ext uri="{BB962C8B-B14F-4D97-AF65-F5344CB8AC3E}">
        <p14:creationId xmlns="" xmlns:p14="http://schemas.microsoft.com/office/powerpoint/2010/main" val="7250190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9C4D89-8098-44CC-B8E3-FD0CD8D12A1F}"/>
              </a:ext>
            </a:extLst>
          </p:cNvPr>
          <p:cNvSpPr>
            <a:spLocks noGrp="1"/>
          </p:cNvSpPr>
          <p:nvPr>
            <p:ph type="title"/>
          </p:nvPr>
        </p:nvSpPr>
        <p:spPr>
          <a:xfrm>
            <a:off x="758952" y="758952"/>
            <a:ext cx="10689336" cy="969864"/>
          </a:xfrm>
        </p:spPr>
        <p:txBody>
          <a:bodyPr/>
          <a:lstStyle/>
          <a:p>
            <a:r>
              <a:rPr lang="en-US" dirty="0" smtClean="0">
                <a:solidFill>
                  <a:srgbClr val="00FFFF"/>
                </a:solidFill>
              </a:rPr>
              <a:t>What is Driver</a:t>
            </a:r>
            <a:r>
              <a:rPr lang="en-US" dirty="0">
                <a:solidFill>
                  <a:srgbClr val="00FFFF"/>
                </a:solidFill>
              </a:rPr>
              <a:t> </a:t>
            </a:r>
            <a:r>
              <a:rPr lang="en-US" dirty="0" smtClean="0">
                <a:solidFill>
                  <a:srgbClr val="00FFFF"/>
                </a:solidFill>
              </a:rPr>
              <a:t>Drowsiness?</a:t>
            </a:r>
            <a:endParaRPr lang="en-US" dirty="0">
              <a:solidFill>
                <a:srgbClr val="00FFFF"/>
              </a:solidFill>
            </a:endParaRPr>
          </a:p>
        </p:txBody>
      </p:sp>
      <p:sp>
        <p:nvSpPr>
          <p:cNvPr id="3" name="Content Placeholder 2">
            <a:extLst>
              <a:ext uri="{FF2B5EF4-FFF2-40B4-BE49-F238E27FC236}">
                <a16:creationId xmlns="" xmlns:a16="http://schemas.microsoft.com/office/drawing/2014/main" id="{3BB9C955-CD59-497D-AB76-627C292AB573}"/>
              </a:ext>
            </a:extLst>
          </p:cNvPr>
          <p:cNvSpPr>
            <a:spLocks noGrp="1"/>
          </p:cNvSpPr>
          <p:nvPr>
            <p:ph idx="1"/>
          </p:nvPr>
        </p:nvSpPr>
        <p:spPr>
          <a:xfrm>
            <a:off x="762549" y="1845738"/>
            <a:ext cx="10679942" cy="4030356"/>
          </a:xfrm>
        </p:spPr>
        <p:txBody>
          <a:bodyPr/>
          <a:lstStyle/>
          <a:p>
            <a:r>
              <a:rPr lang="en-US" dirty="0" smtClean="0">
                <a:solidFill>
                  <a:schemeClr val="bg1"/>
                </a:solidFill>
              </a:rPr>
              <a:t>Feeling abnormally sleepy or tired during the day is commonly known as drowsiness. Drowsiness may lead to additional symptoms, such as forgetfulness or falling asleep at inappropriate times.</a:t>
            </a:r>
          </a:p>
          <a:p>
            <a:r>
              <a:rPr lang="en-US" dirty="0" smtClean="0">
                <a:solidFill>
                  <a:schemeClr val="bg1"/>
                </a:solidFill>
              </a:rPr>
              <a:t>Drowsiness makes a person sleepy during inappropriate situations or inappropriate time.</a:t>
            </a:r>
          </a:p>
          <a:p>
            <a:r>
              <a:rPr lang="en-US" dirty="0" smtClean="0">
                <a:solidFill>
                  <a:schemeClr val="bg1"/>
                </a:solidFill>
              </a:rPr>
              <a:t>Drowsiness of a driver is extremely dangerous as he loses the control of the vehicle which risks many lives.</a:t>
            </a:r>
          </a:p>
          <a:p>
            <a:r>
              <a:rPr lang="en-US" dirty="0" smtClean="0">
                <a:solidFill>
                  <a:schemeClr val="bg1"/>
                </a:solidFill>
              </a:rPr>
              <a:t>It is the root cause of majority of the road accidents. </a:t>
            </a:r>
            <a:endParaRPr lang="en-US" dirty="0">
              <a:solidFill>
                <a:schemeClr val="bg1"/>
              </a:solidFill>
            </a:endParaRPr>
          </a:p>
        </p:txBody>
      </p:sp>
    </p:spTree>
    <p:extLst>
      <p:ext uri="{BB962C8B-B14F-4D97-AF65-F5344CB8AC3E}">
        <p14:creationId xmlns="" xmlns:p14="http://schemas.microsoft.com/office/powerpoint/2010/main" val="8961710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9C4D89-8098-44CC-B8E3-FD0CD8D12A1F}"/>
              </a:ext>
            </a:extLst>
          </p:cNvPr>
          <p:cNvSpPr>
            <a:spLocks noGrp="1"/>
          </p:cNvSpPr>
          <p:nvPr>
            <p:ph type="title"/>
          </p:nvPr>
        </p:nvSpPr>
        <p:spPr>
          <a:xfrm>
            <a:off x="758952" y="758952"/>
            <a:ext cx="10689336" cy="969864"/>
          </a:xfrm>
        </p:spPr>
        <p:txBody>
          <a:bodyPr/>
          <a:lstStyle/>
          <a:p>
            <a:r>
              <a:rPr lang="en-US" dirty="0" smtClean="0">
                <a:solidFill>
                  <a:srgbClr val="FF99FF"/>
                </a:solidFill>
              </a:rPr>
              <a:t>Causes of Driver Drowsiness</a:t>
            </a:r>
            <a:endParaRPr lang="en-US" dirty="0">
              <a:solidFill>
                <a:srgbClr val="FF99FF"/>
              </a:solidFill>
            </a:endParaRPr>
          </a:p>
        </p:txBody>
      </p:sp>
      <p:sp>
        <p:nvSpPr>
          <p:cNvPr id="3" name="Content Placeholder 2">
            <a:extLst>
              <a:ext uri="{FF2B5EF4-FFF2-40B4-BE49-F238E27FC236}">
                <a16:creationId xmlns="" xmlns:a16="http://schemas.microsoft.com/office/drawing/2014/main" id="{3BB9C955-CD59-497D-AB76-627C292AB573}"/>
              </a:ext>
            </a:extLst>
          </p:cNvPr>
          <p:cNvSpPr>
            <a:spLocks noGrp="1"/>
          </p:cNvSpPr>
          <p:nvPr>
            <p:ph idx="1"/>
          </p:nvPr>
        </p:nvSpPr>
        <p:spPr>
          <a:xfrm>
            <a:off x="762549" y="1845738"/>
            <a:ext cx="10679942" cy="4030356"/>
          </a:xfrm>
        </p:spPr>
        <p:txBody>
          <a:bodyPr/>
          <a:lstStyle/>
          <a:p>
            <a:r>
              <a:rPr lang="en-US" dirty="0" smtClean="0">
                <a:solidFill>
                  <a:schemeClr val="accent6">
                    <a:lumMod val="60000"/>
                    <a:lumOff val="40000"/>
                  </a:schemeClr>
                </a:solidFill>
              </a:rPr>
              <a:t>Sleep deprivation:</a:t>
            </a:r>
            <a:r>
              <a:rPr lang="en-US" dirty="0" smtClean="0">
                <a:solidFill>
                  <a:schemeClr val="bg1"/>
                </a:solidFill>
              </a:rPr>
              <a:t> Lack of sleep is a leading cause of excessive daytime sleepiness, which can induce micro sleeps or other dangerous driving behavior. Adults should get between seven and nine hours of sleep each night, but a significant number of adults routinely fail to get this recommended amount of sleep.</a:t>
            </a:r>
          </a:p>
          <a:p>
            <a:r>
              <a:rPr lang="en-US" dirty="0" smtClean="0">
                <a:solidFill>
                  <a:schemeClr val="accent6">
                    <a:lumMod val="60000"/>
                    <a:lumOff val="40000"/>
                  </a:schemeClr>
                </a:solidFill>
              </a:rPr>
              <a:t>Alcohol:</a:t>
            </a:r>
            <a:r>
              <a:rPr lang="en-US" dirty="0" smtClean="0">
                <a:solidFill>
                  <a:schemeClr val="bg1"/>
                </a:solidFill>
              </a:rPr>
              <a:t> Drinking alcohol can prompt sleepiness while also affecting reaction time and decision-making in ways that increase the risks of auto accidents.</a:t>
            </a:r>
          </a:p>
          <a:p>
            <a:r>
              <a:rPr lang="en-US" dirty="0" smtClean="0">
                <a:solidFill>
                  <a:schemeClr val="accent6">
                    <a:lumMod val="60000"/>
                    <a:lumOff val="40000"/>
                  </a:schemeClr>
                </a:solidFill>
              </a:rPr>
              <a:t>Time of day</a:t>
            </a:r>
            <a:r>
              <a:rPr lang="en-US" dirty="0" smtClean="0">
                <a:solidFill>
                  <a:schemeClr val="bg1"/>
                </a:solidFill>
              </a:rPr>
              <a:t>: Auto accidents from drowsy driving occur most frequently between midnight and six a.m. or in the mid-afternoon, which are two times when sleepiness peaks.</a:t>
            </a:r>
          </a:p>
          <a:p>
            <a:endParaRPr lang="en-US" dirty="0">
              <a:solidFill>
                <a:schemeClr val="bg1"/>
              </a:solidFill>
            </a:endParaRPr>
          </a:p>
        </p:txBody>
      </p:sp>
    </p:spTree>
    <p:extLst>
      <p:ext uri="{BB962C8B-B14F-4D97-AF65-F5344CB8AC3E}">
        <p14:creationId xmlns="" xmlns:p14="http://schemas.microsoft.com/office/powerpoint/2010/main" val="2238281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9C4D89-8098-44CC-B8E3-FD0CD8D12A1F}"/>
              </a:ext>
            </a:extLst>
          </p:cNvPr>
          <p:cNvSpPr>
            <a:spLocks noGrp="1"/>
          </p:cNvSpPr>
          <p:nvPr>
            <p:ph type="title"/>
          </p:nvPr>
        </p:nvSpPr>
        <p:spPr>
          <a:xfrm>
            <a:off x="758952" y="758952"/>
            <a:ext cx="10689336" cy="969864"/>
          </a:xfrm>
        </p:spPr>
        <p:txBody>
          <a:bodyPr/>
          <a:lstStyle/>
          <a:p>
            <a:r>
              <a:rPr lang="en-US" dirty="0" smtClean="0">
                <a:solidFill>
                  <a:srgbClr val="00FFFF"/>
                </a:solidFill>
              </a:rPr>
              <a:t>Impact of Driver Drowsiness</a:t>
            </a:r>
            <a:endParaRPr lang="en-US" dirty="0">
              <a:solidFill>
                <a:srgbClr val="00FFFF"/>
              </a:solidFill>
            </a:endParaRPr>
          </a:p>
        </p:txBody>
      </p:sp>
      <p:sp>
        <p:nvSpPr>
          <p:cNvPr id="3" name="Content Placeholder 2">
            <a:extLst>
              <a:ext uri="{FF2B5EF4-FFF2-40B4-BE49-F238E27FC236}">
                <a16:creationId xmlns="" xmlns:a16="http://schemas.microsoft.com/office/drawing/2014/main" id="{3BB9C955-CD59-497D-AB76-627C292AB573}"/>
              </a:ext>
            </a:extLst>
          </p:cNvPr>
          <p:cNvSpPr>
            <a:spLocks noGrp="1"/>
          </p:cNvSpPr>
          <p:nvPr>
            <p:ph idx="1"/>
          </p:nvPr>
        </p:nvSpPr>
        <p:spPr>
          <a:xfrm>
            <a:off x="762549" y="1845738"/>
            <a:ext cx="10679942" cy="4382534"/>
          </a:xfrm>
        </p:spPr>
        <p:txBody>
          <a:bodyPr>
            <a:normAutofit fontScale="92500" lnSpcReduction="20000"/>
          </a:bodyPr>
          <a:lstStyle/>
          <a:p>
            <a:r>
              <a:rPr lang="en-US" dirty="0" smtClean="0">
                <a:solidFill>
                  <a:schemeClr val="bg1"/>
                </a:solidFill>
              </a:rPr>
              <a:t>Every year the amounts of deaths and injuries are increasing in traffic accidents due to human errors.</a:t>
            </a:r>
          </a:p>
          <a:p>
            <a:r>
              <a:rPr lang="en-US" dirty="0" smtClean="0">
                <a:solidFill>
                  <a:schemeClr val="bg1"/>
                </a:solidFill>
              </a:rPr>
              <a:t>If the Driver failing to concentration on driving it reduces the driver reaction time and impair steering behavior.</a:t>
            </a:r>
          </a:p>
          <a:p>
            <a:r>
              <a:rPr lang="en-US" dirty="0" smtClean="0">
                <a:solidFill>
                  <a:schemeClr val="bg1"/>
                </a:solidFill>
              </a:rPr>
              <a:t>We often hear of drunken driving, no seat belt, speeding, road condition, bad weather and mechanical failures. But one of the biggest and yet often unrecognized human errors is drowsy driving. A major problem not only in India but across the globe. The risk, danger, and often tragic results of drowsy driving are alarming indeed. Obviously lack of sleep is the main culprit.</a:t>
            </a:r>
          </a:p>
          <a:p>
            <a:r>
              <a:rPr lang="en-US" dirty="0" smtClean="0">
                <a:solidFill>
                  <a:schemeClr val="bg1"/>
                </a:solidFill>
              </a:rPr>
              <a:t>Falling asleep at the wheel is suicidal. It is not only dangerous to the driver but to all other road users. It certainly jeopardizes the safety.</a:t>
            </a:r>
          </a:p>
          <a:p>
            <a:r>
              <a:rPr lang="en-US" dirty="0" smtClean="0">
                <a:solidFill>
                  <a:schemeClr val="bg1"/>
                </a:solidFill>
              </a:rPr>
              <a:t>Exhausted drivers who doze off at the wheel are responsible for about 40% of road accidents, says a study by the Central Road Research Institute (CRRI) on the 300-km Agra-</a:t>
            </a:r>
            <a:r>
              <a:rPr lang="en-US" dirty="0" err="1" smtClean="0">
                <a:solidFill>
                  <a:schemeClr val="bg1"/>
                </a:solidFill>
              </a:rPr>
              <a:t>Lucknow</a:t>
            </a:r>
            <a:r>
              <a:rPr lang="en-US" dirty="0" smtClean="0">
                <a:solidFill>
                  <a:schemeClr val="bg1"/>
                </a:solidFill>
              </a:rPr>
              <a:t> Expressway. The finding rings the alarm bell on how Indian highway motorists ignore the importance of taking adequate rest and end up endangering lives.</a:t>
            </a:r>
            <a:endParaRPr lang="en-US" dirty="0">
              <a:solidFill>
                <a:schemeClr val="bg1"/>
              </a:solidFill>
            </a:endParaRPr>
          </a:p>
        </p:txBody>
      </p:sp>
    </p:spTree>
    <p:extLst>
      <p:ext uri="{BB962C8B-B14F-4D97-AF65-F5344CB8AC3E}">
        <p14:creationId xmlns="" xmlns:p14="http://schemas.microsoft.com/office/powerpoint/2010/main" val="7947976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9C4D89-8098-44CC-B8E3-FD0CD8D12A1F}"/>
              </a:ext>
            </a:extLst>
          </p:cNvPr>
          <p:cNvSpPr>
            <a:spLocks noGrp="1"/>
          </p:cNvSpPr>
          <p:nvPr>
            <p:ph type="title"/>
          </p:nvPr>
        </p:nvSpPr>
        <p:spPr>
          <a:xfrm>
            <a:off x="758952" y="758952"/>
            <a:ext cx="10689336" cy="969864"/>
          </a:xfrm>
        </p:spPr>
        <p:txBody>
          <a:bodyPr/>
          <a:lstStyle/>
          <a:p>
            <a:r>
              <a:rPr lang="en-US" dirty="0" smtClean="0">
                <a:solidFill>
                  <a:srgbClr val="FF99FF"/>
                </a:solidFill>
              </a:rPr>
              <a:t>Signs for a rest</a:t>
            </a:r>
            <a:endParaRPr lang="en-US" dirty="0">
              <a:solidFill>
                <a:srgbClr val="FF99FF"/>
              </a:solidFill>
            </a:endParaRPr>
          </a:p>
        </p:txBody>
      </p:sp>
      <p:sp>
        <p:nvSpPr>
          <p:cNvPr id="3" name="Content Placeholder 2">
            <a:extLst>
              <a:ext uri="{FF2B5EF4-FFF2-40B4-BE49-F238E27FC236}">
                <a16:creationId xmlns="" xmlns:a16="http://schemas.microsoft.com/office/drawing/2014/main" id="{3BB9C955-CD59-497D-AB76-627C292AB573}"/>
              </a:ext>
            </a:extLst>
          </p:cNvPr>
          <p:cNvSpPr>
            <a:spLocks noGrp="1"/>
          </p:cNvSpPr>
          <p:nvPr>
            <p:ph idx="1"/>
          </p:nvPr>
        </p:nvSpPr>
        <p:spPr>
          <a:xfrm>
            <a:off x="762549" y="1845738"/>
            <a:ext cx="10679942" cy="4030356"/>
          </a:xfrm>
        </p:spPr>
        <p:txBody>
          <a:bodyPr>
            <a:normAutofit/>
          </a:bodyPr>
          <a:lstStyle/>
          <a:p>
            <a:r>
              <a:rPr lang="en-US" dirty="0" smtClean="0">
                <a:solidFill>
                  <a:schemeClr val="bg1"/>
                </a:solidFill>
              </a:rPr>
              <a:t>Some signs which indicate that you should rest or take a break while driving are</a:t>
            </a:r>
          </a:p>
          <a:p>
            <a:pPr>
              <a:buNone/>
            </a:pPr>
            <a:endParaRPr lang="en-US" dirty="0">
              <a:solidFill>
                <a:schemeClr val="bg1"/>
              </a:solidFill>
            </a:endParaRPr>
          </a:p>
          <a:p>
            <a:pPr marL="2788920" lvl="5" indent="-457200">
              <a:buClr>
                <a:schemeClr val="bg1"/>
              </a:buClr>
              <a:buFont typeface="+mj-lt"/>
              <a:buAutoNum type="arabicPeriod"/>
            </a:pPr>
            <a:r>
              <a:rPr lang="en-US" dirty="0" smtClean="0">
                <a:solidFill>
                  <a:schemeClr val="bg1"/>
                </a:solidFill>
              </a:rPr>
              <a:t>Drooping eyelids</a:t>
            </a:r>
          </a:p>
          <a:p>
            <a:pPr marL="2788920" lvl="5" indent="-457200">
              <a:buClr>
                <a:schemeClr val="bg1"/>
              </a:buClr>
              <a:buFont typeface="+mj-lt"/>
              <a:buAutoNum type="arabicPeriod"/>
            </a:pPr>
            <a:r>
              <a:rPr lang="en-US" dirty="0" smtClean="0">
                <a:solidFill>
                  <a:schemeClr val="bg1"/>
                </a:solidFill>
              </a:rPr>
              <a:t>Yawning repeatedly or rubbing eyes</a:t>
            </a:r>
          </a:p>
          <a:p>
            <a:pPr marL="2788920" lvl="5" indent="-457200">
              <a:buClr>
                <a:schemeClr val="bg1"/>
              </a:buClr>
              <a:buFont typeface="+mj-lt"/>
              <a:buAutoNum type="arabicPeriod"/>
            </a:pPr>
            <a:r>
              <a:rPr lang="en-US" dirty="0" smtClean="0">
                <a:solidFill>
                  <a:schemeClr val="bg1"/>
                </a:solidFill>
              </a:rPr>
              <a:t>Blurry vision</a:t>
            </a:r>
          </a:p>
          <a:p>
            <a:pPr marL="2788920" lvl="5" indent="-457200">
              <a:buClr>
                <a:schemeClr val="bg1"/>
              </a:buClr>
              <a:buFont typeface="+mj-lt"/>
              <a:buAutoNum type="arabicPeriod"/>
            </a:pPr>
            <a:r>
              <a:rPr lang="en-US" dirty="0" smtClean="0">
                <a:solidFill>
                  <a:schemeClr val="bg1"/>
                </a:solidFill>
              </a:rPr>
              <a:t>Nodding head</a:t>
            </a:r>
          </a:p>
          <a:p>
            <a:pPr marL="2788920" lvl="5" indent="-457200">
              <a:buClr>
                <a:schemeClr val="bg1"/>
              </a:buClr>
              <a:buFont typeface="+mj-lt"/>
              <a:buAutoNum type="arabicPeriod"/>
            </a:pPr>
            <a:r>
              <a:rPr lang="en-US" dirty="0" smtClean="0">
                <a:solidFill>
                  <a:schemeClr val="bg1"/>
                </a:solidFill>
              </a:rPr>
              <a:t>Drifting from lane</a:t>
            </a:r>
          </a:p>
          <a:p>
            <a:pPr marL="2788920" lvl="5" indent="-457200">
              <a:buClr>
                <a:schemeClr val="bg1"/>
              </a:buClr>
              <a:buFont typeface="+mj-lt"/>
              <a:buAutoNum type="arabicPeriod"/>
            </a:pPr>
            <a:r>
              <a:rPr lang="en-US" dirty="0" smtClean="0">
                <a:solidFill>
                  <a:schemeClr val="bg1"/>
                </a:solidFill>
              </a:rPr>
              <a:t>Not able to concentrate</a:t>
            </a:r>
          </a:p>
          <a:p>
            <a:pPr marL="457200" indent="-457200">
              <a:buClr>
                <a:schemeClr val="bg1"/>
              </a:buClr>
              <a:buNone/>
            </a:pPr>
            <a:endParaRPr lang="en-US" dirty="0" smtClean="0">
              <a:solidFill>
                <a:schemeClr val="bg1"/>
              </a:solidFill>
            </a:endParaRPr>
          </a:p>
          <a:p>
            <a:pPr marL="457200" indent="-457200">
              <a:buClr>
                <a:schemeClr val="bg1"/>
              </a:buClr>
            </a:pPr>
            <a:r>
              <a:rPr lang="en-US" dirty="0" smtClean="0">
                <a:solidFill>
                  <a:schemeClr val="bg1"/>
                </a:solidFill>
              </a:rPr>
              <a:t>Instead of taking a chance, the person driving the vehicle should pull off, wash his/her face or take a nap in the vehicle if possible.</a:t>
            </a:r>
          </a:p>
          <a:p>
            <a:pPr marL="457200" indent="-457200">
              <a:buClr>
                <a:schemeClr val="bg1"/>
              </a:buClr>
              <a:buFont typeface="+mj-lt"/>
              <a:buAutoNum type="arabicPeriod"/>
            </a:pPr>
            <a:endParaRPr lang="en-US" dirty="0" smtClean="0">
              <a:solidFill>
                <a:schemeClr val="bg1"/>
              </a:solidFill>
            </a:endParaRPr>
          </a:p>
        </p:txBody>
      </p:sp>
    </p:spTree>
    <p:extLst>
      <p:ext uri="{BB962C8B-B14F-4D97-AF65-F5344CB8AC3E}">
        <p14:creationId xmlns="" xmlns:p14="http://schemas.microsoft.com/office/powerpoint/2010/main" val="2754004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9C4D89-8098-44CC-B8E3-FD0CD8D12A1F}"/>
              </a:ext>
            </a:extLst>
          </p:cNvPr>
          <p:cNvSpPr>
            <a:spLocks noGrp="1"/>
          </p:cNvSpPr>
          <p:nvPr>
            <p:ph type="title"/>
          </p:nvPr>
        </p:nvSpPr>
        <p:spPr>
          <a:xfrm>
            <a:off x="758952" y="758952"/>
            <a:ext cx="10689336" cy="969864"/>
          </a:xfrm>
        </p:spPr>
        <p:txBody>
          <a:bodyPr/>
          <a:lstStyle/>
          <a:p>
            <a:r>
              <a:rPr lang="en-US" dirty="0" smtClean="0">
                <a:solidFill>
                  <a:srgbClr val="00FFFF"/>
                </a:solidFill>
              </a:rPr>
              <a:t>Environment used</a:t>
            </a:r>
            <a:endParaRPr lang="en-US" dirty="0">
              <a:solidFill>
                <a:srgbClr val="00FFFF"/>
              </a:solidFill>
            </a:endParaRPr>
          </a:p>
        </p:txBody>
      </p:sp>
      <p:sp>
        <p:nvSpPr>
          <p:cNvPr id="3" name="Content Placeholder 2">
            <a:extLst>
              <a:ext uri="{FF2B5EF4-FFF2-40B4-BE49-F238E27FC236}">
                <a16:creationId xmlns="" xmlns:a16="http://schemas.microsoft.com/office/drawing/2014/main" id="{3BB9C955-CD59-497D-AB76-627C292AB573}"/>
              </a:ext>
            </a:extLst>
          </p:cNvPr>
          <p:cNvSpPr>
            <a:spLocks noGrp="1"/>
          </p:cNvSpPr>
          <p:nvPr>
            <p:ph idx="1"/>
          </p:nvPr>
        </p:nvSpPr>
        <p:spPr>
          <a:xfrm>
            <a:off x="762549" y="1845738"/>
            <a:ext cx="10679942" cy="4030356"/>
          </a:xfrm>
        </p:spPr>
        <p:txBody>
          <a:bodyPr/>
          <a:lstStyle/>
          <a:p>
            <a:r>
              <a:rPr lang="en-US" dirty="0" smtClean="0">
                <a:solidFill>
                  <a:schemeClr val="bg1"/>
                </a:solidFill>
              </a:rPr>
              <a:t>Our project will be implemented with python as a programming language.</a:t>
            </a:r>
          </a:p>
          <a:p>
            <a:endParaRPr lang="en-US" dirty="0" smtClean="0">
              <a:solidFill>
                <a:schemeClr val="bg1"/>
              </a:solidFill>
            </a:endParaRPr>
          </a:p>
          <a:p>
            <a:r>
              <a:rPr lang="en-US" dirty="0" smtClean="0">
                <a:solidFill>
                  <a:schemeClr val="bg1"/>
                </a:solidFill>
              </a:rPr>
              <a:t>Some of the packages used are-</a:t>
            </a:r>
            <a:endParaRPr lang="en-US" dirty="0" smtClean="0">
              <a:solidFill>
                <a:schemeClr val="bg1"/>
              </a:solidFill>
            </a:endParaRPr>
          </a:p>
          <a:p>
            <a:pPr marL="2788920" lvl="5" indent="-457200">
              <a:buFont typeface="+mj-lt"/>
              <a:buAutoNum type="arabicPeriod"/>
            </a:pPr>
            <a:r>
              <a:rPr lang="en-US" dirty="0" err="1" smtClean="0">
                <a:solidFill>
                  <a:schemeClr val="bg1"/>
                </a:solidFill>
              </a:rPr>
              <a:t>O</a:t>
            </a:r>
            <a:r>
              <a:rPr lang="en-US" dirty="0" err="1" smtClean="0">
                <a:solidFill>
                  <a:schemeClr val="bg1"/>
                </a:solidFill>
              </a:rPr>
              <a:t>penCV</a:t>
            </a:r>
            <a:endParaRPr lang="en-US" dirty="0" smtClean="0">
              <a:solidFill>
                <a:schemeClr val="bg1"/>
              </a:solidFill>
            </a:endParaRPr>
          </a:p>
          <a:p>
            <a:pPr marL="2788920" lvl="5" indent="-457200">
              <a:buFont typeface="+mj-lt"/>
              <a:buAutoNum type="arabicPeriod"/>
            </a:pPr>
            <a:r>
              <a:rPr lang="en-US" dirty="0" err="1" smtClean="0">
                <a:solidFill>
                  <a:schemeClr val="bg1"/>
                </a:solidFill>
              </a:rPr>
              <a:t>d</a:t>
            </a:r>
            <a:r>
              <a:rPr lang="en-US" dirty="0" err="1" smtClean="0">
                <a:solidFill>
                  <a:schemeClr val="bg1"/>
                </a:solidFill>
              </a:rPr>
              <a:t>lib</a:t>
            </a:r>
            <a:endParaRPr lang="en-US" dirty="0" smtClean="0">
              <a:solidFill>
                <a:schemeClr val="bg1"/>
              </a:solidFill>
            </a:endParaRPr>
          </a:p>
          <a:p>
            <a:pPr marL="2788920" lvl="5" indent="-457200">
              <a:buFont typeface="+mj-lt"/>
              <a:buAutoNum type="arabicPeriod"/>
            </a:pPr>
            <a:r>
              <a:rPr lang="en-US" dirty="0" err="1" smtClean="0">
                <a:solidFill>
                  <a:schemeClr val="bg1"/>
                </a:solidFill>
              </a:rPr>
              <a:t>Numpy</a:t>
            </a:r>
            <a:endParaRPr lang="en-US" dirty="0" smtClean="0">
              <a:solidFill>
                <a:schemeClr val="bg1"/>
              </a:solidFill>
            </a:endParaRPr>
          </a:p>
          <a:p>
            <a:pPr marL="2788920" lvl="5" indent="-457200">
              <a:buFont typeface="+mj-lt"/>
              <a:buAutoNum type="arabicPeriod"/>
            </a:pPr>
            <a:r>
              <a:rPr lang="en-US" dirty="0" err="1" smtClean="0">
                <a:solidFill>
                  <a:schemeClr val="bg1"/>
                </a:solidFill>
              </a:rPr>
              <a:t>Keras</a:t>
            </a:r>
            <a:endParaRPr lang="en-US" dirty="0" smtClean="0">
              <a:solidFill>
                <a:schemeClr val="bg1"/>
              </a:solidFill>
            </a:endParaRPr>
          </a:p>
          <a:p>
            <a:pPr marL="2788920" lvl="5" indent="-457200">
              <a:buFont typeface="+mj-lt"/>
              <a:buAutoNum type="arabicPeriod"/>
            </a:pPr>
            <a:r>
              <a:rPr lang="en-US" dirty="0" err="1" smtClean="0">
                <a:solidFill>
                  <a:schemeClr val="bg1"/>
                </a:solidFill>
              </a:rPr>
              <a:t>Imulits</a:t>
            </a:r>
            <a:endParaRPr lang="en-US" dirty="0" smtClean="0">
              <a:solidFill>
                <a:schemeClr val="bg1"/>
              </a:solidFill>
            </a:endParaRPr>
          </a:p>
          <a:p>
            <a:pPr marL="2788920" lvl="5" indent="-457200">
              <a:buFont typeface="+mj-lt"/>
              <a:buAutoNum type="arabicPeriod"/>
            </a:pPr>
            <a:r>
              <a:rPr lang="en-US" dirty="0" err="1" smtClean="0">
                <a:solidFill>
                  <a:schemeClr val="bg1"/>
                </a:solidFill>
              </a:rPr>
              <a:t>Scipy</a:t>
            </a:r>
            <a:endParaRPr lang="en-US" dirty="0" smtClean="0">
              <a:solidFill>
                <a:schemeClr val="bg1"/>
              </a:solidFill>
            </a:endParaRPr>
          </a:p>
          <a:p>
            <a:pPr marL="2788920" lvl="5" indent="-457200">
              <a:buFont typeface="+mj-lt"/>
              <a:buAutoNum type="arabicPeriod"/>
            </a:pPr>
            <a:r>
              <a:rPr lang="en-US" dirty="0" smtClean="0">
                <a:solidFill>
                  <a:schemeClr val="bg1"/>
                </a:solidFill>
              </a:rPr>
              <a:t>Math</a:t>
            </a:r>
          </a:p>
          <a:p>
            <a:pPr marL="2788920" lvl="5" indent="-457200">
              <a:buFont typeface="+mj-lt"/>
              <a:buAutoNum type="arabicPeriod"/>
            </a:pPr>
            <a:r>
              <a:rPr lang="en-US" dirty="0" smtClean="0">
                <a:solidFill>
                  <a:schemeClr val="bg1"/>
                </a:solidFill>
              </a:rPr>
              <a:t>OS </a:t>
            </a:r>
          </a:p>
        </p:txBody>
      </p:sp>
    </p:spTree>
    <p:extLst>
      <p:ext uri="{BB962C8B-B14F-4D97-AF65-F5344CB8AC3E}">
        <p14:creationId xmlns="" xmlns:p14="http://schemas.microsoft.com/office/powerpoint/2010/main" val="38888405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7" name="Content Placeholder 6"/>
          <p:cNvSpPr>
            <a:spLocks noGrp="1"/>
          </p:cNvSpPr>
          <p:nvPr>
            <p:ph sz="half" idx="1"/>
          </p:nvPr>
        </p:nvSpPr>
        <p:spPr/>
        <p:txBody>
          <a:bodyPr/>
          <a:lstStyle/>
          <a:p>
            <a:r>
              <a:rPr lang="en-US" b="1" dirty="0" err="1" smtClean="0">
                <a:solidFill>
                  <a:schemeClr val="bg1"/>
                </a:solidFill>
              </a:rPr>
              <a:t>OpenCV</a:t>
            </a:r>
            <a:r>
              <a:rPr lang="en-US" dirty="0" smtClean="0">
                <a:solidFill>
                  <a:schemeClr val="bg1"/>
                </a:solidFill>
              </a:rPr>
              <a:t> (</a:t>
            </a:r>
            <a:r>
              <a:rPr lang="en-US" i="1" dirty="0" smtClean="0">
                <a:solidFill>
                  <a:schemeClr val="bg1"/>
                </a:solidFill>
              </a:rPr>
              <a:t>Open Source Computer Vision Library</a:t>
            </a:r>
            <a:r>
              <a:rPr lang="en-US" dirty="0" smtClean="0">
                <a:solidFill>
                  <a:schemeClr val="bg1"/>
                </a:solidFill>
              </a:rPr>
              <a:t>) is a library of programming functions mainly aimed at real-time computer vision.</a:t>
            </a:r>
          </a:p>
          <a:p>
            <a:r>
              <a:rPr lang="en-US" dirty="0" smtClean="0">
                <a:solidFill>
                  <a:schemeClr val="bg1"/>
                </a:solidFill>
              </a:rPr>
              <a:t>It was originally developed by Intel</a:t>
            </a:r>
          </a:p>
          <a:p>
            <a:r>
              <a:rPr lang="en-US" dirty="0" smtClean="0">
                <a:solidFill>
                  <a:schemeClr val="bg1"/>
                </a:solidFill>
              </a:rPr>
              <a:t>It will be used for facial and emotion recognition.</a:t>
            </a:r>
          </a:p>
          <a:p>
            <a:endParaRPr lang="en-US" dirty="0"/>
          </a:p>
        </p:txBody>
      </p:sp>
      <p:sp>
        <p:nvSpPr>
          <p:cNvPr id="8" name="Content Placeholder 7"/>
          <p:cNvSpPr>
            <a:spLocks noGrp="1"/>
          </p:cNvSpPr>
          <p:nvPr>
            <p:ph sz="half" idx="2"/>
          </p:nvPr>
        </p:nvSpPr>
        <p:spPr>
          <a:xfrm>
            <a:off x="5184647" y="3247671"/>
            <a:ext cx="6245351" cy="3040986"/>
          </a:xfrm>
        </p:spPr>
        <p:txBody>
          <a:bodyPr>
            <a:normAutofit lnSpcReduction="10000"/>
          </a:bodyPr>
          <a:lstStyle/>
          <a:p>
            <a:r>
              <a:rPr lang="en-US" b="1" dirty="0" err="1" smtClean="0">
                <a:solidFill>
                  <a:schemeClr val="bg1"/>
                </a:solidFill>
              </a:rPr>
              <a:t>NumPy</a:t>
            </a:r>
            <a:r>
              <a:rPr lang="en-US" dirty="0" smtClean="0">
                <a:solidFill>
                  <a:schemeClr val="bg1"/>
                </a:solidFill>
              </a:rPr>
              <a:t> is a library for the Python programming language, adding support for large, multi-dimensional arrays and matrices, along with a large collection of high-level mathematical functions to operate on these arrays.</a:t>
            </a:r>
          </a:p>
          <a:p>
            <a:r>
              <a:rPr lang="en-US" dirty="0" smtClean="0">
                <a:solidFill>
                  <a:schemeClr val="bg1"/>
                </a:solidFill>
              </a:rPr>
              <a:t>In our project we will keep track of the facial coordinates using the </a:t>
            </a:r>
            <a:r>
              <a:rPr lang="en-US" dirty="0" err="1" smtClean="0">
                <a:solidFill>
                  <a:schemeClr val="bg1"/>
                </a:solidFill>
              </a:rPr>
              <a:t>NumPy</a:t>
            </a:r>
            <a:r>
              <a:rPr lang="en-US" dirty="0" smtClean="0">
                <a:solidFill>
                  <a:schemeClr val="bg1"/>
                </a:solidFill>
              </a:rPr>
              <a:t> package as it contains powerful tools to operate on the coordinates.</a:t>
            </a:r>
          </a:p>
          <a:p>
            <a:endParaRPr lang="en-US" dirty="0" smtClean="0">
              <a:solidFill>
                <a:schemeClr val="bg1"/>
              </a:solidFill>
            </a:endParaRPr>
          </a:p>
          <a:p>
            <a:endParaRPr lang="en-US" dirty="0"/>
          </a:p>
        </p:txBody>
      </p:sp>
      <p:sp>
        <p:nvSpPr>
          <p:cNvPr id="2" name="Title 1">
            <a:extLst>
              <a:ext uri="{FF2B5EF4-FFF2-40B4-BE49-F238E27FC236}">
                <a16:creationId xmlns="" xmlns:a16="http://schemas.microsoft.com/office/drawing/2014/main" id="{F49C4D89-8098-44CC-B8E3-FD0CD8D12A1F}"/>
              </a:ext>
            </a:extLst>
          </p:cNvPr>
          <p:cNvSpPr>
            <a:spLocks noGrp="1"/>
          </p:cNvSpPr>
          <p:nvPr>
            <p:ph type="title"/>
          </p:nvPr>
        </p:nvSpPr>
        <p:spPr/>
        <p:txBody>
          <a:bodyPr/>
          <a:lstStyle/>
          <a:p>
            <a:pPr algn="ctr"/>
            <a:r>
              <a:rPr lang="en-US" dirty="0" err="1" smtClean="0">
                <a:solidFill>
                  <a:srgbClr val="FF99FF"/>
                </a:solidFill>
              </a:rPr>
              <a:t>OpenCV</a:t>
            </a:r>
            <a:r>
              <a:rPr lang="en-US" dirty="0" smtClean="0">
                <a:solidFill>
                  <a:srgbClr val="FF99FF"/>
                </a:solidFill>
              </a:rPr>
              <a:t/>
            </a:r>
            <a:br>
              <a:rPr lang="en-US" dirty="0" smtClean="0">
                <a:solidFill>
                  <a:srgbClr val="FF99FF"/>
                </a:solidFill>
              </a:rPr>
            </a:br>
            <a:r>
              <a:rPr lang="en-US" dirty="0" smtClean="0">
                <a:solidFill>
                  <a:srgbClr val="FF99FF"/>
                </a:solidFill>
              </a:rPr>
              <a:t/>
            </a:r>
            <a:br>
              <a:rPr lang="en-US" dirty="0" smtClean="0">
                <a:solidFill>
                  <a:srgbClr val="FF99FF"/>
                </a:solidFill>
              </a:rPr>
            </a:br>
            <a:r>
              <a:rPr lang="en-US" dirty="0" smtClean="0">
                <a:solidFill>
                  <a:srgbClr val="FF99FF"/>
                </a:solidFill>
              </a:rPr>
              <a:t/>
            </a:r>
            <a:br>
              <a:rPr lang="en-US" dirty="0" smtClean="0">
                <a:solidFill>
                  <a:srgbClr val="FF99FF"/>
                </a:solidFill>
              </a:rPr>
            </a:br>
            <a:r>
              <a:rPr lang="en-US" dirty="0" smtClean="0">
                <a:solidFill>
                  <a:srgbClr val="FF99FF"/>
                </a:solidFill>
              </a:rPr>
              <a:t/>
            </a:r>
            <a:br>
              <a:rPr lang="en-US" dirty="0" smtClean="0">
                <a:solidFill>
                  <a:srgbClr val="FF99FF"/>
                </a:solidFill>
              </a:rPr>
            </a:br>
            <a:r>
              <a:rPr lang="en-US" dirty="0" err="1" smtClean="0">
                <a:solidFill>
                  <a:srgbClr val="FF99FF"/>
                </a:solidFill>
              </a:rPr>
              <a:t>NumPy</a:t>
            </a:r>
            <a:endParaRPr lang="en-US" dirty="0">
              <a:solidFill>
                <a:srgbClr val="FF99FF"/>
              </a:solidFill>
            </a:endParaRPr>
          </a:p>
        </p:txBody>
      </p:sp>
    </p:spTree>
    <p:extLst>
      <p:ext uri="{BB962C8B-B14F-4D97-AF65-F5344CB8AC3E}">
        <p14:creationId xmlns="" xmlns:p14="http://schemas.microsoft.com/office/powerpoint/2010/main" val="14157255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5184648" y="758951"/>
            <a:ext cx="6245352" cy="2467327"/>
          </a:xfrm>
        </p:spPr>
        <p:txBody>
          <a:bodyPr>
            <a:normAutofit fontScale="92500" lnSpcReduction="20000"/>
          </a:bodyPr>
          <a:lstStyle/>
          <a:p>
            <a:r>
              <a:rPr lang="en-US" dirty="0" err="1" smtClean="0">
                <a:solidFill>
                  <a:schemeClr val="bg1"/>
                </a:solidFill>
              </a:rPr>
              <a:t>Keras</a:t>
            </a:r>
            <a:r>
              <a:rPr lang="en-US" dirty="0" smtClean="0">
                <a:solidFill>
                  <a:schemeClr val="bg1"/>
                </a:solidFill>
              </a:rPr>
              <a:t> is an open-source software library that provides a Python interface for artificial neural networks.</a:t>
            </a:r>
          </a:p>
          <a:p>
            <a:r>
              <a:rPr lang="en-US" dirty="0" err="1" smtClean="0">
                <a:solidFill>
                  <a:schemeClr val="bg1"/>
                </a:solidFill>
              </a:rPr>
              <a:t>Keras</a:t>
            </a:r>
            <a:r>
              <a:rPr lang="en-US" dirty="0" smtClean="0">
                <a:solidFill>
                  <a:schemeClr val="bg1"/>
                </a:solidFill>
              </a:rPr>
              <a:t> contains numerous implementations of commonly used neural-network building blocks such as layers, objectives, activation functions, optimizers, and a host of tools to make working with image and text data easier to simplify the coding necessary for writing deep neural network code.</a:t>
            </a:r>
          </a:p>
          <a:p>
            <a:endParaRPr lang="en-US" dirty="0"/>
          </a:p>
        </p:txBody>
      </p:sp>
      <p:sp>
        <p:nvSpPr>
          <p:cNvPr id="6" name="Content Placeholder 5"/>
          <p:cNvSpPr>
            <a:spLocks noGrp="1"/>
          </p:cNvSpPr>
          <p:nvPr>
            <p:ph sz="half" idx="2"/>
          </p:nvPr>
        </p:nvSpPr>
        <p:spPr>
          <a:xfrm>
            <a:off x="5184647" y="3420200"/>
            <a:ext cx="6245351" cy="2730434"/>
          </a:xfrm>
        </p:spPr>
        <p:txBody>
          <a:bodyPr>
            <a:normAutofit lnSpcReduction="10000"/>
          </a:bodyPr>
          <a:lstStyle/>
          <a:p>
            <a:r>
              <a:rPr lang="en-US" dirty="0" err="1" smtClean="0">
                <a:solidFill>
                  <a:schemeClr val="bg1"/>
                </a:solidFill>
              </a:rPr>
              <a:t>Imutils</a:t>
            </a:r>
            <a:r>
              <a:rPr lang="en-US" dirty="0" smtClean="0">
                <a:solidFill>
                  <a:schemeClr val="bg1"/>
                </a:solidFill>
              </a:rPr>
              <a:t> are a series of convenience functions to make basic image processing functions such as translation, rotation, resizing, </a:t>
            </a:r>
            <a:r>
              <a:rPr lang="en-US" dirty="0" err="1" smtClean="0">
                <a:solidFill>
                  <a:schemeClr val="bg1"/>
                </a:solidFill>
              </a:rPr>
              <a:t>skeletonization</a:t>
            </a:r>
            <a:r>
              <a:rPr lang="en-US" dirty="0" smtClean="0">
                <a:solidFill>
                  <a:schemeClr val="bg1"/>
                </a:solidFill>
              </a:rPr>
              <a:t>, and displaying </a:t>
            </a:r>
            <a:r>
              <a:rPr lang="en-US" dirty="0" err="1" smtClean="0">
                <a:solidFill>
                  <a:schemeClr val="bg1"/>
                </a:solidFill>
              </a:rPr>
              <a:t>Matplotlib</a:t>
            </a:r>
            <a:r>
              <a:rPr lang="en-US" dirty="0" smtClean="0">
                <a:solidFill>
                  <a:schemeClr val="bg1"/>
                </a:solidFill>
              </a:rPr>
              <a:t> images easier with </a:t>
            </a:r>
            <a:r>
              <a:rPr lang="en-US" dirty="0" err="1" smtClean="0">
                <a:solidFill>
                  <a:schemeClr val="bg1"/>
                </a:solidFill>
              </a:rPr>
              <a:t>OpenCV</a:t>
            </a:r>
            <a:r>
              <a:rPr lang="en-US" dirty="0" smtClean="0">
                <a:solidFill>
                  <a:schemeClr val="bg1"/>
                </a:solidFill>
              </a:rPr>
              <a:t>.</a:t>
            </a:r>
          </a:p>
          <a:p>
            <a:r>
              <a:rPr lang="en-US" dirty="0" err="1" smtClean="0">
                <a:solidFill>
                  <a:schemeClr val="bg1"/>
                </a:solidFill>
              </a:rPr>
              <a:t>OpenCV</a:t>
            </a:r>
            <a:r>
              <a:rPr lang="en-US" dirty="0" smtClean="0">
                <a:solidFill>
                  <a:schemeClr val="bg1"/>
                </a:solidFill>
              </a:rPr>
              <a:t> can be a big, hard to navigate library, especially if you are just getting started learning image processing. So therefore, </a:t>
            </a:r>
            <a:r>
              <a:rPr lang="en-US" dirty="0" err="1" smtClean="0">
                <a:solidFill>
                  <a:schemeClr val="bg1"/>
                </a:solidFill>
              </a:rPr>
              <a:t>imulits</a:t>
            </a:r>
            <a:r>
              <a:rPr lang="en-US" dirty="0" smtClean="0">
                <a:solidFill>
                  <a:schemeClr val="bg1"/>
                </a:solidFill>
              </a:rPr>
              <a:t> helps you to work on images </a:t>
            </a:r>
            <a:r>
              <a:rPr lang="en-US" dirty="0" err="1" smtClean="0">
                <a:solidFill>
                  <a:schemeClr val="bg1"/>
                </a:solidFill>
              </a:rPr>
              <a:t>conviniently</a:t>
            </a:r>
            <a:r>
              <a:rPr lang="en-US" dirty="0" smtClean="0">
                <a:solidFill>
                  <a:schemeClr val="bg1"/>
                </a:solidFill>
              </a:rPr>
              <a:t>.</a:t>
            </a:r>
          </a:p>
          <a:p>
            <a:endParaRPr lang="en-US" dirty="0"/>
          </a:p>
        </p:txBody>
      </p:sp>
      <p:sp>
        <p:nvSpPr>
          <p:cNvPr id="4" name="Title 3"/>
          <p:cNvSpPr>
            <a:spLocks noGrp="1"/>
          </p:cNvSpPr>
          <p:nvPr>
            <p:ph type="title"/>
          </p:nvPr>
        </p:nvSpPr>
        <p:spPr/>
        <p:txBody>
          <a:bodyPr/>
          <a:lstStyle/>
          <a:p>
            <a:pPr algn="ctr"/>
            <a:r>
              <a:rPr lang="en-US" dirty="0" err="1" smtClean="0">
                <a:solidFill>
                  <a:srgbClr val="00FFFF"/>
                </a:solidFill>
              </a:rPr>
              <a:t>Keras</a:t>
            </a:r>
            <a:r>
              <a:rPr lang="en-US" dirty="0" smtClean="0">
                <a:solidFill>
                  <a:srgbClr val="00FFFF"/>
                </a:solidFill>
              </a:rPr>
              <a:t/>
            </a:r>
            <a:br>
              <a:rPr lang="en-US" dirty="0" smtClean="0">
                <a:solidFill>
                  <a:srgbClr val="00FFFF"/>
                </a:solidFill>
              </a:rPr>
            </a:br>
            <a:r>
              <a:rPr lang="en-US" dirty="0" smtClean="0">
                <a:solidFill>
                  <a:srgbClr val="00FFFF"/>
                </a:solidFill>
              </a:rPr>
              <a:t/>
            </a:r>
            <a:br>
              <a:rPr lang="en-US" dirty="0" smtClean="0">
                <a:solidFill>
                  <a:srgbClr val="00FFFF"/>
                </a:solidFill>
              </a:rPr>
            </a:br>
            <a:r>
              <a:rPr lang="en-US" dirty="0" smtClean="0">
                <a:solidFill>
                  <a:srgbClr val="00FFFF"/>
                </a:solidFill>
              </a:rPr>
              <a:t/>
            </a:r>
            <a:br>
              <a:rPr lang="en-US" dirty="0" smtClean="0">
                <a:solidFill>
                  <a:srgbClr val="00FFFF"/>
                </a:solidFill>
              </a:rPr>
            </a:br>
            <a:r>
              <a:rPr lang="en-US" dirty="0" smtClean="0">
                <a:solidFill>
                  <a:srgbClr val="00FFFF"/>
                </a:solidFill>
              </a:rPr>
              <a:t/>
            </a:r>
            <a:br>
              <a:rPr lang="en-US" dirty="0" smtClean="0">
                <a:solidFill>
                  <a:srgbClr val="00FFFF"/>
                </a:solidFill>
              </a:rPr>
            </a:br>
            <a:r>
              <a:rPr lang="en-US" dirty="0" err="1" smtClean="0">
                <a:solidFill>
                  <a:srgbClr val="00FFFF"/>
                </a:solidFill>
              </a:rPr>
              <a:t>Imulits</a:t>
            </a:r>
            <a:endParaRPr lang="en-US" dirty="0">
              <a:solidFill>
                <a:srgbClr val="00FFFF"/>
              </a:solidFill>
            </a:endParaRPr>
          </a:p>
        </p:txBody>
      </p:sp>
    </p:spTree>
    <p:extLst>
      <p:ext uri="{BB962C8B-B14F-4D97-AF65-F5344CB8AC3E}">
        <p14:creationId xmlns="" xmlns:p14="http://schemas.microsoft.com/office/powerpoint/2010/main" val="11223582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normAutofit fontScale="92500" lnSpcReduction="20000"/>
          </a:bodyPr>
          <a:lstStyle/>
          <a:p>
            <a:r>
              <a:rPr lang="en-US" dirty="0" err="1" smtClean="0">
                <a:solidFill>
                  <a:schemeClr val="bg1"/>
                </a:solidFill>
              </a:rPr>
              <a:t>SciPy</a:t>
            </a:r>
            <a:r>
              <a:rPr lang="en-US" dirty="0" smtClean="0">
                <a:solidFill>
                  <a:schemeClr val="bg1"/>
                </a:solidFill>
              </a:rPr>
              <a:t> </a:t>
            </a:r>
            <a:r>
              <a:rPr lang="en-US" dirty="0" smtClean="0">
                <a:solidFill>
                  <a:schemeClr val="bg1"/>
                </a:solidFill>
              </a:rPr>
              <a:t>is a free and open-source Python library used for scientific computing and technical computing</a:t>
            </a:r>
            <a:r>
              <a:rPr lang="en-US" dirty="0" smtClean="0">
                <a:solidFill>
                  <a:schemeClr val="bg1"/>
                </a:solidFill>
              </a:rPr>
              <a:t>.</a:t>
            </a:r>
            <a:endParaRPr lang="en-US" dirty="0" smtClean="0">
              <a:solidFill>
                <a:schemeClr val="bg1"/>
              </a:solidFill>
            </a:endParaRPr>
          </a:p>
          <a:p>
            <a:r>
              <a:rPr lang="en-US" dirty="0" err="1" smtClean="0">
                <a:solidFill>
                  <a:schemeClr val="bg1"/>
                </a:solidFill>
              </a:rPr>
              <a:t>SciPy</a:t>
            </a:r>
            <a:r>
              <a:rPr lang="en-US" dirty="0" smtClean="0">
                <a:solidFill>
                  <a:schemeClr val="bg1"/>
                </a:solidFill>
              </a:rPr>
              <a:t> contains modules for optimization, linear algebra, integration, interpolation, special functions, FFT, signal and </a:t>
            </a:r>
            <a:r>
              <a:rPr lang="en-US" dirty="0" smtClean="0">
                <a:solidFill>
                  <a:schemeClr val="bg1"/>
                </a:solidFill>
              </a:rPr>
              <a:t>image processing</a:t>
            </a:r>
            <a:r>
              <a:rPr lang="en-US" dirty="0" smtClean="0">
                <a:solidFill>
                  <a:schemeClr val="bg1"/>
                </a:solidFill>
              </a:rPr>
              <a:t>, ODE solvers and other tasks common in science and engineering.</a:t>
            </a:r>
          </a:p>
          <a:p>
            <a:endParaRPr lang="en-US" dirty="0">
              <a:solidFill>
                <a:schemeClr val="bg1"/>
              </a:solidFill>
            </a:endParaRPr>
          </a:p>
        </p:txBody>
      </p:sp>
      <p:sp>
        <p:nvSpPr>
          <p:cNvPr id="6" name="Content Placeholder 5"/>
          <p:cNvSpPr>
            <a:spLocks noGrp="1"/>
          </p:cNvSpPr>
          <p:nvPr>
            <p:ph sz="half" idx="2"/>
          </p:nvPr>
        </p:nvSpPr>
        <p:spPr/>
        <p:txBody>
          <a:bodyPr/>
          <a:lstStyle/>
          <a:p>
            <a:r>
              <a:rPr lang="en-US" dirty="0" smtClean="0">
                <a:solidFill>
                  <a:schemeClr val="bg1"/>
                </a:solidFill>
              </a:rPr>
              <a:t>The math package is used to perform mathematical operations or tasks on the coordinate system provided by the </a:t>
            </a:r>
            <a:r>
              <a:rPr lang="en-US" dirty="0" err="1" smtClean="0">
                <a:solidFill>
                  <a:schemeClr val="bg1"/>
                </a:solidFill>
              </a:rPr>
              <a:t>dlib</a:t>
            </a:r>
            <a:r>
              <a:rPr lang="en-US" dirty="0" smtClean="0">
                <a:solidFill>
                  <a:schemeClr val="bg1"/>
                </a:solidFill>
              </a:rPr>
              <a:t> </a:t>
            </a:r>
            <a:r>
              <a:rPr lang="en-US" dirty="0" smtClean="0">
                <a:solidFill>
                  <a:schemeClr val="bg1"/>
                </a:solidFill>
              </a:rPr>
              <a:t>package.</a:t>
            </a:r>
            <a:endParaRPr lang="en-US" dirty="0">
              <a:solidFill>
                <a:schemeClr val="bg1"/>
              </a:solidFill>
            </a:endParaRPr>
          </a:p>
        </p:txBody>
      </p:sp>
      <p:sp>
        <p:nvSpPr>
          <p:cNvPr id="4" name="Title 3"/>
          <p:cNvSpPr>
            <a:spLocks noGrp="1"/>
          </p:cNvSpPr>
          <p:nvPr>
            <p:ph type="title"/>
          </p:nvPr>
        </p:nvSpPr>
        <p:spPr/>
        <p:txBody>
          <a:bodyPr/>
          <a:lstStyle/>
          <a:p>
            <a:pPr algn="ctr"/>
            <a:r>
              <a:rPr lang="en-US" dirty="0" err="1" smtClean="0">
                <a:solidFill>
                  <a:srgbClr val="FF99FF"/>
                </a:solidFill>
              </a:rPr>
              <a:t>SciPy</a:t>
            </a:r>
            <a:r>
              <a:rPr lang="en-US" dirty="0" smtClean="0">
                <a:solidFill>
                  <a:srgbClr val="FF99FF"/>
                </a:solidFill>
              </a:rPr>
              <a:t/>
            </a:r>
            <a:br>
              <a:rPr lang="en-US" dirty="0" smtClean="0">
                <a:solidFill>
                  <a:srgbClr val="FF99FF"/>
                </a:solidFill>
              </a:rPr>
            </a:br>
            <a:r>
              <a:rPr lang="en-US" dirty="0" smtClean="0">
                <a:solidFill>
                  <a:srgbClr val="FF99FF"/>
                </a:solidFill>
              </a:rPr>
              <a:t/>
            </a:r>
            <a:br>
              <a:rPr lang="en-US" dirty="0" smtClean="0">
                <a:solidFill>
                  <a:srgbClr val="FF99FF"/>
                </a:solidFill>
              </a:rPr>
            </a:br>
            <a:r>
              <a:rPr lang="en-US" dirty="0" smtClean="0">
                <a:solidFill>
                  <a:srgbClr val="FF99FF"/>
                </a:solidFill>
              </a:rPr>
              <a:t/>
            </a:r>
            <a:br>
              <a:rPr lang="en-US" dirty="0" smtClean="0">
                <a:solidFill>
                  <a:srgbClr val="FF99FF"/>
                </a:solidFill>
              </a:rPr>
            </a:br>
            <a:r>
              <a:rPr lang="en-US" dirty="0" smtClean="0">
                <a:solidFill>
                  <a:srgbClr val="FF99FF"/>
                </a:solidFill>
              </a:rPr>
              <a:t>Math </a:t>
            </a:r>
            <a:endParaRPr lang="en-US" dirty="0">
              <a:solidFill>
                <a:srgbClr val="FF99FF"/>
              </a:solidFill>
            </a:endParaRPr>
          </a:p>
        </p:txBody>
      </p:sp>
    </p:spTree>
    <p:extLst>
      <p:ext uri="{BB962C8B-B14F-4D97-AF65-F5344CB8AC3E}">
        <p14:creationId xmlns="" xmlns:p14="http://schemas.microsoft.com/office/powerpoint/2010/main" val="1517096359"/>
      </p:ext>
    </p:extLst>
  </p:cSld>
  <p:clrMapOvr>
    <a:masterClrMapping/>
  </p:clrMapOvr>
  <p:timing>
    <p:tnLst>
      <p:par>
        <p:cTn id="1" dur="indefinite" restart="never" nodeType="tmRoot"/>
      </p:par>
    </p:tnLst>
  </p:timing>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emplate>office theme</Template>
  <TotalTime>76</TotalTime>
  <Words>543</Words>
  <Application>Microsoft Office PowerPoint</Application>
  <PresentationFormat>Custom</PresentationFormat>
  <Paragraphs>63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HeadlinesVTI</vt:lpstr>
      <vt:lpstr>Driver Drowsiness Detection</vt:lpstr>
      <vt:lpstr>What is Driver Drowsiness?</vt:lpstr>
      <vt:lpstr>Causes of Driver Drowsiness</vt:lpstr>
      <vt:lpstr>Impact of Driver Drowsiness</vt:lpstr>
      <vt:lpstr>Signs for a rest</vt:lpstr>
      <vt:lpstr>Environment used</vt:lpstr>
      <vt:lpstr>OpenCV    NumPy</vt:lpstr>
      <vt:lpstr>Keras    Imulits</vt:lpstr>
      <vt:lpstr>SciPy   Math </vt:lpstr>
      <vt:lpstr>dlib</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dc:title>
  <dc:creator>hp</dc:creator>
  <cp:lastModifiedBy>hp</cp:lastModifiedBy>
  <cp:revision>47</cp:revision>
  <dcterms:created xsi:type="dcterms:W3CDTF">2021-05-24T07:20:23Z</dcterms:created>
  <dcterms:modified xsi:type="dcterms:W3CDTF">2021-05-26T14:32:28Z</dcterms:modified>
</cp:coreProperties>
</file>