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00BA4D-92E4-44A1-B08E-79E022A4E108}" v="626" dt="2023-05-17T10:59:2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DE0B21-0A13-4FBA-990E-9BF8D8CF672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68DD40D-DB7C-441C-9692-B9FE4632A32F}">
      <dgm:prSet/>
      <dgm:spPr/>
      <dgm:t>
        <a:bodyPr/>
        <a:lstStyle/>
        <a:p>
          <a:r>
            <a:rPr lang="en-US"/>
            <a:t>Parallel computing is a computational approach that involves breaking down a large problem into smaller subtasks that can be solved simultaneously or in parallel. It leverages multiple processing units, such as CPUs or GPUs, to execute these subtasks concurrently, resulting in faster and more efficient computation.</a:t>
          </a:r>
        </a:p>
      </dgm:t>
    </dgm:pt>
    <dgm:pt modelId="{1D4861DC-4FFE-4BA1-BA7F-5432D03D1E16}" type="parTrans" cxnId="{AA1F1EDC-CAA3-48EB-9E76-5E602A4B0FD0}">
      <dgm:prSet/>
      <dgm:spPr/>
      <dgm:t>
        <a:bodyPr/>
        <a:lstStyle/>
        <a:p>
          <a:endParaRPr lang="en-US"/>
        </a:p>
      </dgm:t>
    </dgm:pt>
    <dgm:pt modelId="{56E251A4-7D7F-49B2-921A-F8CEEABE371C}" type="sibTrans" cxnId="{AA1F1EDC-CAA3-48EB-9E76-5E602A4B0FD0}">
      <dgm:prSet/>
      <dgm:spPr/>
      <dgm:t>
        <a:bodyPr/>
        <a:lstStyle/>
        <a:p>
          <a:endParaRPr lang="en-US"/>
        </a:p>
      </dgm:t>
    </dgm:pt>
    <dgm:pt modelId="{CD7E9E43-92C8-4F2A-808D-CA4E3540A46C}">
      <dgm:prSet/>
      <dgm:spPr/>
      <dgm:t>
        <a:bodyPr/>
        <a:lstStyle/>
        <a:p>
          <a:r>
            <a:rPr lang="en-US"/>
            <a:t>The importance of parallel computing in modern computing systems stems from the increasing demand for computational power to tackle complex problems. By dividing the workload among multiple processors, parallel computing enables the processing of large datasets, complex simulations, and computationally intensive tasks in a fraction of the time it would take on a single processor.</a:t>
          </a:r>
        </a:p>
      </dgm:t>
    </dgm:pt>
    <dgm:pt modelId="{F71D173C-17CF-4DF9-94C9-FCC14C37DE94}" type="parTrans" cxnId="{F725A30E-FCAB-47C2-851A-12F1628C548E}">
      <dgm:prSet/>
      <dgm:spPr/>
      <dgm:t>
        <a:bodyPr/>
        <a:lstStyle/>
        <a:p>
          <a:endParaRPr lang="en-US"/>
        </a:p>
      </dgm:t>
    </dgm:pt>
    <dgm:pt modelId="{0C852D7D-2BC3-4F3E-988F-31F5F637783E}" type="sibTrans" cxnId="{F725A30E-FCAB-47C2-851A-12F1628C548E}">
      <dgm:prSet/>
      <dgm:spPr/>
      <dgm:t>
        <a:bodyPr/>
        <a:lstStyle/>
        <a:p>
          <a:endParaRPr lang="en-US"/>
        </a:p>
      </dgm:t>
    </dgm:pt>
    <dgm:pt modelId="{73380101-3096-4232-947B-C15FD1D9B091}" type="pres">
      <dgm:prSet presAssocID="{BEDE0B21-0A13-4FBA-990E-9BF8D8CF6724}" presName="vert0" presStyleCnt="0">
        <dgm:presLayoutVars>
          <dgm:dir/>
          <dgm:animOne val="branch"/>
          <dgm:animLvl val="lvl"/>
        </dgm:presLayoutVars>
      </dgm:prSet>
      <dgm:spPr/>
    </dgm:pt>
    <dgm:pt modelId="{3465CF6E-03B0-4E95-AE1B-34EA2099F65D}" type="pres">
      <dgm:prSet presAssocID="{B68DD40D-DB7C-441C-9692-B9FE4632A32F}" presName="thickLine" presStyleLbl="alignNode1" presStyleIdx="0" presStyleCnt="2"/>
      <dgm:spPr/>
    </dgm:pt>
    <dgm:pt modelId="{A97A60A1-35DE-4114-9D48-E744F1B4390A}" type="pres">
      <dgm:prSet presAssocID="{B68DD40D-DB7C-441C-9692-B9FE4632A32F}" presName="horz1" presStyleCnt="0"/>
      <dgm:spPr/>
    </dgm:pt>
    <dgm:pt modelId="{1B98A056-1D3B-464F-A3B9-DE085A257A38}" type="pres">
      <dgm:prSet presAssocID="{B68DD40D-DB7C-441C-9692-B9FE4632A32F}" presName="tx1" presStyleLbl="revTx" presStyleIdx="0" presStyleCnt="2"/>
      <dgm:spPr/>
    </dgm:pt>
    <dgm:pt modelId="{BB34F50F-3671-4450-B3F0-C810EF34FB29}" type="pres">
      <dgm:prSet presAssocID="{B68DD40D-DB7C-441C-9692-B9FE4632A32F}" presName="vert1" presStyleCnt="0"/>
      <dgm:spPr/>
    </dgm:pt>
    <dgm:pt modelId="{FA154C1F-30B6-43C0-BB92-1C15AF0B495A}" type="pres">
      <dgm:prSet presAssocID="{CD7E9E43-92C8-4F2A-808D-CA4E3540A46C}" presName="thickLine" presStyleLbl="alignNode1" presStyleIdx="1" presStyleCnt="2"/>
      <dgm:spPr/>
    </dgm:pt>
    <dgm:pt modelId="{04A4C8B3-180B-414A-B373-96E0F92BAAC1}" type="pres">
      <dgm:prSet presAssocID="{CD7E9E43-92C8-4F2A-808D-CA4E3540A46C}" presName="horz1" presStyleCnt="0"/>
      <dgm:spPr/>
    </dgm:pt>
    <dgm:pt modelId="{7F87B7D8-3B63-4FF1-BCF4-2A7B22DABFB1}" type="pres">
      <dgm:prSet presAssocID="{CD7E9E43-92C8-4F2A-808D-CA4E3540A46C}" presName="tx1" presStyleLbl="revTx" presStyleIdx="1" presStyleCnt="2"/>
      <dgm:spPr/>
    </dgm:pt>
    <dgm:pt modelId="{C0E8C213-A79D-4AFF-8EF9-29CF87D9DC94}" type="pres">
      <dgm:prSet presAssocID="{CD7E9E43-92C8-4F2A-808D-CA4E3540A46C}" presName="vert1" presStyleCnt="0"/>
      <dgm:spPr/>
    </dgm:pt>
  </dgm:ptLst>
  <dgm:cxnLst>
    <dgm:cxn modelId="{F725A30E-FCAB-47C2-851A-12F1628C548E}" srcId="{BEDE0B21-0A13-4FBA-990E-9BF8D8CF6724}" destId="{CD7E9E43-92C8-4F2A-808D-CA4E3540A46C}" srcOrd="1" destOrd="0" parTransId="{F71D173C-17CF-4DF9-94C9-FCC14C37DE94}" sibTransId="{0C852D7D-2BC3-4F3E-988F-31F5F637783E}"/>
    <dgm:cxn modelId="{60BC0B4B-489A-4156-BA98-89FD491500AD}" type="presOf" srcId="{CD7E9E43-92C8-4F2A-808D-CA4E3540A46C}" destId="{7F87B7D8-3B63-4FF1-BCF4-2A7B22DABFB1}" srcOrd="0" destOrd="0" presId="urn:microsoft.com/office/officeart/2008/layout/LinedList"/>
    <dgm:cxn modelId="{93333F56-9237-4B89-BD6F-E6A8669F8712}" type="presOf" srcId="{BEDE0B21-0A13-4FBA-990E-9BF8D8CF6724}" destId="{73380101-3096-4232-947B-C15FD1D9B091}" srcOrd="0" destOrd="0" presId="urn:microsoft.com/office/officeart/2008/layout/LinedList"/>
    <dgm:cxn modelId="{AA1F1EDC-CAA3-48EB-9E76-5E602A4B0FD0}" srcId="{BEDE0B21-0A13-4FBA-990E-9BF8D8CF6724}" destId="{B68DD40D-DB7C-441C-9692-B9FE4632A32F}" srcOrd="0" destOrd="0" parTransId="{1D4861DC-4FFE-4BA1-BA7F-5432D03D1E16}" sibTransId="{56E251A4-7D7F-49B2-921A-F8CEEABE371C}"/>
    <dgm:cxn modelId="{1F808AFD-45A4-4FE0-83C3-6837E0CB751C}" type="presOf" srcId="{B68DD40D-DB7C-441C-9692-B9FE4632A32F}" destId="{1B98A056-1D3B-464F-A3B9-DE085A257A38}" srcOrd="0" destOrd="0" presId="urn:microsoft.com/office/officeart/2008/layout/LinedList"/>
    <dgm:cxn modelId="{01F58C92-D18F-483E-A57D-E5E392D587D4}" type="presParOf" srcId="{73380101-3096-4232-947B-C15FD1D9B091}" destId="{3465CF6E-03B0-4E95-AE1B-34EA2099F65D}" srcOrd="0" destOrd="0" presId="urn:microsoft.com/office/officeart/2008/layout/LinedList"/>
    <dgm:cxn modelId="{2B53AD08-3D3A-4426-ADAE-265FBAD38DEA}" type="presParOf" srcId="{73380101-3096-4232-947B-C15FD1D9B091}" destId="{A97A60A1-35DE-4114-9D48-E744F1B4390A}" srcOrd="1" destOrd="0" presId="urn:microsoft.com/office/officeart/2008/layout/LinedList"/>
    <dgm:cxn modelId="{8C318148-D2FC-4A8A-8115-5A044BAA74F8}" type="presParOf" srcId="{A97A60A1-35DE-4114-9D48-E744F1B4390A}" destId="{1B98A056-1D3B-464F-A3B9-DE085A257A38}" srcOrd="0" destOrd="0" presId="urn:microsoft.com/office/officeart/2008/layout/LinedList"/>
    <dgm:cxn modelId="{1A070647-C6B5-4F1D-9216-89D6B8060EF8}" type="presParOf" srcId="{A97A60A1-35DE-4114-9D48-E744F1B4390A}" destId="{BB34F50F-3671-4450-B3F0-C810EF34FB29}" srcOrd="1" destOrd="0" presId="urn:microsoft.com/office/officeart/2008/layout/LinedList"/>
    <dgm:cxn modelId="{5CD11FBF-FBB1-4DAA-BA79-FC64E9B90D14}" type="presParOf" srcId="{73380101-3096-4232-947B-C15FD1D9B091}" destId="{FA154C1F-30B6-43C0-BB92-1C15AF0B495A}" srcOrd="2" destOrd="0" presId="urn:microsoft.com/office/officeart/2008/layout/LinedList"/>
    <dgm:cxn modelId="{8424851E-7370-4850-9E15-6C26E1D0C9DC}" type="presParOf" srcId="{73380101-3096-4232-947B-C15FD1D9B091}" destId="{04A4C8B3-180B-414A-B373-96E0F92BAAC1}" srcOrd="3" destOrd="0" presId="urn:microsoft.com/office/officeart/2008/layout/LinedList"/>
    <dgm:cxn modelId="{AC49E1F3-832D-444A-8EE7-167431D0F0F9}" type="presParOf" srcId="{04A4C8B3-180B-414A-B373-96E0F92BAAC1}" destId="{7F87B7D8-3B63-4FF1-BCF4-2A7B22DABFB1}" srcOrd="0" destOrd="0" presId="urn:microsoft.com/office/officeart/2008/layout/LinedList"/>
    <dgm:cxn modelId="{53EEFF47-B2F6-4973-B890-CB0D5C912424}" type="presParOf" srcId="{04A4C8B3-180B-414A-B373-96E0F92BAAC1}" destId="{C0E8C213-A79D-4AFF-8EF9-29CF87D9DC9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5CF6E-03B0-4E95-AE1B-34EA2099F65D}">
      <dsp:nvSpPr>
        <dsp:cNvPr id="0" name=""/>
        <dsp:cNvSpPr/>
      </dsp:nvSpPr>
      <dsp:spPr>
        <a:xfrm>
          <a:off x="0" y="0"/>
          <a:ext cx="1007755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8A056-1D3B-464F-A3B9-DE085A257A38}">
      <dsp:nvSpPr>
        <dsp:cNvPr id="0" name=""/>
        <dsp:cNvSpPr/>
      </dsp:nvSpPr>
      <dsp:spPr>
        <a:xfrm>
          <a:off x="0" y="0"/>
          <a:ext cx="10077557" cy="1774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Parallel computing is a computational approach that involves breaking down a large problem into smaller subtasks that can be solved simultaneously or in parallel. It leverages multiple processing units, such as CPUs or GPUs, to execute these subtasks concurrently, resulting in faster and more efficient computation.</a:t>
          </a:r>
        </a:p>
      </dsp:txBody>
      <dsp:txXfrm>
        <a:off x="0" y="0"/>
        <a:ext cx="10077557" cy="1774522"/>
      </dsp:txXfrm>
    </dsp:sp>
    <dsp:sp modelId="{FA154C1F-30B6-43C0-BB92-1C15AF0B495A}">
      <dsp:nvSpPr>
        <dsp:cNvPr id="0" name=""/>
        <dsp:cNvSpPr/>
      </dsp:nvSpPr>
      <dsp:spPr>
        <a:xfrm>
          <a:off x="0" y="1774522"/>
          <a:ext cx="1007755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7B7D8-3B63-4FF1-BCF4-2A7B22DABFB1}">
      <dsp:nvSpPr>
        <dsp:cNvPr id="0" name=""/>
        <dsp:cNvSpPr/>
      </dsp:nvSpPr>
      <dsp:spPr>
        <a:xfrm>
          <a:off x="0" y="1774522"/>
          <a:ext cx="10077557" cy="1774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 importance of parallel computing in modern computing systems stems from the increasing demand for computational power to tackle complex problems. By dividing the workload among multiple processors, parallel computing enables the processing of large datasets, complex simulations, and computationally intensive tasks in a fraction of the time it would take on a single processor.</a:t>
          </a:r>
        </a:p>
      </dsp:txBody>
      <dsp:txXfrm>
        <a:off x="0" y="1774522"/>
        <a:ext cx="10077557" cy="177452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5/17/2023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7370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5/17/2023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62309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5/17/2023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415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5/17/2023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9842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5/17/2023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8914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5/17/2023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5869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5/17/2023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73766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5/17/2023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5711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5/17/2023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24282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5/17/2023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1039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5/17/2023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358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5/17/2023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7326809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6096000" y="1122363"/>
            <a:ext cx="5319470" cy="1978346"/>
          </a:xfrm>
        </p:spPr>
        <p:txBody>
          <a:bodyPr>
            <a:normAutofit/>
          </a:bodyPr>
          <a:lstStyle/>
          <a:p>
            <a:r>
              <a:rPr lang="en-US">
                <a:latin typeface="Times New Roman"/>
                <a:ea typeface="+mj-lt"/>
                <a:cs typeface="+mj-lt"/>
              </a:rPr>
              <a:t>Performance Measures and Analysis: Speedup Factor and Efficiency</a:t>
            </a:r>
            <a:endParaRPr lang="en-US">
              <a:latin typeface="Times New Roman"/>
              <a:cs typeface="Times New Roman"/>
            </a:endParaRPr>
          </a:p>
        </p:txBody>
      </p:sp>
      <p:sp>
        <p:nvSpPr>
          <p:cNvPr id="3" name="Subtitle 2"/>
          <p:cNvSpPr>
            <a:spLocks noGrp="1"/>
          </p:cNvSpPr>
          <p:nvPr>
            <p:ph type="subTitle" idx="1"/>
          </p:nvPr>
        </p:nvSpPr>
        <p:spPr>
          <a:xfrm>
            <a:off x="6096000" y="3509963"/>
            <a:ext cx="5319470" cy="1747837"/>
          </a:xfrm>
        </p:spPr>
        <p:txBody>
          <a:bodyPr>
            <a:normAutofit/>
          </a:bodyPr>
          <a:lstStyle/>
          <a:p>
            <a:r>
              <a:rPr lang="en-US"/>
              <a:t>Kaustubh Kabra </a:t>
            </a:r>
            <a:br>
              <a:rPr lang="en-US"/>
            </a:br>
            <a:r>
              <a:rPr lang="en-US"/>
              <a:t>BE Comp-I</a:t>
            </a:r>
            <a:br>
              <a:rPr lang="en-US"/>
            </a:br>
            <a:r>
              <a:rPr lang="en-US"/>
              <a:t>37</a:t>
            </a:r>
          </a:p>
        </p:txBody>
      </p:sp>
      <p:pic>
        <p:nvPicPr>
          <p:cNvPr id="14" name="Picture 13" descr="Magnifying glass showing decling performance">
            <a:extLst>
              <a:ext uri="{FF2B5EF4-FFF2-40B4-BE49-F238E27FC236}">
                <a16:creationId xmlns:a16="http://schemas.microsoft.com/office/drawing/2014/main" id="{DC0308D7-3B1F-F492-6897-08F490B6D5D5}"/>
              </a:ext>
            </a:extLst>
          </p:cNvPr>
          <p:cNvPicPr>
            <a:picLocks noChangeAspect="1"/>
          </p:cNvPicPr>
          <p:nvPr/>
        </p:nvPicPr>
        <p:blipFill rotWithShape="1">
          <a:blip r:embed="rId2"/>
          <a:srcRect t="7046" r="-1" b="8662"/>
          <a:stretch/>
        </p:blipFill>
        <p:spPr>
          <a:xfrm>
            <a:off x="579671" y="2067529"/>
            <a:ext cx="4805707" cy="2703899"/>
          </a:xfrm>
          <a:prstGeom prst="rect">
            <a:avLst/>
          </a:prstGeom>
        </p:spPr>
      </p:pic>
      <p:sp>
        <p:nvSpPr>
          <p:cNvPr id="53" name="Freeform: Shape 52">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0"/>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5"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3267662"/>
            <a:ext cx="972241" cy="45718"/>
            <a:chOff x="4886325" y="3371754"/>
            <a:chExt cx="2418492" cy="113728"/>
          </a:xfrm>
          <a:solidFill>
            <a:schemeClr val="accent1"/>
          </a:solidFill>
        </p:grpSpPr>
        <p:sp>
          <p:nvSpPr>
            <p:cNvPr id="56"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7"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8"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0"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63" name="Freeform: Shape 62">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67846"/>
            <a:ext cx="3838150" cy="110592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5" name="Group 64">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8068" y="5251713"/>
            <a:ext cx="886141" cy="802496"/>
            <a:chOff x="10948005" y="3272152"/>
            <a:chExt cx="868640" cy="786648"/>
          </a:xfrm>
          <a:solidFill>
            <a:schemeClr val="accent1"/>
          </a:solidFill>
        </p:grpSpPr>
        <p:sp>
          <p:nvSpPr>
            <p:cNvPr id="66" name="Freeform: Shape 65">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7" name="Freeform: Shape 66">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8" name="Freeform: Shape 67">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9"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0"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1"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8DEC-0665-A61D-4147-22D81DADA958}"/>
              </a:ext>
            </a:extLst>
          </p:cNvPr>
          <p:cNvSpPr>
            <a:spLocks noGrp="1"/>
          </p:cNvSpPr>
          <p:nvPr>
            <p:ph type="title"/>
          </p:nvPr>
        </p:nvSpPr>
        <p:spPr/>
        <p:txBody>
          <a:bodyPr>
            <a:normAutofit/>
          </a:bodyPr>
          <a:lstStyle/>
          <a:p>
            <a:pPr algn="ctr"/>
            <a:r>
              <a:rPr lang="en-US" sz="4800" i="0" dirty="0">
                <a:latin typeface="Times New Roman"/>
                <a:ea typeface="+mj-lt"/>
                <a:cs typeface="+mj-lt"/>
              </a:rPr>
              <a:t>Real-World Examples and Applications</a:t>
            </a:r>
            <a:endParaRPr lang="en-US" sz="4800">
              <a:latin typeface="Times New Roman"/>
              <a:cs typeface="Times New Roman"/>
            </a:endParaRPr>
          </a:p>
        </p:txBody>
      </p:sp>
      <p:sp>
        <p:nvSpPr>
          <p:cNvPr id="3" name="Content Placeholder 2">
            <a:extLst>
              <a:ext uri="{FF2B5EF4-FFF2-40B4-BE49-F238E27FC236}">
                <a16:creationId xmlns:a16="http://schemas.microsoft.com/office/drawing/2014/main" id="{05272331-427A-3AD0-5985-5DE6E842AE93}"/>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1400" b="1" dirty="0">
                <a:latin typeface="Times New Roman"/>
                <a:ea typeface="+mn-lt"/>
                <a:cs typeface="+mn-lt"/>
              </a:rPr>
              <a:t>Scientific Simulations</a:t>
            </a:r>
            <a:r>
              <a:rPr lang="en-US" sz="1400" dirty="0">
                <a:latin typeface="Times New Roman"/>
                <a:ea typeface="+mn-lt"/>
                <a:cs typeface="+mn-lt"/>
              </a:rPr>
              <a:t>:-Speedup factor and efficiency are crucial in scientific simulations like weather forecasting, computational fluid dynamics, and molecular dynamics, enabling faster results, expanded exploration, and informed decision-making.</a:t>
            </a:r>
            <a:endParaRPr lang="en-US" sz="1400" dirty="0">
              <a:latin typeface="Times New Roman"/>
              <a:ea typeface="+mn-lt"/>
              <a:cs typeface="Times New Roman"/>
            </a:endParaRPr>
          </a:p>
          <a:p>
            <a:pPr marL="342900" indent="-342900">
              <a:buAutoNum type="arabicPeriod"/>
            </a:pPr>
            <a:r>
              <a:rPr lang="en-US" sz="1400" b="1" dirty="0">
                <a:latin typeface="Times New Roman"/>
                <a:ea typeface="+mn-lt"/>
                <a:cs typeface="+mn-lt"/>
              </a:rPr>
              <a:t>Data Processing:-</a:t>
            </a:r>
            <a:r>
              <a:rPr lang="en-US" sz="1400" dirty="0">
                <a:latin typeface="Times New Roman"/>
                <a:ea typeface="+mn-lt"/>
                <a:cs typeface="+mn-lt"/>
              </a:rPr>
              <a:t>Speedup factor and efficiency are vital in data processing domains such as big data analytics, machine learning, and database management, enabling faster processing, quicker insights, and efficient decision-making.</a:t>
            </a:r>
            <a:endParaRPr lang="en-US" sz="1400" dirty="0">
              <a:latin typeface="Times New Roman"/>
              <a:ea typeface="+mn-lt"/>
              <a:cs typeface="Times New Roman"/>
            </a:endParaRPr>
          </a:p>
          <a:p>
            <a:pPr marL="342900" indent="-342900">
              <a:buAutoNum type="arabicPeriod"/>
            </a:pPr>
            <a:r>
              <a:rPr lang="en-US" sz="1400" b="1" dirty="0">
                <a:latin typeface="Times New Roman"/>
                <a:ea typeface="+mn-lt"/>
                <a:cs typeface="+mn-lt"/>
              </a:rPr>
              <a:t>Computer Graphics Rendering:-</a:t>
            </a:r>
            <a:r>
              <a:rPr lang="en-US" sz="1400" dirty="0">
                <a:latin typeface="Times New Roman"/>
                <a:ea typeface="+mn-lt"/>
                <a:cs typeface="+mn-lt"/>
              </a:rPr>
              <a:t>Speedup factor and efficiency are critical in computer graphics rendering, ensuring faster image generation and real-time animation rendering for interactive applications, video games, and movie production.</a:t>
            </a:r>
            <a:endParaRPr lang="en-US" sz="1400" b="1" dirty="0">
              <a:latin typeface="Times New Roman"/>
              <a:ea typeface="+mn-lt"/>
              <a:cs typeface="+mn-lt"/>
            </a:endParaRPr>
          </a:p>
          <a:p>
            <a:pPr marL="342900" indent="-342900">
              <a:buAutoNum type="arabicPeriod"/>
            </a:pPr>
            <a:r>
              <a:rPr lang="en-US" sz="1400" b="1" dirty="0">
                <a:latin typeface="Times New Roman"/>
                <a:ea typeface="+mn-lt"/>
                <a:cs typeface="+mn-lt"/>
              </a:rPr>
              <a:t>Parallel Database Queries:-</a:t>
            </a:r>
            <a:r>
              <a:rPr lang="en-US" sz="1400" dirty="0">
                <a:latin typeface="Times New Roman"/>
                <a:ea typeface="+mn-lt"/>
                <a:cs typeface="+mn-lt"/>
              </a:rPr>
              <a:t>Speedup factor and efficiency are essential in parallel query processing, improving database performance by enabling faster query execution and enhanced response times.</a:t>
            </a:r>
            <a:endParaRPr lang="en-US" sz="1400" dirty="0">
              <a:latin typeface="Times New Roman"/>
              <a:ea typeface="+mn-lt"/>
              <a:cs typeface="Times New Roman"/>
            </a:endParaRPr>
          </a:p>
          <a:p>
            <a:pPr marL="342900" indent="-342900">
              <a:buAutoNum type="arabicPeriod"/>
            </a:pPr>
            <a:r>
              <a:rPr lang="en-US" sz="1400" b="1" dirty="0">
                <a:latin typeface="Times New Roman"/>
                <a:ea typeface="+mn-lt"/>
                <a:cs typeface="+mn-lt"/>
              </a:rPr>
              <a:t>Parallel Genetic Algorithms:-</a:t>
            </a:r>
            <a:r>
              <a:rPr lang="en-US" sz="1400" dirty="0">
                <a:latin typeface="Times New Roman"/>
                <a:ea typeface="+mn-lt"/>
                <a:cs typeface="+mn-lt"/>
              </a:rPr>
              <a:t>Speedup factor and efficiency are crucial in parallel genetic algorithms, accelerating the search for optimal solutions and enabling efficient optimization processes in engineering, finance, and bioinformatics.</a:t>
            </a:r>
            <a:br>
              <a:rPr lang="en-US" sz="1400" dirty="0">
                <a:latin typeface="Times New Roman"/>
                <a:ea typeface="+mn-lt"/>
                <a:cs typeface="+mn-lt"/>
              </a:rPr>
            </a:br>
            <a:endParaRPr lang="en-US" sz="1400">
              <a:latin typeface="Times New Roman"/>
              <a:cs typeface="Times New Roman"/>
            </a:endParaRPr>
          </a:p>
        </p:txBody>
      </p:sp>
    </p:spTree>
    <p:extLst>
      <p:ext uri="{BB962C8B-B14F-4D97-AF65-F5344CB8AC3E}">
        <p14:creationId xmlns:p14="http://schemas.microsoft.com/office/powerpoint/2010/main" val="229935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3798-69D0-301C-ED87-4FF1DEAD9BE9}"/>
              </a:ext>
            </a:extLst>
          </p:cNvPr>
          <p:cNvSpPr>
            <a:spLocks noGrp="1"/>
          </p:cNvSpPr>
          <p:nvPr>
            <p:ph type="title"/>
          </p:nvPr>
        </p:nvSpPr>
        <p:spPr/>
        <p:txBody>
          <a:bodyPr>
            <a:normAutofit/>
          </a:bodyPr>
          <a:lstStyle/>
          <a:p>
            <a:pPr algn="ctr"/>
            <a:r>
              <a:rPr lang="en-US" sz="4800" i="0" dirty="0">
                <a:latin typeface="Times New Roman"/>
                <a:ea typeface="+mj-lt"/>
                <a:cs typeface="+mj-lt"/>
              </a:rPr>
              <a:t>Case Studies and Analysis</a:t>
            </a:r>
            <a:endParaRPr lang="en-US" sz="4800">
              <a:latin typeface="Times New Roman"/>
              <a:cs typeface="Times New Roman"/>
            </a:endParaRPr>
          </a:p>
        </p:txBody>
      </p:sp>
      <p:sp>
        <p:nvSpPr>
          <p:cNvPr id="3" name="Content Placeholder 2">
            <a:extLst>
              <a:ext uri="{FF2B5EF4-FFF2-40B4-BE49-F238E27FC236}">
                <a16:creationId xmlns:a16="http://schemas.microsoft.com/office/drawing/2014/main" id="{8148507E-FE3D-8636-077D-D132B7A85F60}"/>
              </a:ext>
            </a:extLst>
          </p:cNvPr>
          <p:cNvSpPr>
            <a:spLocks noGrp="1"/>
          </p:cNvSpPr>
          <p:nvPr>
            <p:ph idx="1"/>
          </p:nvPr>
        </p:nvSpPr>
        <p:spPr/>
        <p:txBody>
          <a:bodyPr vert="horz" lIns="91440" tIns="45720" rIns="91440" bIns="45720" rtlCol="0" anchor="t">
            <a:normAutofit/>
          </a:bodyPr>
          <a:lstStyle/>
          <a:p>
            <a:r>
              <a:rPr lang="en-US" sz="1400" b="1" dirty="0">
                <a:latin typeface="Times New Roman"/>
                <a:ea typeface="+mn-lt"/>
                <a:cs typeface="+mn-lt"/>
              </a:rPr>
              <a:t>Case Study 1:</a:t>
            </a:r>
            <a:r>
              <a:rPr lang="en-US" sz="1400" dirty="0">
                <a:latin typeface="Times New Roman"/>
                <a:ea typeface="+mn-lt"/>
                <a:cs typeface="+mn-lt"/>
              </a:rPr>
              <a:t> Parallel Image Processing Algorithms</a:t>
            </a:r>
            <a:endParaRPr lang="en-US" sz="1400">
              <a:latin typeface="Times New Roman"/>
              <a:cs typeface="Times New Roman"/>
            </a:endParaRPr>
          </a:p>
          <a:p>
            <a:r>
              <a:rPr lang="en-US" sz="1400" b="1" dirty="0">
                <a:latin typeface="Times New Roman"/>
                <a:ea typeface="+mn-lt"/>
                <a:cs typeface="+mn-lt"/>
              </a:rPr>
              <a:t>Objective:</a:t>
            </a:r>
            <a:r>
              <a:rPr lang="en-US" sz="1400" dirty="0">
                <a:latin typeface="Times New Roman"/>
                <a:ea typeface="+mn-lt"/>
                <a:cs typeface="+mn-lt"/>
              </a:rPr>
              <a:t> To analyze the performance of parallel image processing algorithms using speedup factor and efficiency.</a:t>
            </a:r>
            <a:endParaRPr lang="en-US" sz="1400">
              <a:latin typeface="Times New Roman"/>
              <a:cs typeface="Times New Roman"/>
            </a:endParaRPr>
          </a:p>
          <a:p>
            <a:r>
              <a:rPr lang="en-US" sz="1400" b="1" dirty="0">
                <a:latin typeface="Times New Roman"/>
                <a:ea typeface="+mn-lt"/>
                <a:cs typeface="+mn-lt"/>
              </a:rPr>
              <a:t>Implementation: </a:t>
            </a:r>
            <a:r>
              <a:rPr lang="en-US" sz="1400" dirty="0">
                <a:latin typeface="Times New Roman"/>
                <a:ea typeface="+mn-lt"/>
                <a:cs typeface="+mn-lt"/>
              </a:rPr>
              <a:t>Two image processing algorithms, Algorithm A and Algorithm B, were parallelized and executed on a different number of processors, ranging from 1 to 8. The execution times, speedup factors, and efficiency values were measured and compared.</a:t>
            </a:r>
            <a:endParaRPr lang="en-US" sz="1400">
              <a:latin typeface="Times New Roman"/>
              <a:cs typeface="Times New Roman"/>
            </a:endParaRPr>
          </a:p>
          <a:p>
            <a:r>
              <a:rPr lang="en-US" sz="1400" b="1" dirty="0">
                <a:latin typeface="Times New Roman"/>
                <a:ea typeface="+mn-lt"/>
                <a:cs typeface="+mn-lt"/>
              </a:rPr>
              <a:t>Results:</a:t>
            </a:r>
            <a:endParaRPr lang="en-US" sz="1400" b="1" dirty="0">
              <a:latin typeface="Times New Roman"/>
            </a:endParaRPr>
          </a:p>
          <a:p>
            <a:endParaRPr lang="en-US" dirty="0"/>
          </a:p>
        </p:txBody>
      </p:sp>
      <p:graphicFrame>
        <p:nvGraphicFramePr>
          <p:cNvPr id="8" name="Table 7">
            <a:extLst>
              <a:ext uri="{FF2B5EF4-FFF2-40B4-BE49-F238E27FC236}">
                <a16:creationId xmlns:a16="http://schemas.microsoft.com/office/drawing/2014/main" id="{8DE37698-074C-904B-5619-B69A02B7E4D6}"/>
              </a:ext>
            </a:extLst>
          </p:cNvPr>
          <p:cNvGraphicFramePr>
            <a:graphicFrameLocks noGrp="1"/>
          </p:cNvGraphicFramePr>
          <p:nvPr>
            <p:extLst>
              <p:ext uri="{D42A27DB-BD31-4B8C-83A1-F6EECF244321}">
                <p14:modId xmlns:p14="http://schemas.microsoft.com/office/powerpoint/2010/main" val="4141476677"/>
              </p:ext>
            </p:extLst>
          </p:nvPr>
        </p:nvGraphicFramePr>
        <p:xfrm>
          <a:off x="635000" y="4148666"/>
          <a:ext cx="8597477" cy="2651760"/>
        </p:xfrm>
        <a:graphic>
          <a:graphicData uri="http://schemas.openxmlformats.org/drawingml/2006/table">
            <a:tbl>
              <a:tblPr firstRow="1" bandRow="1">
                <a:tableStyleId>{5C22544A-7EE6-4342-B048-85BDC9FD1C3A}</a:tableStyleId>
              </a:tblPr>
              <a:tblGrid>
                <a:gridCol w="1228211">
                  <a:extLst>
                    <a:ext uri="{9D8B030D-6E8A-4147-A177-3AD203B41FA5}">
                      <a16:colId xmlns:a16="http://schemas.microsoft.com/office/drawing/2014/main" val="188987491"/>
                    </a:ext>
                  </a:extLst>
                </a:gridCol>
                <a:gridCol w="1228211">
                  <a:extLst>
                    <a:ext uri="{9D8B030D-6E8A-4147-A177-3AD203B41FA5}">
                      <a16:colId xmlns:a16="http://schemas.microsoft.com/office/drawing/2014/main" val="1349481362"/>
                    </a:ext>
                  </a:extLst>
                </a:gridCol>
                <a:gridCol w="1228211">
                  <a:extLst>
                    <a:ext uri="{9D8B030D-6E8A-4147-A177-3AD203B41FA5}">
                      <a16:colId xmlns:a16="http://schemas.microsoft.com/office/drawing/2014/main" val="681455456"/>
                    </a:ext>
                  </a:extLst>
                </a:gridCol>
                <a:gridCol w="1228211">
                  <a:extLst>
                    <a:ext uri="{9D8B030D-6E8A-4147-A177-3AD203B41FA5}">
                      <a16:colId xmlns:a16="http://schemas.microsoft.com/office/drawing/2014/main" val="183861590"/>
                    </a:ext>
                  </a:extLst>
                </a:gridCol>
                <a:gridCol w="1228211">
                  <a:extLst>
                    <a:ext uri="{9D8B030D-6E8A-4147-A177-3AD203B41FA5}">
                      <a16:colId xmlns:a16="http://schemas.microsoft.com/office/drawing/2014/main" val="4198980063"/>
                    </a:ext>
                  </a:extLst>
                </a:gridCol>
                <a:gridCol w="1228211">
                  <a:extLst>
                    <a:ext uri="{9D8B030D-6E8A-4147-A177-3AD203B41FA5}">
                      <a16:colId xmlns:a16="http://schemas.microsoft.com/office/drawing/2014/main" val="1338043383"/>
                    </a:ext>
                  </a:extLst>
                </a:gridCol>
                <a:gridCol w="1228211">
                  <a:extLst>
                    <a:ext uri="{9D8B030D-6E8A-4147-A177-3AD203B41FA5}">
                      <a16:colId xmlns:a16="http://schemas.microsoft.com/office/drawing/2014/main" val="1528384296"/>
                    </a:ext>
                  </a:extLst>
                </a:gridCol>
              </a:tblGrid>
              <a:tr h="1038866">
                <a:tc>
                  <a:txBody>
                    <a:bodyPr/>
                    <a:lstStyle/>
                    <a:p>
                      <a:pPr fontAlgn="b"/>
                      <a:r>
                        <a:rPr lang="en-US" dirty="0">
                          <a:effectLst/>
                        </a:rPr>
                        <a:t>Number of Processors</a:t>
                      </a:r>
                      <a:endParaRPr lang="en-US" b="1" dirty="0">
                        <a:effectLst/>
                      </a:endParaRPr>
                    </a:p>
                  </a:txBody>
                  <a:tcPr anchor="b"/>
                </a:tc>
                <a:tc>
                  <a:txBody>
                    <a:bodyPr/>
                    <a:lstStyle/>
                    <a:p>
                      <a:pPr fontAlgn="b"/>
                      <a:r>
                        <a:rPr lang="en-US" dirty="0">
                          <a:effectLst/>
                        </a:rPr>
                        <a:t>Execution Time (Algorithm A)</a:t>
                      </a:r>
                      <a:endParaRPr lang="en-US" b="1" dirty="0">
                        <a:effectLst/>
                      </a:endParaRPr>
                    </a:p>
                  </a:txBody>
                  <a:tcPr anchor="b"/>
                </a:tc>
                <a:tc>
                  <a:txBody>
                    <a:bodyPr/>
                    <a:lstStyle/>
                    <a:p>
                      <a:pPr fontAlgn="b"/>
                      <a:r>
                        <a:rPr lang="en-US" dirty="0">
                          <a:effectLst/>
                        </a:rPr>
                        <a:t>Speedup Factor (Algorithm A)</a:t>
                      </a:r>
                      <a:endParaRPr lang="en-US" b="1" dirty="0">
                        <a:effectLst/>
                      </a:endParaRPr>
                    </a:p>
                  </a:txBody>
                  <a:tcPr anchor="b"/>
                </a:tc>
                <a:tc>
                  <a:txBody>
                    <a:bodyPr/>
                    <a:lstStyle/>
                    <a:p>
                      <a:pPr fontAlgn="b"/>
                      <a:r>
                        <a:rPr lang="en-US" dirty="0">
                          <a:effectLst/>
                        </a:rPr>
                        <a:t>Efficiency (Algorithm A)</a:t>
                      </a:r>
                      <a:endParaRPr lang="en-US" b="1" dirty="0">
                        <a:effectLst/>
                      </a:endParaRPr>
                    </a:p>
                  </a:txBody>
                  <a:tcPr anchor="b"/>
                </a:tc>
                <a:tc>
                  <a:txBody>
                    <a:bodyPr/>
                    <a:lstStyle/>
                    <a:p>
                      <a:pPr fontAlgn="b"/>
                      <a:r>
                        <a:rPr lang="en-US" dirty="0">
                          <a:effectLst/>
                        </a:rPr>
                        <a:t>Execution Time (Algorithm B)</a:t>
                      </a:r>
                      <a:endParaRPr lang="en-US" b="1" dirty="0">
                        <a:effectLst/>
                      </a:endParaRPr>
                    </a:p>
                  </a:txBody>
                  <a:tcPr anchor="b"/>
                </a:tc>
                <a:tc>
                  <a:txBody>
                    <a:bodyPr/>
                    <a:lstStyle/>
                    <a:p>
                      <a:pPr fontAlgn="b"/>
                      <a:r>
                        <a:rPr lang="en-US" dirty="0">
                          <a:effectLst/>
                        </a:rPr>
                        <a:t>Speedup Factor (Algorithm B)</a:t>
                      </a:r>
                      <a:endParaRPr lang="en-US" b="1" dirty="0">
                        <a:effectLst/>
                      </a:endParaRPr>
                    </a:p>
                  </a:txBody>
                  <a:tcPr anchor="b"/>
                </a:tc>
                <a:tc>
                  <a:txBody>
                    <a:bodyPr/>
                    <a:lstStyle/>
                    <a:p>
                      <a:pPr fontAlgn="b"/>
                      <a:r>
                        <a:rPr lang="en-US" dirty="0">
                          <a:effectLst/>
                        </a:rPr>
                        <a:t>Efficiency (Algorithm B)</a:t>
                      </a:r>
                      <a:endParaRPr lang="en-US" b="1" dirty="0">
                        <a:effectLst/>
                      </a:endParaRPr>
                    </a:p>
                  </a:txBody>
                  <a:tcPr anchor="b"/>
                </a:tc>
                <a:extLst>
                  <a:ext uri="{0D108BD9-81ED-4DB2-BD59-A6C34878D82A}">
                    <a16:rowId xmlns:a16="http://schemas.microsoft.com/office/drawing/2014/main" val="354890378"/>
                  </a:ext>
                </a:extLst>
              </a:tr>
              <a:tr h="316607">
                <a:tc>
                  <a:txBody>
                    <a:bodyPr/>
                    <a:lstStyle/>
                    <a:p>
                      <a:pPr fontAlgn="base"/>
                      <a:r>
                        <a:rPr lang="en-US" dirty="0">
                          <a:effectLst/>
                        </a:rPr>
                        <a:t>1</a:t>
                      </a:r>
                    </a:p>
                  </a:txBody>
                  <a:tcPr anchor="ctr"/>
                </a:tc>
                <a:tc>
                  <a:txBody>
                    <a:bodyPr/>
                    <a:lstStyle/>
                    <a:p>
                      <a:pPr fontAlgn="base"/>
                      <a:r>
                        <a:rPr lang="en-US" dirty="0">
                          <a:effectLst/>
                        </a:rPr>
                        <a:t>100s</a:t>
                      </a:r>
                    </a:p>
                  </a:txBody>
                  <a:tcPr anchor="ctr"/>
                </a:tc>
                <a:tc>
                  <a:txBody>
                    <a:bodyPr/>
                    <a:lstStyle/>
                    <a:p>
                      <a:pPr fontAlgn="base"/>
                      <a:r>
                        <a:rPr lang="en-US" dirty="0">
                          <a:effectLst/>
                        </a:rPr>
                        <a:t>1</a:t>
                      </a:r>
                    </a:p>
                  </a:txBody>
                  <a:tcPr anchor="ctr"/>
                </a:tc>
                <a:tc>
                  <a:txBody>
                    <a:bodyPr/>
                    <a:lstStyle/>
                    <a:p>
                      <a:pPr fontAlgn="base"/>
                      <a:r>
                        <a:rPr lang="en-US" dirty="0">
                          <a:effectLst/>
                        </a:rPr>
                        <a:t>1.0</a:t>
                      </a:r>
                    </a:p>
                  </a:txBody>
                  <a:tcPr anchor="ctr"/>
                </a:tc>
                <a:tc>
                  <a:txBody>
                    <a:bodyPr/>
                    <a:lstStyle/>
                    <a:p>
                      <a:pPr fontAlgn="base"/>
                      <a:r>
                        <a:rPr lang="en-US" dirty="0">
                          <a:effectLst/>
                        </a:rPr>
                        <a:t>150s</a:t>
                      </a:r>
                    </a:p>
                  </a:txBody>
                  <a:tcPr anchor="ctr"/>
                </a:tc>
                <a:tc>
                  <a:txBody>
                    <a:bodyPr/>
                    <a:lstStyle/>
                    <a:p>
                      <a:pPr fontAlgn="base"/>
                      <a:r>
                        <a:rPr lang="en-US" dirty="0">
                          <a:effectLst/>
                        </a:rPr>
                        <a:t>1</a:t>
                      </a:r>
                    </a:p>
                  </a:txBody>
                  <a:tcPr anchor="ctr"/>
                </a:tc>
                <a:tc>
                  <a:txBody>
                    <a:bodyPr/>
                    <a:lstStyle/>
                    <a:p>
                      <a:pPr fontAlgn="base"/>
                      <a:r>
                        <a:rPr lang="en-US" dirty="0">
                          <a:effectLst/>
                        </a:rPr>
                        <a:t>1.0</a:t>
                      </a:r>
                    </a:p>
                  </a:txBody>
                  <a:tcPr anchor="ctr"/>
                </a:tc>
                <a:extLst>
                  <a:ext uri="{0D108BD9-81ED-4DB2-BD59-A6C34878D82A}">
                    <a16:rowId xmlns:a16="http://schemas.microsoft.com/office/drawing/2014/main" val="387828734"/>
                  </a:ext>
                </a:extLst>
              </a:tr>
              <a:tr h="316607">
                <a:tc>
                  <a:txBody>
                    <a:bodyPr/>
                    <a:lstStyle/>
                    <a:p>
                      <a:pPr fontAlgn="base"/>
                      <a:r>
                        <a:rPr lang="en-US" dirty="0">
                          <a:effectLst/>
                        </a:rPr>
                        <a:t>2</a:t>
                      </a:r>
                    </a:p>
                  </a:txBody>
                  <a:tcPr anchor="ctr"/>
                </a:tc>
                <a:tc>
                  <a:txBody>
                    <a:bodyPr/>
                    <a:lstStyle/>
                    <a:p>
                      <a:pPr fontAlgn="base"/>
                      <a:r>
                        <a:rPr lang="en-US" dirty="0">
                          <a:effectLst/>
                        </a:rPr>
                        <a:t>60s</a:t>
                      </a:r>
                    </a:p>
                  </a:txBody>
                  <a:tcPr anchor="ctr"/>
                </a:tc>
                <a:tc>
                  <a:txBody>
                    <a:bodyPr/>
                    <a:lstStyle/>
                    <a:p>
                      <a:pPr fontAlgn="base"/>
                      <a:r>
                        <a:rPr lang="en-US" dirty="0">
                          <a:effectLst/>
                        </a:rPr>
                        <a:t>1.67</a:t>
                      </a:r>
                    </a:p>
                  </a:txBody>
                  <a:tcPr anchor="ctr"/>
                </a:tc>
                <a:tc>
                  <a:txBody>
                    <a:bodyPr/>
                    <a:lstStyle/>
                    <a:p>
                      <a:pPr fontAlgn="base"/>
                      <a:r>
                        <a:rPr lang="en-US" dirty="0">
                          <a:effectLst/>
                        </a:rPr>
                        <a:t>0.835</a:t>
                      </a:r>
                    </a:p>
                  </a:txBody>
                  <a:tcPr anchor="ctr"/>
                </a:tc>
                <a:tc>
                  <a:txBody>
                    <a:bodyPr/>
                    <a:lstStyle/>
                    <a:p>
                      <a:pPr fontAlgn="base"/>
                      <a:r>
                        <a:rPr lang="en-US" dirty="0">
                          <a:effectLst/>
                        </a:rPr>
                        <a:t>80s</a:t>
                      </a:r>
                    </a:p>
                  </a:txBody>
                  <a:tcPr anchor="ctr"/>
                </a:tc>
                <a:tc>
                  <a:txBody>
                    <a:bodyPr/>
                    <a:lstStyle/>
                    <a:p>
                      <a:pPr fontAlgn="base"/>
                      <a:r>
                        <a:rPr lang="en-US" dirty="0">
                          <a:effectLst/>
                        </a:rPr>
                        <a:t>1.88</a:t>
                      </a:r>
                    </a:p>
                  </a:txBody>
                  <a:tcPr anchor="ctr"/>
                </a:tc>
                <a:tc>
                  <a:txBody>
                    <a:bodyPr/>
                    <a:lstStyle/>
                    <a:p>
                      <a:pPr fontAlgn="base"/>
                      <a:r>
                        <a:rPr lang="en-US" dirty="0">
                          <a:effectLst/>
                        </a:rPr>
                        <a:t>0.94</a:t>
                      </a:r>
                    </a:p>
                  </a:txBody>
                  <a:tcPr anchor="ctr"/>
                </a:tc>
                <a:extLst>
                  <a:ext uri="{0D108BD9-81ED-4DB2-BD59-A6C34878D82A}">
                    <a16:rowId xmlns:a16="http://schemas.microsoft.com/office/drawing/2014/main" val="3430429637"/>
                  </a:ext>
                </a:extLst>
              </a:tr>
              <a:tr h="316607">
                <a:tc>
                  <a:txBody>
                    <a:bodyPr/>
                    <a:lstStyle/>
                    <a:p>
                      <a:pPr fontAlgn="base"/>
                      <a:r>
                        <a:rPr lang="en-US" dirty="0">
                          <a:effectLst/>
                        </a:rPr>
                        <a:t>4</a:t>
                      </a:r>
                    </a:p>
                  </a:txBody>
                  <a:tcPr anchor="ctr"/>
                </a:tc>
                <a:tc>
                  <a:txBody>
                    <a:bodyPr/>
                    <a:lstStyle/>
                    <a:p>
                      <a:pPr fontAlgn="base"/>
                      <a:r>
                        <a:rPr lang="en-US" dirty="0">
                          <a:effectLst/>
                        </a:rPr>
                        <a:t>40s</a:t>
                      </a:r>
                    </a:p>
                  </a:txBody>
                  <a:tcPr anchor="ctr"/>
                </a:tc>
                <a:tc>
                  <a:txBody>
                    <a:bodyPr/>
                    <a:lstStyle/>
                    <a:p>
                      <a:pPr fontAlgn="base"/>
                      <a:r>
                        <a:rPr lang="en-US" dirty="0">
                          <a:effectLst/>
                        </a:rPr>
                        <a:t>2.5</a:t>
                      </a:r>
                    </a:p>
                  </a:txBody>
                  <a:tcPr anchor="ctr"/>
                </a:tc>
                <a:tc>
                  <a:txBody>
                    <a:bodyPr/>
                    <a:lstStyle/>
                    <a:p>
                      <a:pPr fontAlgn="base"/>
                      <a:r>
                        <a:rPr lang="en-US" dirty="0">
                          <a:effectLst/>
                        </a:rPr>
                        <a:t>0.625</a:t>
                      </a:r>
                    </a:p>
                  </a:txBody>
                  <a:tcPr anchor="ctr"/>
                </a:tc>
                <a:tc>
                  <a:txBody>
                    <a:bodyPr/>
                    <a:lstStyle/>
                    <a:p>
                      <a:pPr fontAlgn="base"/>
                      <a:r>
                        <a:rPr lang="en-US" dirty="0">
                          <a:effectLst/>
                        </a:rPr>
                        <a:t>55s</a:t>
                      </a:r>
                    </a:p>
                  </a:txBody>
                  <a:tcPr anchor="ctr"/>
                </a:tc>
                <a:tc>
                  <a:txBody>
                    <a:bodyPr/>
                    <a:lstStyle/>
                    <a:p>
                      <a:pPr fontAlgn="base"/>
                      <a:r>
                        <a:rPr lang="en-US" dirty="0">
                          <a:effectLst/>
                        </a:rPr>
                        <a:t>2.73</a:t>
                      </a:r>
                    </a:p>
                  </a:txBody>
                  <a:tcPr anchor="ctr"/>
                </a:tc>
                <a:tc>
                  <a:txBody>
                    <a:bodyPr/>
                    <a:lstStyle/>
                    <a:p>
                      <a:pPr fontAlgn="base"/>
                      <a:r>
                        <a:rPr lang="en-US" dirty="0">
                          <a:effectLst/>
                        </a:rPr>
                        <a:t>0.682</a:t>
                      </a:r>
                    </a:p>
                  </a:txBody>
                  <a:tcPr anchor="ctr"/>
                </a:tc>
                <a:extLst>
                  <a:ext uri="{0D108BD9-81ED-4DB2-BD59-A6C34878D82A}">
                    <a16:rowId xmlns:a16="http://schemas.microsoft.com/office/drawing/2014/main" val="606909039"/>
                  </a:ext>
                </a:extLst>
              </a:tr>
              <a:tr h="316607">
                <a:tc>
                  <a:txBody>
                    <a:bodyPr/>
                    <a:lstStyle/>
                    <a:p>
                      <a:pPr fontAlgn="base"/>
                      <a:r>
                        <a:rPr lang="en-US" dirty="0">
                          <a:effectLst/>
                        </a:rPr>
                        <a:t>8</a:t>
                      </a:r>
                    </a:p>
                  </a:txBody>
                  <a:tcPr anchor="ctr"/>
                </a:tc>
                <a:tc>
                  <a:txBody>
                    <a:bodyPr/>
                    <a:lstStyle/>
                    <a:p>
                      <a:pPr fontAlgn="base"/>
                      <a:r>
                        <a:rPr lang="en-US" dirty="0">
                          <a:effectLst/>
                        </a:rPr>
                        <a:t>30s</a:t>
                      </a:r>
                    </a:p>
                  </a:txBody>
                  <a:tcPr anchor="ctr"/>
                </a:tc>
                <a:tc>
                  <a:txBody>
                    <a:bodyPr/>
                    <a:lstStyle/>
                    <a:p>
                      <a:pPr fontAlgn="base"/>
                      <a:r>
                        <a:rPr lang="en-US" dirty="0">
                          <a:effectLst/>
                        </a:rPr>
                        <a:t>3.33</a:t>
                      </a:r>
                    </a:p>
                  </a:txBody>
                  <a:tcPr anchor="ctr"/>
                </a:tc>
                <a:tc>
                  <a:txBody>
                    <a:bodyPr/>
                    <a:lstStyle/>
                    <a:p>
                      <a:pPr fontAlgn="base"/>
                      <a:r>
                        <a:rPr lang="en-US" dirty="0">
                          <a:effectLst/>
                        </a:rPr>
                        <a:t>0.416</a:t>
                      </a:r>
                    </a:p>
                  </a:txBody>
                  <a:tcPr anchor="ctr"/>
                </a:tc>
                <a:tc>
                  <a:txBody>
                    <a:bodyPr/>
                    <a:lstStyle/>
                    <a:p>
                      <a:pPr fontAlgn="base"/>
                      <a:r>
                        <a:rPr lang="en-US" dirty="0">
                          <a:effectLst/>
                        </a:rPr>
                        <a:t>40s</a:t>
                      </a:r>
                    </a:p>
                  </a:txBody>
                  <a:tcPr anchor="ctr"/>
                </a:tc>
                <a:tc>
                  <a:txBody>
                    <a:bodyPr/>
                    <a:lstStyle/>
                    <a:p>
                      <a:pPr fontAlgn="base"/>
                      <a:r>
                        <a:rPr lang="en-US" dirty="0">
                          <a:effectLst/>
                        </a:rPr>
                        <a:t>3.75</a:t>
                      </a:r>
                    </a:p>
                  </a:txBody>
                  <a:tcPr anchor="ctr"/>
                </a:tc>
                <a:tc>
                  <a:txBody>
                    <a:bodyPr/>
                    <a:lstStyle/>
                    <a:p>
                      <a:pPr fontAlgn="base"/>
                      <a:r>
                        <a:rPr lang="en-US" dirty="0">
                          <a:effectLst/>
                        </a:rPr>
                        <a:t>0.469</a:t>
                      </a:r>
                    </a:p>
                  </a:txBody>
                  <a:tcPr anchor="ctr"/>
                </a:tc>
                <a:extLst>
                  <a:ext uri="{0D108BD9-81ED-4DB2-BD59-A6C34878D82A}">
                    <a16:rowId xmlns:a16="http://schemas.microsoft.com/office/drawing/2014/main" val="2031039845"/>
                  </a:ext>
                </a:extLst>
              </a:tr>
            </a:tbl>
          </a:graphicData>
        </a:graphic>
      </p:graphicFrame>
      <p:sp>
        <p:nvSpPr>
          <p:cNvPr id="9" name="TextBox 8">
            <a:extLst>
              <a:ext uri="{FF2B5EF4-FFF2-40B4-BE49-F238E27FC236}">
                <a16:creationId xmlns:a16="http://schemas.microsoft.com/office/drawing/2014/main" id="{CF721392-B48F-FA65-7B79-BFBDC026F57E}"/>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D1D5DB"/>
              </a:solidFill>
              <a:latin typeface="Söhne"/>
            </a:endParaRPr>
          </a:p>
          <a:p>
            <a:endParaRPr lang="en-US"/>
          </a:p>
        </p:txBody>
      </p:sp>
    </p:spTree>
    <p:extLst>
      <p:ext uri="{BB962C8B-B14F-4D97-AF65-F5344CB8AC3E}">
        <p14:creationId xmlns:p14="http://schemas.microsoft.com/office/powerpoint/2010/main" val="140741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3B9F-1FE1-DFCA-66BB-D7BE261BA2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A42881-B6C9-EB36-7BB3-DD5B335DDBAD}"/>
              </a:ext>
            </a:extLst>
          </p:cNvPr>
          <p:cNvSpPr>
            <a:spLocks noGrp="1"/>
          </p:cNvSpPr>
          <p:nvPr>
            <p:ph idx="1"/>
          </p:nvPr>
        </p:nvSpPr>
        <p:spPr>
          <a:xfrm>
            <a:off x="525717" y="839135"/>
            <a:ext cx="10077557" cy="5231795"/>
          </a:xfrm>
        </p:spPr>
        <p:txBody>
          <a:bodyPr vert="horz" lIns="91440" tIns="45720" rIns="91440" bIns="45720" rtlCol="0" anchor="t">
            <a:normAutofit/>
          </a:bodyPr>
          <a:lstStyle/>
          <a:p>
            <a:r>
              <a:rPr lang="en-US" sz="1500" b="1" dirty="0">
                <a:latin typeface="Times New Roman"/>
                <a:ea typeface="+mn-lt"/>
                <a:cs typeface="+mn-lt"/>
              </a:rPr>
              <a:t>Case Study 2:</a:t>
            </a:r>
            <a:r>
              <a:rPr lang="en-US" sz="1500" dirty="0">
                <a:latin typeface="Times New Roman"/>
                <a:ea typeface="+mn-lt"/>
                <a:cs typeface="+mn-lt"/>
              </a:rPr>
              <a:t> Parallel Machine Learning Training</a:t>
            </a:r>
            <a:endParaRPr lang="en-US" sz="1500" dirty="0">
              <a:latin typeface="Times New Roman"/>
              <a:cs typeface="Times New Roman"/>
            </a:endParaRPr>
          </a:p>
          <a:p>
            <a:r>
              <a:rPr lang="en-US" sz="1500" b="1" dirty="0">
                <a:latin typeface="Times New Roman"/>
                <a:ea typeface="+mn-lt"/>
                <a:cs typeface="+mn-lt"/>
              </a:rPr>
              <a:t>Objective:</a:t>
            </a:r>
            <a:r>
              <a:rPr lang="en-US" sz="1500" dirty="0">
                <a:latin typeface="Times New Roman"/>
                <a:ea typeface="+mn-lt"/>
                <a:cs typeface="+mn-lt"/>
              </a:rPr>
              <a:t> To compare the performance of different parallel machine learning training algorithms using speedup factor and efficiency.</a:t>
            </a:r>
            <a:endParaRPr lang="en-US" sz="1500" dirty="0">
              <a:latin typeface="Times New Roman"/>
              <a:cs typeface="Times New Roman"/>
            </a:endParaRPr>
          </a:p>
          <a:p>
            <a:r>
              <a:rPr lang="en-US" sz="1500" b="1" dirty="0">
                <a:latin typeface="Times New Roman"/>
                <a:ea typeface="+mn-lt"/>
                <a:cs typeface="+mn-lt"/>
              </a:rPr>
              <a:t>Implementation:</a:t>
            </a:r>
            <a:r>
              <a:rPr lang="en-US" sz="1500" dirty="0">
                <a:latin typeface="Times New Roman"/>
                <a:ea typeface="+mn-lt"/>
                <a:cs typeface="+mn-lt"/>
              </a:rPr>
              <a:t> Three machine learning algorithms, Algorithm X, Algorithm Y, and Algorithm Z, were parallelized and executed on a cluster with varying numbers of nodes, ranging from 1 to 16. The execution times, speedup factors, and efficiency values were measured and compared.</a:t>
            </a:r>
            <a:endParaRPr lang="en-US" sz="1500" dirty="0">
              <a:latin typeface="Times New Roman"/>
              <a:cs typeface="Times New Roman"/>
            </a:endParaRPr>
          </a:p>
          <a:p>
            <a:r>
              <a:rPr lang="en-US" sz="1500" b="1" dirty="0">
                <a:latin typeface="Times New Roman"/>
                <a:ea typeface="+mn-lt"/>
                <a:cs typeface="+mn-lt"/>
              </a:rPr>
              <a:t>Results:</a:t>
            </a:r>
            <a:endParaRPr lang="en-US" sz="1500">
              <a:latin typeface="Times New Roman"/>
              <a:cs typeface="Times New Roman"/>
            </a:endParaRPr>
          </a:p>
          <a:p>
            <a:endParaRPr lang="en-US" sz="1500" dirty="0">
              <a:latin typeface="Times New Roman"/>
              <a:cs typeface="Times New Roman"/>
            </a:endParaRPr>
          </a:p>
        </p:txBody>
      </p:sp>
      <p:graphicFrame>
        <p:nvGraphicFramePr>
          <p:cNvPr id="5" name="Table 4">
            <a:extLst>
              <a:ext uri="{FF2B5EF4-FFF2-40B4-BE49-F238E27FC236}">
                <a16:creationId xmlns:a16="http://schemas.microsoft.com/office/drawing/2014/main" id="{4F03749B-B73F-5BD5-CC02-0C15FBBF802F}"/>
              </a:ext>
            </a:extLst>
          </p:cNvPr>
          <p:cNvGraphicFramePr>
            <a:graphicFrameLocks noGrp="1"/>
          </p:cNvGraphicFramePr>
          <p:nvPr>
            <p:extLst>
              <p:ext uri="{D42A27DB-BD31-4B8C-83A1-F6EECF244321}">
                <p14:modId xmlns:p14="http://schemas.microsoft.com/office/powerpoint/2010/main" val="276928533"/>
              </p:ext>
            </p:extLst>
          </p:nvPr>
        </p:nvGraphicFramePr>
        <p:xfrm>
          <a:off x="525887" y="3123126"/>
          <a:ext cx="9957830" cy="3180168"/>
        </p:xfrm>
        <a:graphic>
          <a:graphicData uri="http://schemas.openxmlformats.org/drawingml/2006/table">
            <a:tbl>
              <a:tblPr firstRow="1" bandRow="1">
                <a:tableStyleId>{5C22544A-7EE6-4342-B048-85BDC9FD1C3A}</a:tableStyleId>
              </a:tblPr>
              <a:tblGrid>
                <a:gridCol w="995783">
                  <a:extLst>
                    <a:ext uri="{9D8B030D-6E8A-4147-A177-3AD203B41FA5}">
                      <a16:colId xmlns:a16="http://schemas.microsoft.com/office/drawing/2014/main" val="1420371223"/>
                    </a:ext>
                  </a:extLst>
                </a:gridCol>
                <a:gridCol w="995783">
                  <a:extLst>
                    <a:ext uri="{9D8B030D-6E8A-4147-A177-3AD203B41FA5}">
                      <a16:colId xmlns:a16="http://schemas.microsoft.com/office/drawing/2014/main" val="597790363"/>
                    </a:ext>
                  </a:extLst>
                </a:gridCol>
                <a:gridCol w="995783">
                  <a:extLst>
                    <a:ext uri="{9D8B030D-6E8A-4147-A177-3AD203B41FA5}">
                      <a16:colId xmlns:a16="http://schemas.microsoft.com/office/drawing/2014/main" val="3531772420"/>
                    </a:ext>
                  </a:extLst>
                </a:gridCol>
                <a:gridCol w="995783">
                  <a:extLst>
                    <a:ext uri="{9D8B030D-6E8A-4147-A177-3AD203B41FA5}">
                      <a16:colId xmlns:a16="http://schemas.microsoft.com/office/drawing/2014/main" val="4109856406"/>
                    </a:ext>
                  </a:extLst>
                </a:gridCol>
                <a:gridCol w="995783">
                  <a:extLst>
                    <a:ext uri="{9D8B030D-6E8A-4147-A177-3AD203B41FA5}">
                      <a16:colId xmlns:a16="http://schemas.microsoft.com/office/drawing/2014/main" val="1395934799"/>
                    </a:ext>
                  </a:extLst>
                </a:gridCol>
                <a:gridCol w="995783">
                  <a:extLst>
                    <a:ext uri="{9D8B030D-6E8A-4147-A177-3AD203B41FA5}">
                      <a16:colId xmlns:a16="http://schemas.microsoft.com/office/drawing/2014/main" val="2273288319"/>
                    </a:ext>
                  </a:extLst>
                </a:gridCol>
                <a:gridCol w="995783">
                  <a:extLst>
                    <a:ext uri="{9D8B030D-6E8A-4147-A177-3AD203B41FA5}">
                      <a16:colId xmlns:a16="http://schemas.microsoft.com/office/drawing/2014/main" val="4085610797"/>
                    </a:ext>
                  </a:extLst>
                </a:gridCol>
                <a:gridCol w="995783">
                  <a:extLst>
                    <a:ext uri="{9D8B030D-6E8A-4147-A177-3AD203B41FA5}">
                      <a16:colId xmlns:a16="http://schemas.microsoft.com/office/drawing/2014/main" val="4240604773"/>
                    </a:ext>
                  </a:extLst>
                </a:gridCol>
                <a:gridCol w="995783">
                  <a:extLst>
                    <a:ext uri="{9D8B030D-6E8A-4147-A177-3AD203B41FA5}">
                      <a16:colId xmlns:a16="http://schemas.microsoft.com/office/drawing/2014/main" val="3292147645"/>
                    </a:ext>
                  </a:extLst>
                </a:gridCol>
                <a:gridCol w="995783">
                  <a:extLst>
                    <a:ext uri="{9D8B030D-6E8A-4147-A177-3AD203B41FA5}">
                      <a16:colId xmlns:a16="http://schemas.microsoft.com/office/drawing/2014/main" val="109415661"/>
                    </a:ext>
                  </a:extLst>
                </a:gridCol>
              </a:tblGrid>
              <a:tr h="1590084">
                <a:tc>
                  <a:txBody>
                    <a:bodyPr/>
                    <a:lstStyle/>
                    <a:p>
                      <a:pPr fontAlgn="b"/>
                      <a:r>
                        <a:rPr lang="en-US" dirty="0">
                          <a:effectLst/>
                        </a:rPr>
                        <a:t>Number of Nodes</a:t>
                      </a:r>
                      <a:endParaRPr lang="en-US" b="1" dirty="0">
                        <a:effectLst/>
                      </a:endParaRPr>
                    </a:p>
                  </a:txBody>
                  <a:tcPr anchor="b"/>
                </a:tc>
                <a:tc>
                  <a:txBody>
                    <a:bodyPr/>
                    <a:lstStyle/>
                    <a:p>
                      <a:pPr fontAlgn="b"/>
                      <a:r>
                        <a:rPr lang="en-US" dirty="0">
                          <a:effectLst/>
                        </a:rPr>
                        <a:t>Execution Time (Algorithm X)</a:t>
                      </a:r>
                      <a:endParaRPr lang="en-US" b="1" dirty="0">
                        <a:effectLst/>
                      </a:endParaRPr>
                    </a:p>
                  </a:txBody>
                  <a:tcPr anchor="b"/>
                </a:tc>
                <a:tc>
                  <a:txBody>
                    <a:bodyPr/>
                    <a:lstStyle/>
                    <a:p>
                      <a:pPr fontAlgn="b"/>
                      <a:r>
                        <a:rPr lang="en-US" dirty="0">
                          <a:effectLst/>
                        </a:rPr>
                        <a:t>Speedup Factor (Algorithm X)</a:t>
                      </a:r>
                      <a:endParaRPr lang="en-US" b="1" dirty="0">
                        <a:effectLst/>
                      </a:endParaRPr>
                    </a:p>
                  </a:txBody>
                  <a:tcPr anchor="b"/>
                </a:tc>
                <a:tc>
                  <a:txBody>
                    <a:bodyPr/>
                    <a:lstStyle/>
                    <a:p>
                      <a:pPr fontAlgn="b"/>
                      <a:r>
                        <a:rPr lang="en-US" dirty="0">
                          <a:effectLst/>
                        </a:rPr>
                        <a:t>Efficiency (Algorithm X)</a:t>
                      </a:r>
                      <a:endParaRPr lang="en-US" b="1" dirty="0">
                        <a:effectLst/>
                      </a:endParaRPr>
                    </a:p>
                  </a:txBody>
                  <a:tcPr anchor="b"/>
                </a:tc>
                <a:tc>
                  <a:txBody>
                    <a:bodyPr/>
                    <a:lstStyle/>
                    <a:p>
                      <a:pPr fontAlgn="b"/>
                      <a:r>
                        <a:rPr lang="en-US" dirty="0">
                          <a:effectLst/>
                        </a:rPr>
                        <a:t>Execution Time (Algorithm Y)</a:t>
                      </a:r>
                      <a:endParaRPr lang="en-US" b="1" dirty="0">
                        <a:effectLst/>
                      </a:endParaRPr>
                    </a:p>
                  </a:txBody>
                  <a:tcPr anchor="b"/>
                </a:tc>
                <a:tc>
                  <a:txBody>
                    <a:bodyPr/>
                    <a:lstStyle/>
                    <a:p>
                      <a:pPr fontAlgn="b"/>
                      <a:r>
                        <a:rPr lang="en-US" dirty="0">
                          <a:effectLst/>
                        </a:rPr>
                        <a:t>Speedup Factor (Algorithm Y)</a:t>
                      </a:r>
                      <a:endParaRPr lang="en-US" b="1" dirty="0">
                        <a:effectLst/>
                      </a:endParaRPr>
                    </a:p>
                  </a:txBody>
                  <a:tcPr anchor="b"/>
                </a:tc>
                <a:tc>
                  <a:txBody>
                    <a:bodyPr/>
                    <a:lstStyle/>
                    <a:p>
                      <a:pPr fontAlgn="b"/>
                      <a:r>
                        <a:rPr lang="en-US" dirty="0">
                          <a:effectLst/>
                        </a:rPr>
                        <a:t>Efficiency (Algorithm Y)</a:t>
                      </a:r>
                      <a:endParaRPr lang="en-US" b="1" dirty="0">
                        <a:effectLst/>
                      </a:endParaRPr>
                    </a:p>
                  </a:txBody>
                  <a:tcPr anchor="b"/>
                </a:tc>
                <a:tc>
                  <a:txBody>
                    <a:bodyPr/>
                    <a:lstStyle/>
                    <a:p>
                      <a:pPr fontAlgn="b"/>
                      <a:r>
                        <a:rPr lang="en-US" dirty="0">
                          <a:effectLst/>
                        </a:rPr>
                        <a:t>Execution Time (Algorithm Z)</a:t>
                      </a:r>
                      <a:endParaRPr lang="en-US" b="1" dirty="0">
                        <a:effectLst/>
                      </a:endParaRPr>
                    </a:p>
                  </a:txBody>
                  <a:tcPr anchor="b"/>
                </a:tc>
                <a:tc>
                  <a:txBody>
                    <a:bodyPr/>
                    <a:lstStyle/>
                    <a:p>
                      <a:pPr fontAlgn="b"/>
                      <a:r>
                        <a:rPr lang="en-US" dirty="0">
                          <a:effectLst/>
                        </a:rPr>
                        <a:t>Speedup Factor (Algorithm Z)</a:t>
                      </a:r>
                      <a:endParaRPr lang="en-US" b="1" dirty="0">
                        <a:effectLst/>
                      </a:endParaRPr>
                    </a:p>
                  </a:txBody>
                  <a:tcPr anchor="b"/>
                </a:tc>
                <a:tc>
                  <a:txBody>
                    <a:bodyPr/>
                    <a:lstStyle/>
                    <a:p>
                      <a:pPr fontAlgn="b"/>
                      <a:r>
                        <a:rPr lang="en-US" dirty="0">
                          <a:effectLst/>
                        </a:rPr>
                        <a:t>Efficiency (Algorithm Z)</a:t>
                      </a:r>
                      <a:endParaRPr lang="en-US" b="1" dirty="0">
                        <a:effectLst/>
                      </a:endParaRPr>
                    </a:p>
                  </a:txBody>
                  <a:tcPr anchor="b"/>
                </a:tc>
                <a:extLst>
                  <a:ext uri="{0D108BD9-81ED-4DB2-BD59-A6C34878D82A}">
                    <a16:rowId xmlns:a16="http://schemas.microsoft.com/office/drawing/2014/main" val="2662769726"/>
                  </a:ext>
                </a:extLst>
              </a:tr>
              <a:tr h="397521">
                <a:tc>
                  <a:txBody>
                    <a:bodyPr/>
                    <a:lstStyle/>
                    <a:p>
                      <a:pPr fontAlgn="base"/>
                      <a:r>
                        <a:rPr lang="en-US" dirty="0">
                          <a:effectLst/>
                        </a:rPr>
                        <a:t>1</a:t>
                      </a:r>
                    </a:p>
                  </a:txBody>
                  <a:tcPr anchor="ctr"/>
                </a:tc>
                <a:tc>
                  <a:txBody>
                    <a:bodyPr/>
                    <a:lstStyle/>
                    <a:p>
                      <a:pPr fontAlgn="base"/>
                      <a:r>
                        <a:rPr lang="en-US" dirty="0">
                          <a:effectLst/>
                        </a:rPr>
                        <a:t>1000s</a:t>
                      </a:r>
                    </a:p>
                  </a:txBody>
                  <a:tcPr anchor="ctr"/>
                </a:tc>
                <a:tc>
                  <a:txBody>
                    <a:bodyPr/>
                    <a:lstStyle/>
                    <a:p>
                      <a:pPr fontAlgn="base"/>
                      <a:r>
                        <a:rPr lang="en-US" dirty="0">
                          <a:effectLst/>
                        </a:rPr>
                        <a:t>1</a:t>
                      </a:r>
                    </a:p>
                  </a:txBody>
                  <a:tcPr anchor="ctr"/>
                </a:tc>
                <a:tc>
                  <a:txBody>
                    <a:bodyPr/>
                    <a:lstStyle/>
                    <a:p>
                      <a:pPr fontAlgn="base"/>
                      <a:r>
                        <a:rPr lang="en-US" dirty="0">
                          <a:effectLst/>
                        </a:rPr>
                        <a:t>1.0</a:t>
                      </a:r>
                    </a:p>
                  </a:txBody>
                  <a:tcPr anchor="ctr"/>
                </a:tc>
                <a:tc>
                  <a:txBody>
                    <a:bodyPr/>
                    <a:lstStyle/>
                    <a:p>
                      <a:pPr fontAlgn="base"/>
                      <a:r>
                        <a:rPr lang="en-US" dirty="0">
                          <a:effectLst/>
                        </a:rPr>
                        <a:t>2000s</a:t>
                      </a:r>
                    </a:p>
                  </a:txBody>
                  <a:tcPr anchor="ctr"/>
                </a:tc>
                <a:tc>
                  <a:txBody>
                    <a:bodyPr/>
                    <a:lstStyle/>
                    <a:p>
                      <a:pPr fontAlgn="base"/>
                      <a:r>
                        <a:rPr lang="en-US" dirty="0">
                          <a:effectLst/>
                        </a:rPr>
                        <a:t>1</a:t>
                      </a:r>
                    </a:p>
                  </a:txBody>
                  <a:tcPr anchor="ctr"/>
                </a:tc>
                <a:tc>
                  <a:txBody>
                    <a:bodyPr/>
                    <a:lstStyle/>
                    <a:p>
                      <a:pPr fontAlgn="base"/>
                      <a:r>
                        <a:rPr lang="en-US" dirty="0">
                          <a:effectLst/>
                        </a:rPr>
                        <a:t>1.0</a:t>
                      </a:r>
                    </a:p>
                  </a:txBody>
                  <a:tcPr anchor="ctr"/>
                </a:tc>
                <a:tc>
                  <a:txBody>
                    <a:bodyPr/>
                    <a:lstStyle/>
                    <a:p>
                      <a:pPr fontAlgn="base"/>
                      <a:r>
                        <a:rPr lang="en-US" dirty="0">
                          <a:effectLst/>
                        </a:rPr>
                        <a:t>1800s</a:t>
                      </a:r>
                    </a:p>
                  </a:txBody>
                  <a:tcPr anchor="ctr"/>
                </a:tc>
                <a:tc>
                  <a:txBody>
                    <a:bodyPr/>
                    <a:lstStyle/>
                    <a:p>
                      <a:pPr fontAlgn="base"/>
                      <a:r>
                        <a:rPr lang="en-US" dirty="0">
                          <a:effectLst/>
                        </a:rPr>
                        <a:t>1</a:t>
                      </a:r>
                    </a:p>
                  </a:txBody>
                  <a:tcPr anchor="ctr"/>
                </a:tc>
                <a:tc>
                  <a:txBody>
                    <a:bodyPr/>
                    <a:lstStyle/>
                    <a:p>
                      <a:pPr fontAlgn="base"/>
                      <a:r>
                        <a:rPr lang="en-US" dirty="0">
                          <a:effectLst/>
                        </a:rPr>
                        <a:t>1.0</a:t>
                      </a:r>
                    </a:p>
                  </a:txBody>
                  <a:tcPr anchor="ctr"/>
                </a:tc>
                <a:extLst>
                  <a:ext uri="{0D108BD9-81ED-4DB2-BD59-A6C34878D82A}">
                    <a16:rowId xmlns:a16="http://schemas.microsoft.com/office/drawing/2014/main" val="2951134615"/>
                  </a:ext>
                </a:extLst>
              </a:tr>
              <a:tr h="397521">
                <a:tc>
                  <a:txBody>
                    <a:bodyPr/>
                    <a:lstStyle/>
                    <a:p>
                      <a:pPr fontAlgn="base"/>
                      <a:r>
                        <a:rPr lang="en-US" dirty="0">
                          <a:effectLst/>
                        </a:rPr>
                        <a:t>4</a:t>
                      </a:r>
                    </a:p>
                  </a:txBody>
                  <a:tcPr anchor="ctr"/>
                </a:tc>
                <a:tc>
                  <a:txBody>
                    <a:bodyPr/>
                    <a:lstStyle/>
                    <a:p>
                      <a:pPr fontAlgn="base"/>
                      <a:r>
                        <a:rPr lang="en-US" dirty="0">
                          <a:effectLst/>
                        </a:rPr>
                        <a:t>400s</a:t>
                      </a:r>
                    </a:p>
                  </a:txBody>
                  <a:tcPr anchor="ctr"/>
                </a:tc>
                <a:tc>
                  <a:txBody>
                    <a:bodyPr/>
                    <a:lstStyle/>
                    <a:p>
                      <a:pPr fontAlgn="base"/>
                      <a:r>
                        <a:rPr lang="en-US" dirty="0">
                          <a:effectLst/>
                        </a:rPr>
                        <a:t>2.5</a:t>
                      </a:r>
                    </a:p>
                  </a:txBody>
                  <a:tcPr anchor="ctr"/>
                </a:tc>
                <a:tc>
                  <a:txBody>
                    <a:bodyPr/>
                    <a:lstStyle/>
                    <a:p>
                      <a:pPr fontAlgn="base"/>
                      <a:r>
                        <a:rPr lang="en-US" dirty="0">
                          <a:effectLst/>
                        </a:rPr>
                        <a:t>0.625</a:t>
                      </a:r>
                    </a:p>
                  </a:txBody>
                  <a:tcPr anchor="ctr"/>
                </a:tc>
                <a:tc>
                  <a:txBody>
                    <a:bodyPr/>
                    <a:lstStyle/>
                    <a:p>
                      <a:pPr fontAlgn="base"/>
                      <a:r>
                        <a:rPr lang="en-US" dirty="0">
                          <a:effectLst/>
                        </a:rPr>
                        <a:t>700s</a:t>
                      </a:r>
                    </a:p>
                  </a:txBody>
                  <a:tcPr anchor="ctr"/>
                </a:tc>
                <a:tc>
                  <a:txBody>
                    <a:bodyPr/>
                    <a:lstStyle/>
                    <a:p>
                      <a:pPr fontAlgn="base"/>
                      <a:r>
                        <a:rPr lang="en-US" dirty="0">
                          <a:effectLst/>
                        </a:rPr>
                        <a:t>2.86</a:t>
                      </a:r>
                    </a:p>
                  </a:txBody>
                  <a:tcPr anchor="ctr"/>
                </a:tc>
                <a:tc>
                  <a:txBody>
                    <a:bodyPr/>
                    <a:lstStyle/>
                    <a:p>
                      <a:pPr fontAlgn="base"/>
                      <a:r>
                        <a:rPr lang="en-US" dirty="0">
                          <a:effectLst/>
                        </a:rPr>
                        <a:t>0.715</a:t>
                      </a:r>
                    </a:p>
                  </a:txBody>
                  <a:tcPr anchor="ctr"/>
                </a:tc>
                <a:tc>
                  <a:txBody>
                    <a:bodyPr/>
                    <a:lstStyle/>
                    <a:p>
                      <a:pPr fontAlgn="base"/>
                      <a:r>
                        <a:rPr lang="en-US" dirty="0">
                          <a:effectLst/>
                        </a:rPr>
                        <a:t>600s</a:t>
                      </a:r>
                    </a:p>
                  </a:txBody>
                  <a:tcPr anchor="ctr"/>
                </a:tc>
                <a:tc>
                  <a:txBody>
                    <a:bodyPr/>
                    <a:lstStyle/>
                    <a:p>
                      <a:pPr fontAlgn="base"/>
                      <a:r>
                        <a:rPr lang="en-US" dirty="0">
                          <a:effectLst/>
                        </a:rPr>
                        <a:t>3</a:t>
                      </a:r>
                    </a:p>
                  </a:txBody>
                  <a:tcPr anchor="ctr"/>
                </a:tc>
                <a:tc>
                  <a:txBody>
                    <a:bodyPr/>
                    <a:lstStyle/>
                    <a:p>
                      <a:pPr fontAlgn="base"/>
                      <a:r>
                        <a:rPr lang="en-US" dirty="0">
                          <a:effectLst/>
                        </a:rPr>
                        <a:t>0.75</a:t>
                      </a:r>
                    </a:p>
                  </a:txBody>
                  <a:tcPr anchor="ctr"/>
                </a:tc>
                <a:extLst>
                  <a:ext uri="{0D108BD9-81ED-4DB2-BD59-A6C34878D82A}">
                    <a16:rowId xmlns:a16="http://schemas.microsoft.com/office/drawing/2014/main" val="1999171909"/>
                  </a:ext>
                </a:extLst>
              </a:tr>
              <a:tr h="397521">
                <a:tc>
                  <a:txBody>
                    <a:bodyPr/>
                    <a:lstStyle/>
                    <a:p>
                      <a:pPr fontAlgn="base"/>
                      <a:r>
                        <a:rPr lang="en-US" dirty="0">
                          <a:effectLst/>
                        </a:rPr>
                        <a:t>8</a:t>
                      </a:r>
                    </a:p>
                  </a:txBody>
                  <a:tcPr anchor="ctr"/>
                </a:tc>
                <a:tc>
                  <a:txBody>
                    <a:bodyPr/>
                    <a:lstStyle/>
                    <a:p>
                      <a:pPr fontAlgn="base"/>
                      <a:r>
                        <a:rPr lang="en-US" dirty="0">
                          <a:effectLst/>
                        </a:rPr>
                        <a:t>200s</a:t>
                      </a:r>
                    </a:p>
                  </a:txBody>
                  <a:tcPr anchor="ctr"/>
                </a:tc>
                <a:tc>
                  <a:txBody>
                    <a:bodyPr/>
                    <a:lstStyle/>
                    <a:p>
                      <a:pPr fontAlgn="base"/>
                      <a:r>
                        <a:rPr lang="en-US" dirty="0">
                          <a:effectLst/>
                        </a:rPr>
                        <a:t>5</a:t>
                      </a:r>
                    </a:p>
                  </a:txBody>
                  <a:tcPr anchor="ctr"/>
                </a:tc>
                <a:tc>
                  <a:txBody>
                    <a:bodyPr/>
                    <a:lstStyle/>
                    <a:p>
                      <a:pPr fontAlgn="base"/>
                      <a:r>
                        <a:rPr lang="en-US" dirty="0">
                          <a:effectLst/>
                        </a:rPr>
                        <a:t>0.625</a:t>
                      </a:r>
                    </a:p>
                  </a:txBody>
                  <a:tcPr anchor="ctr"/>
                </a:tc>
                <a:tc>
                  <a:txBody>
                    <a:bodyPr/>
                    <a:lstStyle/>
                    <a:p>
                      <a:pPr fontAlgn="base"/>
                      <a:r>
                        <a:rPr lang="en-US" dirty="0">
                          <a:effectLst/>
                        </a:rPr>
                        <a:t>400s</a:t>
                      </a:r>
                    </a:p>
                  </a:txBody>
                  <a:tcPr anchor="ctr"/>
                </a:tc>
                <a:tc>
                  <a:txBody>
                    <a:bodyPr/>
                    <a:lstStyle/>
                    <a:p>
                      <a:pPr fontAlgn="base"/>
                      <a:r>
                        <a:rPr lang="en-US" dirty="0">
                          <a:effectLst/>
                        </a:rPr>
                        <a:t>5</a:t>
                      </a:r>
                    </a:p>
                  </a:txBody>
                  <a:tcPr anchor="ctr"/>
                </a:tc>
                <a:tc>
                  <a:txBody>
                    <a:bodyPr/>
                    <a:lstStyle/>
                    <a:p>
                      <a:pPr fontAlgn="base"/>
                      <a:r>
                        <a:rPr lang="en-US" dirty="0">
                          <a:effectLst/>
                        </a:rPr>
                        <a:t>0.625</a:t>
                      </a:r>
                    </a:p>
                  </a:txBody>
                  <a:tcPr anchor="ctr"/>
                </a:tc>
                <a:tc>
                  <a:txBody>
                    <a:bodyPr/>
                    <a:lstStyle/>
                    <a:p>
                      <a:pPr fontAlgn="base"/>
                      <a:r>
                        <a:rPr lang="en-US" dirty="0">
                          <a:effectLst/>
                        </a:rPr>
                        <a:t>350s</a:t>
                      </a:r>
                    </a:p>
                  </a:txBody>
                  <a:tcPr anchor="ctr"/>
                </a:tc>
                <a:tc>
                  <a:txBody>
                    <a:bodyPr/>
                    <a:lstStyle/>
                    <a:p>
                      <a:pPr fontAlgn="base"/>
                      <a:r>
                        <a:rPr lang="en-US" dirty="0">
                          <a:effectLst/>
                        </a:rPr>
                        <a:t>5.14</a:t>
                      </a:r>
                    </a:p>
                  </a:txBody>
                  <a:tcPr anchor="ctr"/>
                </a:tc>
                <a:tc>
                  <a:txBody>
                    <a:bodyPr/>
                    <a:lstStyle/>
                    <a:p>
                      <a:pPr fontAlgn="base"/>
                      <a:r>
                        <a:rPr lang="en-US" dirty="0">
                          <a:effectLst/>
                        </a:rPr>
                        <a:t>0.643</a:t>
                      </a:r>
                    </a:p>
                  </a:txBody>
                  <a:tcPr anchor="ctr"/>
                </a:tc>
                <a:extLst>
                  <a:ext uri="{0D108BD9-81ED-4DB2-BD59-A6C34878D82A}">
                    <a16:rowId xmlns:a16="http://schemas.microsoft.com/office/drawing/2014/main" val="2951159692"/>
                  </a:ext>
                </a:extLst>
              </a:tr>
              <a:tr h="397521">
                <a:tc>
                  <a:txBody>
                    <a:bodyPr/>
                    <a:lstStyle/>
                    <a:p>
                      <a:pPr fontAlgn="base"/>
                      <a:r>
                        <a:rPr lang="en-US" dirty="0">
                          <a:effectLst/>
                        </a:rPr>
                        <a:t>16</a:t>
                      </a:r>
                    </a:p>
                  </a:txBody>
                  <a:tcPr anchor="ctr"/>
                </a:tc>
                <a:tc>
                  <a:txBody>
                    <a:bodyPr/>
                    <a:lstStyle/>
                    <a:p>
                      <a:pPr fontAlgn="base"/>
                      <a:r>
                        <a:rPr lang="en-US" dirty="0">
                          <a:effectLst/>
                        </a:rPr>
                        <a:t>100s</a:t>
                      </a:r>
                    </a:p>
                  </a:txBody>
                  <a:tcPr anchor="ctr"/>
                </a:tc>
                <a:tc>
                  <a:txBody>
                    <a:bodyPr/>
                    <a:lstStyle/>
                    <a:p>
                      <a:pPr fontAlgn="base"/>
                      <a:r>
                        <a:rPr lang="en-US" dirty="0">
                          <a:effectLst/>
                        </a:rPr>
                        <a:t>10</a:t>
                      </a:r>
                    </a:p>
                  </a:txBody>
                  <a:tcPr anchor="ctr"/>
                </a:tc>
                <a:tc>
                  <a:txBody>
                    <a:bodyPr/>
                    <a:lstStyle/>
                    <a:p>
                      <a:pPr fontAlgn="base"/>
                      <a:r>
                        <a:rPr lang="en-US" dirty="0">
                          <a:effectLst/>
                        </a:rPr>
                        <a:t>0.625</a:t>
                      </a:r>
                    </a:p>
                  </a:txBody>
                  <a:tcPr anchor="ctr"/>
                </a:tc>
                <a:tc>
                  <a:txBody>
                    <a:bodyPr/>
                    <a:lstStyle/>
                    <a:p>
                      <a:pPr fontAlgn="base"/>
                      <a:r>
                        <a:rPr lang="en-US" dirty="0">
                          <a:effectLst/>
                        </a:rPr>
                        <a:t>300s</a:t>
                      </a:r>
                    </a:p>
                  </a:txBody>
                  <a:tcPr anchor="ctr"/>
                </a:tc>
                <a:tc>
                  <a:txBody>
                    <a:bodyPr/>
                    <a:lstStyle/>
                    <a:p>
                      <a:pPr fontAlgn="base"/>
                      <a:r>
                        <a:rPr lang="en-US" dirty="0">
                          <a:effectLst/>
                        </a:rPr>
                        <a:t>6.67</a:t>
                      </a:r>
                    </a:p>
                  </a:txBody>
                  <a:tcPr anchor="ctr"/>
                </a:tc>
                <a:tc>
                  <a:txBody>
                    <a:bodyPr/>
                    <a:lstStyle/>
                    <a:p>
                      <a:pPr fontAlgn="base"/>
                      <a:r>
                        <a:rPr lang="en-US" dirty="0">
                          <a:effectLst/>
                        </a:rPr>
                        <a:t>0.417</a:t>
                      </a:r>
                    </a:p>
                  </a:txBody>
                  <a:tcPr anchor="ctr"/>
                </a:tc>
                <a:tc>
                  <a:txBody>
                    <a:bodyPr/>
                    <a:lstStyle/>
                    <a:p>
                      <a:pPr fontAlgn="base"/>
                      <a:r>
                        <a:rPr lang="en-US" dirty="0">
                          <a:effectLst/>
                        </a:rPr>
                        <a:t>250s</a:t>
                      </a:r>
                    </a:p>
                  </a:txBody>
                  <a:tcPr anchor="ctr"/>
                </a:tc>
                <a:tc>
                  <a:txBody>
                    <a:bodyPr/>
                    <a:lstStyle/>
                    <a:p>
                      <a:pPr fontAlgn="base"/>
                      <a:r>
                        <a:rPr lang="en-US" dirty="0">
                          <a:effectLst/>
                        </a:rPr>
                        <a:t>7.2</a:t>
                      </a:r>
                    </a:p>
                  </a:txBody>
                  <a:tcPr anchor="ctr"/>
                </a:tc>
                <a:tc>
                  <a:txBody>
                    <a:bodyPr/>
                    <a:lstStyle/>
                    <a:p>
                      <a:pPr fontAlgn="base"/>
                      <a:r>
                        <a:rPr lang="en-US" dirty="0">
                          <a:effectLst/>
                        </a:rPr>
                        <a:t>0</a:t>
                      </a:r>
                    </a:p>
                  </a:txBody>
                  <a:tcPr anchor="ctr"/>
                </a:tc>
                <a:extLst>
                  <a:ext uri="{0D108BD9-81ED-4DB2-BD59-A6C34878D82A}">
                    <a16:rowId xmlns:a16="http://schemas.microsoft.com/office/drawing/2014/main" val="156288836"/>
                  </a:ext>
                </a:extLst>
              </a:tr>
            </a:tbl>
          </a:graphicData>
        </a:graphic>
      </p:graphicFrame>
    </p:spTree>
    <p:extLst>
      <p:ext uri="{BB962C8B-B14F-4D97-AF65-F5344CB8AC3E}">
        <p14:creationId xmlns:p14="http://schemas.microsoft.com/office/powerpoint/2010/main" val="387320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E03C-38BA-9040-0CD9-A2CF3F538FD5}"/>
              </a:ext>
            </a:extLst>
          </p:cNvPr>
          <p:cNvSpPr>
            <a:spLocks noGrp="1"/>
          </p:cNvSpPr>
          <p:nvPr>
            <p:ph type="title"/>
          </p:nvPr>
        </p:nvSpPr>
        <p:spPr/>
        <p:txBody>
          <a:bodyPr vert="horz" lIns="91440" tIns="45720" rIns="91440" bIns="45720" rtlCol="0" anchor="b">
            <a:noAutofit/>
          </a:bodyPr>
          <a:lstStyle/>
          <a:p>
            <a:pPr algn="ctr"/>
            <a:r>
              <a:rPr lang="en-US" sz="4800" i="0" dirty="0">
                <a:latin typeface="Times New Roman"/>
                <a:ea typeface="+mj-lt"/>
                <a:cs typeface="+mj-lt"/>
              </a:rPr>
              <a:t>Conclusion</a:t>
            </a:r>
          </a:p>
        </p:txBody>
      </p:sp>
      <p:sp>
        <p:nvSpPr>
          <p:cNvPr id="3" name="Content Placeholder 2">
            <a:extLst>
              <a:ext uri="{FF2B5EF4-FFF2-40B4-BE49-F238E27FC236}">
                <a16:creationId xmlns:a16="http://schemas.microsoft.com/office/drawing/2014/main" id="{6E017716-A122-561E-7383-072711D69E9A}"/>
              </a:ext>
            </a:extLst>
          </p:cNvPr>
          <p:cNvSpPr>
            <a:spLocks noGrp="1"/>
          </p:cNvSpPr>
          <p:nvPr>
            <p:ph idx="1"/>
          </p:nvPr>
        </p:nvSpPr>
        <p:spPr/>
        <p:txBody>
          <a:bodyPr vert="horz" lIns="91440" tIns="45720" rIns="91440" bIns="45720" rtlCol="0" anchor="t">
            <a:normAutofit/>
          </a:bodyPr>
          <a:lstStyle/>
          <a:p>
            <a:br>
              <a:rPr lang="en-US" sz="1600" dirty="0">
                <a:latin typeface="Times New Roman"/>
              </a:rPr>
            </a:br>
            <a:r>
              <a:rPr lang="en-US" sz="1600" dirty="0">
                <a:latin typeface="Times New Roman"/>
                <a:ea typeface="+mn-lt"/>
                <a:cs typeface="+mn-lt"/>
              </a:rPr>
              <a:t>In short, the speedup factor measures the performance improvement achieved by parallel systems, while efficiency quantifies how effectively computational resources are utilized. High speedup and efficiency values indicate better performance scalability and resource utilization, leading to faster execution and efficient decision-making. Factors such as communication overhead, load imbalance, synchronization, and Amdahl's law can impact speedup and efficiency. Performance analysis using these measures is essential for evaluating and optimizing parallel systems, identifying bottlenecks, and guiding improvements to achieve better performance and resource utilization.</a:t>
            </a:r>
            <a:endParaRPr lang="en-US" sz="1600">
              <a:latin typeface="Times New Roman"/>
              <a:cs typeface="Times New Roman"/>
            </a:endParaRPr>
          </a:p>
        </p:txBody>
      </p:sp>
    </p:spTree>
    <p:extLst>
      <p:ext uri="{BB962C8B-B14F-4D97-AF65-F5344CB8AC3E}">
        <p14:creationId xmlns:p14="http://schemas.microsoft.com/office/powerpoint/2010/main" val="340119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62CC-7C58-EDE5-B9C9-64A7A8DFE0EA}"/>
              </a:ext>
            </a:extLst>
          </p:cNvPr>
          <p:cNvSpPr>
            <a:spLocks noGrp="1"/>
          </p:cNvSpPr>
          <p:nvPr>
            <p:ph type="title"/>
          </p:nvPr>
        </p:nvSpPr>
        <p:spPr/>
        <p:txBody>
          <a:bodyPr>
            <a:normAutofit/>
          </a:bodyPr>
          <a:lstStyle/>
          <a:p>
            <a:pPr algn="ctr"/>
            <a:r>
              <a:rPr lang="en-US" sz="4800" i="0" dirty="0">
                <a:latin typeface="Times New Roman"/>
                <a:ea typeface="+mj-lt"/>
                <a:cs typeface="+mj-lt"/>
              </a:rPr>
              <a:t>Introduction</a:t>
            </a:r>
            <a:endParaRPr lang="en-US" sz="4800">
              <a:latin typeface="Times New Roman"/>
              <a:cs typeface="Times New Roman"/>
            </a:endParaRPr>
          </a:p>
        </p:txBody>
      </p:sp>
      <p:graphicFrame>
        <p:nvGraphicFramePr>
          <p:cNvPr id="5" name="Content Placeholder 2">
            <a:extLst>
              <a:ext uri="{FF2B5EF4-FFF2-40B4-BE49-F238E27FC236}">
                <a16:creationId xmlns:a16="http://schemas.microsoft.com/office/drawing/2014/main" id="{7C0AD1FF-3511-6FDE-5D7F-EDF87489BE8E}"/>
              </a:ext>
            </a:extLst>
          </p:cNvPr>
          <p:cNvGraphicFramePr>
            <a:graphicFrameLocks noGrp="1"/>
          </p:cNvGraphicFramePr>
          <p:nvPr>
            <p:ph idx="1"/>
          </p:nvPr>
        </p:nvGraphicFramePr>
        <p:xfrm>
          <a:off x="525717" y="2521885"/>
          <a:ext cx="10077557" cy="3549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65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Freeform: Shape 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6328D5-4A70-C379-1432-9B9FAF747A99}"/>
              </a:ext>
            </a:extLst>
          </p:cNvPr>
          <p:cNvSpPr>
            <a:spLocks noGrp="1"/>
          </p:cNvSpPr>
          <p:nvPr>
            <p:ph type="title"/>
          </p:nvPr>
        </p:nvSpPr>
        <p:spPr>
          <a:xfrm>
            <a:off x="525717" y="787068"/>
            <a:ext cx="7602283" cy="1455091"/>
          </a:xfrm>
        </p:spPr>
        <p:txBody>
          <a:bodyPr>
            <a:normAutofit/>
          </a:bodyPr>
          <a:lstStyle/>
          <a:p>
            <a:r>
              <a:rPr lang="en-US" i="0">
                <a:latin typeface="Times New Roman"/>
                <a:ea typeface="+mj-lt"/>
                <a:cs typeface="+mj-lt"/>
              </a:rPr>
              <a:t>Performance Measures Overview</a:t>
            </a:r>
            <a:endParaRPr lang="en-US">
              <a:latin typeface="Times New Roman"/>
              <a:cs typeface="Times New Roman"/>
            </a:endParaRPr>
          </a:p>
        </p:txBody>
      </p:sp>
      <p:grpSp>
        <p:nvGrpSpPr>
          <p:cNvPr id="1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 name="Content Placeholder 2">
            <a:extLst>
              <a:ext uri="{FF2B5EF4-FFF2-40B4-BE49-F238E27FC236}">
                <a16:creationId xmlns:a16="http://schemas.microsoft.com/office/drawing/2014/main" id="{6BD2A630-9E3E-A54D-EF23-AFF445022ACD}"/>
              </a:ext>
            </a:extLst>
          </p:cNvPr>
          <p:cNvSpPr>
            <a:spLocks noGrp="1"/>
          </p:cNvSpPr>
          <p:nvPr>
            <p:ph idx="1"/>
          </p:nvPr>
        </p:nvSpPr>
        <p:spPr>
          <a:xfrm>
            <a:off x="525717" y="2796427"/>
            <a:ext cx="9705832" cy="3735995"/>
          </a:xfrm>
        </p:spPr>
        <p:txBody>
          <a:bodyPr vert="horz" lIns="91440" tIns="45720" rIns="91440" bIns="45720" rtlCol="0" anchor="t">
            <a:normAutofit/>
          </a:bodyPr>
          <a:lstStyle/>
          <a:p>
            <a:pPr>
              <a:lnSpc>
                <a:spcPct val="100000"/>
              </a:lnSpc>
            </a:pPr>
            <a:r>
              <a:rPr lang="en-US" sz="1500" dirty="0">
                <a:latin typeface="Times New Roman"/>
                <a:ea typeface="+mn-lt"/>
                <a:cs typeface="+mn-lt"/>
              </a:rPr>
              <a:t>Performance measures are essential in quantifying the improvements achieved by parallel systems. They provide metrics to evaluate the effectiveness and efficiency of parallel computing solutions. Two significant performance measures in parallel computing are the speedup factor and efficiency.</a:t>
            </a:r>
            <a:endParaRPr lang="en-US" sz="1500">
              <a:latin typeface="Times New Roman"/>
              <a:cs typeface="Times New Roman"/>
            </a:endParaRPr>
          </a:p>
          <a:p>
            <a:pPr>
              <a:lnSpc>
                <a:spcPct val="100000"/>
              </a:lnSpc>
            </a:pPr>
            <a:r>
              <a:rPr lang="en-US" sz="1500" dirty="0">
                <a:latin typeface="Times New Roman"/>
                <a:ea typeface="+mn-lt"/>
                <a:cs typeface="+mn-lt"/>
              </a:rPr>
              <a:t>The speedup factor measures the relative improvement in the execution time of a parallel system compared to a sequential (or single-processor) system. It is calculated as the ratio of the execution time on the sequential system to the execution time on the parallel system. A speedup factor greater than 1 indicates that the parallel system is faster than the sequential system. For example, if a task takes 10 seconds to complete sequentially and 2 seconds to complete in parallel, the speedup factor would be 10/2 = 5, meaning the parallel system is five times faster.</a:t>
            </a:r>
            <a:endParaRPr lang="en-US" sz="1500">
              <a:latin typeface="Times New Roman"/>
              <a:cs typeface="Times New Roman"/>
            </a:endParaRPr>
          </a:p>
          <a:p>
            <a:pPr>
              <a:lnSpc>
                <a:spcPct val="100000"/>
              </a:lnSpc>
            </a:pPr>
            <a:r>
              <a:rPr lang="en-US" sz="1500" dirty="0">
                <a:latin typeface="Times New Roman"/>
                <a:ea typeface="+mn-lt"/>
                <a:cs typeface="+mn-lt"/>
              </a:rPr>
              <a:t>Efficiency, on the other hand, measures the utilization of the available resources in a parallel system. It is the ratio of the speedup factor to the number of processors used. Efficiency provides insight into how effectively the parallel system is utilizing the processing power. Ideally, higher efficiency values indicate better utilization of resources. Efficiency is calculated by dividing the speedup factor by the number of processors used. For example, if a parallel system achieves a speedup factor of 5 using 8 processors, the efficiency would be 5/8 = 0.625 or 62.5%.</a:t>
            </a:r>
            <a:endParaRPr lang="en-US" sz="1500">
              <a:latin typeface="Times New Roman"/>
              <a:cs typeface="Times New Roman"/>
            </a:endParaRPr>
          </a:p>
        </p:txBody>
      </p:sp>
      <p:sp>
        <p:nvSpPr>
          <p:cNvPr id="20" name="Freeform: Shape 19">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5956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CF75-8451-56AD-B072-5E6A98684C80}"/>
              </a:ext>
            </a:extLst>
          </p:cNvPr>
          <p:cNvSpPr>
            <a:spLocks noGrp="1"/>
          </p:cNvSpPr>
          <p:nvPr>
            <p:ph type="title"/>
          </p:nvPr>
        </p:nvSpPr>
        <p:spPr/>
        <p:txBody>
          <a:bodyPr>
            <a:normAutofit/>
          </a:bodyPr>
          <a:lstStyle/>
          <a:p>
            <a:pPr algn="ctr"/>
            <a:r>
              <a:rPr lang="en-US" sz="4800" i="0" dirty="0">
                <a:latin typeface="Times New Roman"/>
                <a:ea typeface="+mj-lt"/>
                <a:cs typeface="+mj-lt"/>
              </a:rPr>
              <a:t>Speedup Factor</a:t>
            </a:r>
            <a:endParaRPr lang="en-US" sz="4800">
              <a:latin typeface="Times New Roman"/>
              <a:cs typeface="Times New Roman"/>
            </a:endParaRPr>
          </a:p>
        </p:txBody>
      </p:sp>
      <p:sp>
        <p:nvSpPr>
          <p:cNvPr id="3" name="Content Placeholder 2">
            <a:extLst>
              <a:ext uri="{FF2B5EF4-FFF2-40B4-BE49-F238E27FC236}">
                <a16:creationId xmlns:a16="http://schemas.microsoft.com/office/drawing/2014/main" id="{7462F8E8-8C35-C810-B7AE-225582BDDCAD}"/>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The speedup factor can be defined as the ratio of the execution time on a single processor (T(1)) to the execution time on a parallel system with 'p' processors (T(p)). Mathematically, it is represented as:</a:t>
            </a:r>
            <a:endParaRPr lang="en-US" dirty="0"/>
          </a:p>
          <a:p>
            <a:pPr algn="ctr"/>
            <a:r>
              <a:rPr lang="en-US" sz="2300" b="1" dirty="0">
                <a:ea typeface="+mn-lt"/>
                <a:cs typeface="+mn-lt"/>
              </a:rPr>
              <a:t>Speedup = T(1) / T(p)</a:t>
            </a:r>
            <a:endParaRPr lang="en-US" sz="2300" b="1" dirty="0"/>
          </a:p>
          <a:p>
            <a:r>
              <a:rPr lang="en-US" dirty="0">
                <a:ea typeface="+mn-lt"/>
                <a:cs typeface="+mn-lt"/>
              </a:rPr>
              <a:t>Here, T(1) represents the time taken to complete a task using a single processor, and T(p) represents the time taken to complete the same task using 'p' processors in a parallel system.</a:t>
            </a:r>
            <a:endParaRPr lang="en-US" dirty="0"/>
          </a:p>
          <a:p>
            <a:r>
              <a:rPr lang="en-US" dirty="0">
                <a:ea typeface="+mn-lt"/>
                <a:cs typeface="+mn-lt"/>
              </a:rPr>
              <a:t>When the speedup factor is greater than 1, it indicates improved performance in the parallel system. This means that the parallel system is able to complete the task faster than the sequential system. A speedup factor of, for example, 2 implies that the parallel system is twice as fast as the sequential system. Similarly, a speedup factor of 4 suggests that the parallel system is four times faster.</a:t>
            </a:r>
            <a:endParaRPr lang="en-US" dirty="0"/>
          </a:p>
          <a:p>
            <a:r>
              <a:rPr lang="en-US" dirty="0">
                <a:ea typeface="+mn-lt"/>
                <a:cs typeface="+mn-lt"/>
              </a:rPr>
              <a:t>A speedup factor greater than 1 signifies the benefits of parallelism, where multiple processors work concurrently to solve a problem. By dividing the workload among the processors, parallel systems can execute tasks simultaneously, leading to reduced execution times and improved performance. Achieving a speedup factor greater than 1 demonstrates the advantage of parallel computing in terms of faster execution and increased computational efficiency.</a:t>
            </a:r>
            <a:endParaRPr lang="en-US" dirty="0"/>
          </a:p>
        </p:txBody>
      </p:sp>
    </p:spTree>
    <p:extLst>
      <p:ext uri="{BB962C8B-B14F-4D97-AF65-F5344CB8AC3E}">
        <p14:creationId xmlns:p14="http://schemas.microsoft.com/office/powerpoint/2010/main" val="86919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5AE7-1BC6-C725-F464-B123CE7A801E}"/>
              </a:ext>
            </a:extLst>
          </p:cNvPr>
          <p:cNvSpPr>
            <a:spLocks noGrp="1"/>
          </p:cNvSpPr>
          <p:nvPr>
            <p:ph type="title"/>
          </p:nvPr>
        </p:nvSpPr>
        <p:spPr/>
        <p:txBody>
          <a:bodyPr>
            <a:normAutofit/>
          </a:bodyPr>
          <a:lstStyle/>
          <a:p>
            <a:pPr algn="ctr"/>
            <a:r>
              <a:rPr lang="en-US" sz="4800" i="0" dirty="0">
                <a:latin typeface="Times New Roman"/>
                <a:ea typeface="+mj-lt"/>
                <a:cs typeface="+mj-lt"/>
              </a:rPr>
              <a:t>Efficiency</a:t>
            </a:r>
            <a:endParaRPr lang="en-US" sz="4800">
              <a:latin typeface="Times New Roman"/>
              <a:cs typeface="Times New Roman"/>
            </a:endParaRPr>
          </a:p>
        </p:txBody>
      </p:sp>
      <p:sp>
        <p:nvSpPr>
          <p:cNvPr id="3" name="Content Placeholder 2">
            <a:extLst>
              <a:ext uri="{FF2B5EF4-FFF2-40B4-BE49-F238E27FC236}">
                <a16:creationId xmlns:a16="http://schemas.microsoft.com/office/drawing/2014/main" id="{B61101C9-57A9-28EA-D193-1C02DACFE3A8}"/>
              </a:ext>
            </a:extLst>
          </p:cNvPr>
          <p:cNvSpPr>
            <a:spLocks noGrp="1"/>
          </p:cNvSpPr>
          <p:nvPr>
            <p:ph idx="1"/>
          </p:nvPr>
        </p:nvSpPr>
        <p:spPr/>
        <p:txBody>
          <a:bodyPr vert="horz" lIns="91440" tIns="45720" rIns="91440" bIns="45720" rtlCol="0" anchor="t">
            <a:normAutofit fontScale="70000" lnSpcReduction="20000"/>
          </a:bodyPr>
          <a:lstStyle/>
          <a:p>
            <a:r>
              <a:rPr lang="en-US" dirty="0">
                <a:latin typeface="Times New Roman"/>
                <a:ea typeface="+mn-lt"/>
                <a:cs typeface="+mn-lt"/>
              </a:rPr>
              <a:t>Certainly! Efficiency in parallel computing is defined as the ratio of the speedup achieved to the number of processors used in the parallel system. Mathematically, it can be represented as:</a:t>
            </a:r>
            <a:endParaRPr lang="en-US" dirty="0">
              <a:latin typeface="Times New Roman"/>
              <a:cs typeface="Times New Roman"/>
            </a:endParaRPr>
          </a:p>
          <a:p>
            <a:pPr algn="ctr"/>
            <a:r>
              <a:rPr lang="en-US" sz="2600" b="1" dirty="0">
                <a:latin typeface="Times New Roman"/>
                <a:ea typeface="+mn-lt"/>
                <a:cs typeface="+mn-lt"/>
              </a:rPr>
              <a:t>Efficiency = Speedup / p</a:t>
            </a:r>
            <a:endParaRPr lang="en-US" sz="2600" dirty="0">
              <a:latin typeface="Times New Roman"/>
              <a:cs typeface="Times New Roman"/>
            </a:endParaRPr>
          </a:p>
          <a:p>
            <a:r>
              <a:rPr lang="en-US" dirty="0">
                <a:latin typeface="Times New Roman"/>
                <a:ea typeface="+mn-lt"/>
                <a:cs typeface="+mn-lt"/>
              </a:rPr>
              <a:t>Here, Speedup represents the speedup factor, which is the ratio of the execution time on a single processor to the execution time on a parallel system. 'p' represents the number of processors used in the parallel system.</a:t>
            </a:r>
            <a:endParaRPr lang="en-US" dirty="0">
              <a:latin typeface="Times New Roman"/>
              <a:cs typeface="Times New Roman"/>
            </a:endParaRPr>
          </a:p>
          <a:p>
            <a:r>
              <a:rPr lang="en-US" dirty="0">
                <a:latin typeface="Times New Roman"/>
                <a:ea typeface="+mn-lt"/>
                <a:cs typeface="+mn-lt"/>
              </a:rPr>
              <a:t>Efficiency measures how effectively the available computational resources, i.e., the processors, are utilized in the parallel system. It provides insights into how well the parallel system scales with an increasing number of processors. </a:t>
            </a:r>
            <a:endParaRPr lang="en-US" dirty="0">
              <a:latin typeface="Times New Roman"/>
              <a:cs typeface="Times New Roman"/>
            </a:endParaRPr>
          </a:p>
          <a:p>
            <a:r>
              <a:rPr lang="en-US" dirty="0">
                <a:latin typeface="Times New Roman"/>
                <a:ea typeface="+mn-lt"/>
                <a:cs typeface="+mn-lt"/>
              </a:rPr>
              <a:t>Higher efficiency values indicate better utilization of resources, meaning that the parallel system effectively harnesses the processing power of each individual processor. Conversely, lower efficiency values may suggest that there is potential for improvement in the utilization of the available computational resources.</a:t>
            </a:r>
            <a:endParaRPr lang="en-US" dirty="0">
              <a:latin typeface="Times New Roman"/>
              <a:cs typeface="Times New Roman"/>
            </a:endParaRPr>
          </a:p>
          <a:p>
            <a:r>
              <a:rPr lang="en-US" dirty="0">
                <a:latin typeface="Times New Roman"/>
                <a:ea typeface="+mn-lt"/>
                <a:cs typeface="+mn-lt"/>
              </a:rPr>
              <a:t>Efficiency is an important metric because it helps in evaluating the effectiveness of parallel computing solutions. It allows researchers and practitioners to assess the scalability and resource utilization of parallel systems, enabling them to optimize the allocation of tasks and resources, identify bottlenecks, and make informed decisions to improve the overall efficiency and performance of parallel computing systems.</a:t>
            </a:r>
            <a:endParaRPr lang="en-US" dirty="0">
              <a:latin typeface="Times New Roman"/>
              <a:cs typeface="Times New Roman"/>
            </a:endParaRPr>
          </a:p>
        </p:txBody>
      </p:sp>
    </p:spTree>
    <p:extLst>
      <p:ext uri="{BB962C8B-B14F-4D97-AF65-F5344CB8AC3E}">
        <p14:creationId xmlns:p14="http://schemas.microsoft.com/office/powerpoint/2010/main" val="412282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7D9A-DBA6-F566-58A6-CF6B08A7D498}"/>
              </a:ext>
            </a:extLst>
          </p:cNvPr>
          <p:cNvSpPr>
            <a:spLocks noGrp="1"/>
          </p:cNvSpPr>
          <p:nvPr>
            <p:ph type="title"/>
          </p:nvPr>
        </p:nvSpPr>
        <p:spPr/>
        <p:txBody>
          <a:bodyPr>
            <a:normAutofit/>
          </a:bodyPr>
          <a:lstStyle/>
          <a:p>
            <a:pPr algn="ctr"/>
            <a:r>
              <a:rPr lang="en-US" sz="4800" i="0" dirty="0">
                <a:latin typeface="Times New Roman"/>
                <a:ea typeface="+mj-lt"/>
                <a:cs typeface="Times New Roman"/>
              </a:rPr>
              <a:t>Interpreting Speedup and Efficiency</a:t>
            </a:r>
            <a:endParaRPr lang="en-US" sz="4800" i="0" dirty="0">
              <a:latin typeface="Times New Roman"/>
              <a:cs typeface="Times New Roman"/>
            </a:endParaRPr>
          </a:p>
        </p:txBody>
      </p:sp>
      <p:sp>
        <p:nvSpPr>
          <p:cNvPr id="3" name="Content Placeholder 2">
            <a:extLst>
              <a:ext uri="{FF2B5EF4-FFF2-40B4-BE49-F238E27FC236}">
                <a16:creationId xmlns:a16="http://schemas.microsoft.com/office/drawing/2014/main" id="{C3A9419C-D279-8A42-48CE-43F1DD12C9CA}"/>
              </a:ext>
            </a:extLst>
          </p:cNvPr>
          <p:cNvSpPr>
            <a:spLocks noGrp="1"/>
          </p:cNvSpPr>
          <p:nvPr>
            <p:ph idx="1"/>
          </p:nvPr>
        </p:nvSpPr>
        <p:spPr/>
        <p:txBody>
          <a:bodyPr vert="horz" lIns="91440" tIns="45720" rIns="91440" bIns="45720" rtlCol="0" anchor="t">
            <a:noAutofit/>
          </a:bodyPr>
          <a:lstStyle/>
          <a:p>
            <a:r>
              <a:rPr lang="en-US" sz="1200" dirty="0">
                <a:latin typeface="Times New Roman"/>
                <a:ea typeface="+mn-lt"/>
                <a:cs typeface="+mn-lt"/>
              </a:rPr>
              <a:t>High Speedup and Efficiency Values: When a parallel system achieves high speedup and efficiency values, it indicates good performance scalability and effective utilization of resources. Here are the implications:</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Improved Performance: High speedup values indicate that the parallel system is significantly faster than the sequential system. This suggests that the system effectively harnesses the power of multiple processors to complete tasks in a shorter time, resulting in improved overall performance.</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Resource Utilization: High efficiency values indicate that the parallel system efficiently utilizes the available computational resources, such as processors. It implies that the system effectively distributes the workload and minimizes resource idle time, maximizing the utilization of each processor.</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Scalability: High speedup and efficiency values also indicate good scalability of the parallel system. It means that as the number of processors increases, the performance improvement and resource utilization remain significant. This scalability is crucial for handling larger workloads and accommodating future computational demands.</a:t>
            </a:r>
            <a:endParaRPr lang="en-US" sz="1200" dirty="0">
              <a:latin typeface="Times New Roman"/>
              <a:cs typeface="Times New Roman"/>
            </a:endParaRPr>
          </a:p>
          <a:p>
            <a:r>
              <a:rPr lang="en-US" sz="1200" dirty="0">
                <a:latin typeface="Times New Roman"/>
                <a:ea typeface="+mn-lt"/>
                <a:cs typeface="+mn-lt"/>
              </a:rPr>
              <a:t>Low Speedup and Efficiency Values: When a parallel system exhibits low speedup and efficiency values, it suggests diminishing returns or inefficiencies in parallel execution. Here are the implications:</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Limited Performance Improvement: Low speedup values indicate that the parallel system does not provide substantial performance improvement compared to the sequential system. It suggests that the parallelization overhead and communication between processors may be impacting the system's efficiency.</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Inefficient Resource Utilization: Low efficiency values suggest that the parallel system is not effectively utilizing the available resources. It may indicate imbalanced work distribution, excessive communication overhead, or other bottlenecks that hinder the system's ability to fully exploit the processing power of multiple processors.</a:t>
            </a:r>
            <a:endParaRPr lang="en-US" sz="1200" dirty="0">
              <a:latin typeface="Times New Roman"/>
              <a:cs typeface="Times New Roman"/>
            </a:endParaRPr>
          </a:p>
          <a:p>
            <a:pPr marL="285750" indent="-285750">
              <a:buFont typeface="Arial"/>
              <a:buChar char="•"/>
            </a:pPr>
            <a:r>
              <a:rPr lang="en-US" sz="1200" dirty="0">
                <a:latin typeface="Times New Roman"/>
                <a:ea typeface="+mn-lt"/>
                <a:cs typeface="+mn-lt"/>
              </a:rPr>
              <a:t>Scalability Issues: Low speedup and efficiency values can also indicate poor scalability. As the number of processors increases, the performance improvement and resource utilization diminish. This suggests that the system may face limitations in effectively utilizing additional processors or may require optimization to overcome scalability bottlenecks.</a:t>
            </a:r>
            <a:endParaRPr lang="en-US" sz="1200" dirty="0">
              <a:latin typeface="Times New Roman"/>
              <a:cs typeface="Times New Roman"/>
            </a:endParaRPr>
          </a:p>
          <a:p>
            <a:endParaRPr lang="en-US" sz="1200" dirty="0">
              <a:latin typeface="Times New Roman"/>
              <a:cs typeface="Times New Roman"/>
            </a:endParaRPr>
          </a:p>
        </p:txBody>
      </p:sp>
    </p:spTree>
    <p:extLst>
      <p:ext uri="{BB962C8B-B14F-4D97-AF65-F5344CB8AC3E}">
        <p14:creationId xmlns:p14="http://schemas.microsoft.com/office/powerpoint/2010/main" val="146059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3F2E-B72C-5A91-34BC-DDDCB65B99D3}"/>
              </a:ext>
            </a:extLst>
          </p:cNvPr>
          <p:cNvSpPr>
            <a:spLocks noGrp="1"/>
          </p:cNvSpPr>
          <p:nvPr>
            <p:ph type="title"/>
          </p:nvPr>
        </p:nvSpPr>
        <p:spPr>
          <a:xfrm>
            <a:off x="530352" y="787067"/>
            <a:ext cx="10072922" cy="775230"/>
          </a:xfrm>
        </p:spPr>
        <p:txBody>
          <a:bodyPr>
            <a:normAutofit fontScale="90000"/>
          </a:bodyPr>
          <a:lstStyle/>
          <a:p>
            <a:pPr algn="ctr"/>
            <a:r>
              <a:rPr lang="en-US" sz="4800" i="0" dirty="0">
                <a:latin typeface="Times New Roman"/>
                <a:cs typeface="Times New Roman"/>
              </a:rPr>
              <a:t>Interpreting Speedup and Efficiency</a:t>
            </a:r>
          </a:p>
        </p:txBody>
      </p:sp>
      <p:sp>
        <p:nvSpPr>
          <p:cNvPr id="3" name="Text Placeholder 2">
            <a:extLst>
              <a:ext uri="{FF2B5EF4-FFF2-40B4-BE49-F238E27FC236}">
                <a16:creationId xmlns:a16="http://schemas.microsoft.com/office/drawing/2014/main" id="{CC932D33-7CA1-13AD-7B45-FF0EF9994492}"/>
              </a:ext>
            </a:extLst>
          </p:cNvPr>
          <p:cNvSpPr>
            <a:spLocks noGrp="1"/>
          </p:cNvSpPr>
          <p:nvPr>
            <p:ph type="body" idx="1"/>
          </p:nvPr>
        </p:nvSpPr>
        <p:spPr>
          <a:xfrm>
            <a:off x="530352" y="1781051"/>
            <a:ext cx="4845387" cy="1087355"/>
          </a:xfrm>
        </p:spPr>
        <p:txBody>
          <a:bodyPr>
            <a:normAutofit/>
          </a:bodyPr>
          <a:lstStyle/>
          <a:p>
            <a:r>
              <a:rPr lang="en-US" sz="1400" i="0" dirty="0">
                <a:latin typeface="Times New Roman"/>
                <a:cs typeface="Times New Roman"/>
              </a:rPr>
              <a:t>High Speedup and Efficiency Values: When a parallel system achieves high speedup and efficiency values, it indicates good performance scalability and effective utilization of resources. Here are the implications:</a:t>
            </a:r>
            <a:endParaRPr lang="en-US" sz="1400">
              <a:latin typeface="Times New Roman"/>
              <a:cs typeface="Times New Roman"/>
            </a:endParaRPr>
          </a:p>
        </p:txBody>
      </p:sp>
      <p:sp>
        <p:nvSpPr>
          <p:cNvPr id="4" name="Content Placeholder 3">
            <a:extLst>
              <a:ext uri="{FF2B5EF4-FFF2-40B4-BE49-F238E27FC236}">
                <a16:creationId xmlns:a16="http://schemas.microsoft.com/office/drawing/2014/main" id="{D9B73F25-6076-E1B6-A4E4-FE27F86825C6}"/>
              </a:ext>
            </a:extLst>
          </p:cNvPr>
          <p:cNvSpPr>
            <a:spLocks noGrp="1"/>
          </p:cNvSpPr>
          <p:nvPr>
            <p:ph sz="half" idx="2"/>
          </p:nvPr>
        </p:nvSpPr>
        <p:spPr>
          <a:xfrm>
            <a:off x="530352" y="2540891"/>
            <a:ext cx="4845387" cy="3724295"/>
          </a:xfrm>
        </p:spPr>
        <p:txBody>
          <a:bodyPr vert="horz" lIns="91440" tIns="45720" rIns="91440" bIns="45720" rtlCol="0" anchor="t">
            <a:noAutofit/>
          </a:bodyPr>
          <a:lstStyle/>
          <a:p>
            <a:endParaRPr lang="en-US" sz="1200" dirty="0">
              <a:latin typeface="Times New Roman"/>
              <a:cs typeface="Times New Roman"/>
            </a:endParaRPr>
          </a:p>
          <a:p>
            <a:pPr marL="285750" indent="-285750">
              <a:buFont typeface="Arial,Sans-Serif"/>
              <a:buChar char="•"/>
            </a:pPr>
            <a:r>
              <a:rPr lang="en-US" sz="1200" dirty="0">
                <a:latin typeface="Times New Roman"/>
                <a:cs typeface="Times New Roman"/>
              </a:rPr>
              <a:t>Improved Performance: High speedup values indicate that the parallel system is significantly faster than the sequential system. This suggests that the system effectively harnesses the power of multiple processors to complete tasks in a shorter time, resulting in improved overall performance.</a:t>
            </a:r>
          </a:p>
          <a:p>
            <a:pPr marL="285750" indent="-285750">
              <a:buFont typeface="Arial,Sans-Serif"/>
              <a:buChar char="•"/>
            </a:pPr>
            <a:r>
              <a:rPr lang="en-US" sz="1200" dirty="0">
                <a:latin typeface="Times New Roman"/>
                <a:cs typeface="Times New Roman"/>
              </a:rPr>
              <a:t>Resource Utilization: High efficiency values indicate that the parallel system efficiently utilizes the available computational resources, such as processors. It implies that the system effectively distributes the workload and minimizes resource idle time, maximizing the utilization of each processor.</a:t>
            </a:r>
          </a:p>
          <a:p>
            <a:pPr marL="285750" indent="-285750">
              <a:buFont typeface="Arial,Sans-Serif"/>
              <a:buChar char="•"/>
            </a:pPr>
            <a:r>
              <a:rPr lang="en-US" sz="1200" dirty="0">
                <a:latin typeface="Times New Roman"/>
                <a:cs typeface="Times New Roman"/>
              </a:rPr>
              <a:t>Scalability: High speedup and efficiency values also indicate good scalability of the parallel system. It means that as the number of processors increases, the performance improvement and resource utilization remain significant. This scalability is crucial for handling larger workloads and accommodating future computational demands.</a:t>
            </a:r>
          </a:p>
        </p:txBody>
      </p:sp>
      <p:sp>
        <p:nvSpPr>
          <p:cNvPr id="5" name="Text Placeholder 4">
            <a:extLst>
              <a:ext uri="{FF2B5EF4-FFF2-40B4-BE49-F238E27FC236}">
                <a16:creationId xmlns:a16="http://schemas.microsoft.com/office/drawing/2014/main" id="{77039ECA-F53C-A971-C92D-A64852DFBD4E}"/>
              </a:ext>
            </a:extLst>
          </p:cNvPr>
          <p:cNvSpPr>
            <a:spLocks noGrp="1"/>
          </p:cNvSpPr>
          <p:nvPr>
            <p:ph type="body" sz="quarter" idx="3"/>
          </p:nvPr>
        </p:nvSpPr>
        <p:spPr>
          <a:xfrm>
            <a:off x="5734025" y="1781051"/>
            <a:ext cx="4869249" cy="1087355"/>
          </a:xfrm>
        </p:spPr>
        <p:txBody>
          <a:bodyPr>
            <a:normAutofit/>
          </a:bodyPr>
          <a:lstStyle/>
          <a:p>
            <a:r>
              <a:rPr lang="en-US" sz="1400" i="0" dirty="0">
                <a:latin typeface="Times New Roman"/>
                <a:cs typeface="Times New Roman"/>
              </a:rPr>
              <a:t>Low Speedup and Efficiency Values: When a parallel system exhibits low speedup and efficiency values, it suggests diminishing returns or inefficiencies in parallel execution. Here are the implications:</a:t>
            </a:r>
            <a:endParaRPr lang="en-US" sz="1400">
              <a:latin typeface="Times New Roman"/>
              <a:cs typeface="Times New Roman"/>
            </a:endParaRPr>
          </a:p>
        </p:txBody>
      </p:sp>
      <p:sp>
        <p:nvSpPr>
          <p:cNvPr id="6" name="Content Placeholder 5">
            <a:extLst>
              <a:ext uri="{FF2B5EF4-FFF2-40B4-BE49-F238E27FC236}">
                <a16:creationId xmlns:a16="http://schemas.microsoft.com/office/drawing/2014/main" id="{CDA6755F-2FE3-49FD-D92D-2F0C19EBF3ED}"/>
              </a:ext>
            </a:extLst>
          </p:cNvPr>
          <p:cNvSpPr>
            <a:spLocks noGrp="1"/>
          </p:cNvSpPr>
          <p:nvPr>
            <p:ph sz="quarter" idx="4"/>
          </p:nvPr>
        </p:nvSpPr>
        <p:spPr>
          <a:xfrm>
            <a:off x="5734025" y="2540891"/>
            <a:ext cx="4869249" cy="3724295"/>
          </a:xfrm>
        </p:spPr>
        <p:txBody>
          <a:bodyPr vert="horz" lIns="91440" tIns="45720" rIns="91440" bIns="45720" rtlCol="0" anchor="t">
            <a:normAutofit lnSpcReduction="10000"/>
          </a:bodyPr>
          <a:lstStyle/>
          <a:p>
            <a:endParaRPr lang="en-US" sz="1200" dirty="0">
              <a:latin typeface="Times New Roman"/>
              <a:cs typeface="Times New Roman"/>
            </a:endParaRPr>
          </a:p>
          <a:p>
            <a:pPr marL="285750" indent="-285750">
              <a:buFont typeface="Arial,Sans-Serif"/>
              <a:buChar char="•"/>
            </a:pPr>
            <a:r>
              <a:rPr lang="en-US" sz="1200" dirty="0">
                <a:latin typeface="Times New Roman"/>
                <a:cs typeface="Times New Roman"/>
              </a:rPr>
              <a:t>Limited Performance Improvement: Low speedup values indicate that the parallel system does not provide substantial performance improvement compared to the sequential system. It suggests that the parallelization overhead and communication between processors may be impacting the system's efficiency.</a:t>
            </a:r>
          </a:p>
          <a:p>
            <a:pPr marL="285750" indent="-285750">
              <a:buFont typeface="Arial,Sans-Serif"/>
              <a:buChar char="•"/>
            </a:pPr>
            <a:r>
              <a:rPr lang="en-US" sz="1200" dirty="0">
                <a:latin typeface="Times New Roman"/>
                <a:cs typeface="Times New Roman"/>
              </a:rPr>
              <a:t>Inefficient Resource Utilization: Low efficiency values suggest that the parallel system is not effectively utilizing the available resources. It may indicate imbalanced work distribution, excessive communication overhead, or other bottlenecks that hinder the system's ability to fully exploit the processing power of multiple processors.</a:t>
            </a:r>
          </a:p>
          <a:p>
            <a:pPr marL="285750" indent="-285750">
              <a:buFont typeface="Arial,Sans-Serif"/>
              <a:buChar char="•"/>
            </a:pPr>
            <a:r>
              <a:rPr lang="en-US" sz="1200" dirty="0">
                <a:latin typeface="Times New Roman"/>
                <a:cs typeface="Times New Roman"/>
              </a:rPr>
              <a:t>Scalability Issues: Low speedup and efficiency values can also indicate poor scalability. As the number of processors increases, the performance improvement and resource utilization diminish. This suggests that the system may face limitations in effectively utilizing additional processors or may require optimization to overcome scalability bottlenecks.</a:t>
            </a:r>
            <a:endParaRPr lang="en-US" dirty="0"/>
          </a:p>
        </p:txBody>
      </p:sp>
    </p:spTree>
    <p:extLst>
      <p:ext uri="{BB962C8B-B14F-4D97-AF65-F5344CB8AC3E}">
        <p14:creationId xmlns:p14="http://schemas.microsoft.com/office/powerpoint/2010/main" val="165151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3B95-9937-A9F0-863D-0B947273B47C}"/>
              </a:ext>
            </a:extLst>
          </p:cNvPr>
          <p:cNvSpPr>
            <a:spLocks noGrp="1"/>
          </p:cNvSpPr>
          <p:nvPr>
            <p:ph type="title"/>
          </p:nvPr>
        </p:nvSpPr>
        <p:spPr>
          <a:xfrm>
            <a:off x="525717" y="215568"/>
            <a:ext cx="10077557" cy="1293813"/>
          </a:xfrm>
        </p:spPr>
        <p:txBody>
          <a:bodyPr>
            <a:normAutofit/>
          </a:bodyPr>
          <a:lstStyle/>
          <a:p>
            <a:pPr algn="ctr"/>
            <a:r>
              <a:rPr lang="en-US" sz="4800" i="0" dirty="0">
                <a:latin typeface="Times New Roman"/>
                <a:ea typeface="+mj-lt"/>
                <a:cs typeface="+mj-lt"/>
              </a:rPr>
              <a:t>Ideal Speedup and Efficiency</a:t>
            </a:r>
            <a:endParaRPr lang="en-US" sz="4800">
              <a:latin typeface="Times New Roman"/>
              <a:cs typeface="Times New Roman"/>
            </a:endParaRPr>
          </a:p>
        </p:txBody>
      </p:sp>
      <p:sp>
        <p:nvSpPr>
          <p:cNvPr id="3" name="Content Placeholder 2">
            <a:extLst>
              <a:ext uri="{FF2B5EF4-FFF2-40B4-BE49-F238E27FC236}">
                <a16:creationId xmlns:a16="http://schemas.microsoft.com/office/drawing/2014/main" id="{17357E3C-3654-C0EE-FE53-957A4BC722AB}"/>
              </a:ext>
            </a:extLst>
          </p:cNvPr>
          <p:cNvSpPr>
            <a:spLocks noGrp="1"/>
          </p:cNvSpPr>
          <p:nvPr>
            <p:ph idx="1"/>
          </p:nvPr>
        </p:nvSpPr>
        <p:spPr>
          <a:xfrm>
            <a:off x="525717" y="2320802"/>
            <a:ext cx="10077557" cy="3750128"/>
          </a:xfrm>
        </p:spPr>
        <p:txBody>
          <a:bodyPr vert="horz" lIns="91440" tIns="45720" rIns="91440" bIns="45720" rtlCol="0" anchor="t">
            <a:noAutofit/>
          </a:bodyPr>
          <a:lstStyle/>
          <a:p>
            <a:r>
              <a:rPr lang="en-US" sz="1500" dirty="0">
                <a:latin typeface="Times New Roman"/>
                <a:ea typeface="+mn-lt"/>
                <a:cs typeface="+mn-lt"/>
              </a:rPr>
              <a:t>The ideal speedup scenario in parallel computing is when the speedup achieved is directly proportional to the number of processors used. This means that as the number of processors increases, the speedup also increases in a linear fashion. In other words, if 'p' is the number of processors, the speedup achieved would be 'p'. </a:t>
            </a:r>
            <a:endParaRPr lang="en-US" sz="1500">
              <a:latin typeface="Times New Roman"/>
              <a:cs typeface="Times New Roman"/>
            </a:endParaRPr>
          </a:p>
          <a:p>
            <a:r>
              <a:rPr lang="en-US" sz="1500" dirty="0">
                <a:latin typeface="Times New Roman"/>
                <a:ea typeface="+mn-lt"/>
                <a:cs typeface="+mn-lt"/>
              </a:rPr>
              <a:t>For example, if a parallel system with 4 processors achieves a speedup of 4, and with 8 processors achieves a speedup of 8, it exhibits the ideal linear speedup scenario.</a:t>
            </a:r>
            <a:endParaRPr lang="en-US" sz="1500">
              <a:latin typeface="Times New Roman"/>
              <a:cs typeface="Times New Roman"/>
            </a:endParaRPr>
          </a:p>
          <a:p>
            <a:r>
              <a:rPr lang="en-US" sz="1500" dirty="0">
                <a:latin typeface="Times New Roman"/>
                <a:ea typeface="+mn-lt"/>
                <a:cs typeface="+mn-lt"/>
              </a:rPr>
              <a:t>In the ideal case of linear speedup, the execution time decreases in direct proportion to the number of processors. This implies that the parallel system is efficiently dividing and distributing the workload among the processors, and there are no significant overheads or bottlenecks that hinder the scaling of performance.</a:t>
            </a:r>
            <a:endParaRPr lang="en-US" sz="1500">
              <a:latin typeface="Times New Roman"/>
              <a:cs typeface="Times New Roman"/>
            </a:endParaRPr>
          </a:p>
          <a:p>
            <a:r>
              <a:rPr lang="en-US" sz="1500" dirty="0">
                <a:latin typeface="Times New Roman"/>
                <a:ea typeface="+mn-lt"/>
                <a:cs typeface="+mn-lt"/>
              </a:rPr>
              <a:t>In terms of efficiency, the ideal scenario would be to achieve perfect utilization of all available processors. This means that every processor is fully engaged and contributing to the computation without any idle time. In this case, the efficiency would be 100% or 1.0.</a:t>
            </a:r>
            <a:endParaRPr lang="en-US" sz="1500">
              <a:latin typeface="Times New Roman"/>
              <a:cs typeface="Times New Roman"/>
            </a:endParaRPr>
          </a:p>
          <a:p>
            <a:r>
              <a:rPr lang="en-US" sz="1500" dirty="0">
                <a:latin typeface="Times New Roman"/>
                <a:ea typeface="+mn-lt"/>
                <a:cs typeface="+mn-lt"/>
              </a:rPr>
              <a:t>In practice, achieving perfect linear speedup and 100% efficiency is challenging due to factors such as communication overhead, load imbalance, synchronization requirements, and limited scalability. However, these ideal scenarios serve as benchmarks to strive for when designing and optimizing parallel systems. The closer the achieved speedup and efficiency values are to these ideals, the better the parallel system's performance and resource utilization.</a:t>
            </a:r>
            <a:endParaRPr lang="en-US" sz="1500">
              <a:latin typeface="Times New Roman"/>
              <a:cs typeface="Times New Roman"/>
            </a:endParaRPr>
          </a:p>
        </p:txBody>
      </p:sp>
    </p:spTree>
    <p:extLst>
      <p:ext uri="{BB962C8B-B14F-4D97-AF65-F5344CB8AC3E}">
        <p14:creationId xmlns:p14="http://schemas.microsoft.com/office/powerpoint/2010/main" val="329388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44E8-BDD1-76DA-8C64-869A6D7B6CD8}"/>
              </a:ext>
            </a:extLst>
          </p:cNvPr>
          <p:cNvSpPr>
            <a:spLocks noGrp="1"/>
          </p:cNvSpPr>
          <p:nvPr>
            <p:ph type="title"/>
          </p:nvPr>
        </p:nvSpPr>
        <p:spPr/>
        <p:txBody>
          <a:bodyPr>
            <a:noAutofit/>
          </a:bodyPr>
          <a:lstStyle/>
          <a:p>
            <a:pPr algn="ctr"/>
            <a:r>
              <a:rPr lang="en-US" sz="4400" i="0" dirty="0">
                <a:latin typeface="Times New Roman"/>
                <a:ea typeface="+mj-lt"/>
                <a:cs typeface="+mj-lt"/>
              </a:rPr>
              <a:t>Limitations and Factors Affecting Speedup and Efficiency</a:t>
            </a:r>
            <a:endParaRPr lang="en-US" sz="4400" dirty="0">
              <a:latin typeface="Times New Roman"/>
              <a:cs typeface="Times New Roman"/>
            </a:endParaRPr>
          </a:p>
        </p:txBody>
      </p:sp>
      <p:sp>
        <p:nvSpPr>
          <p:cNvPr id="3" name="Content Placeholder 2">
            <a:extLst>
              <a:ext uri="{FF2B5EF4-FFF2-40B4-BE49-F238E27FC236}">
                <a16:creationId xmlns:a16="http://schemas.microsoft.com/office/drawing/2014/main" id="{14E1C768-6C0F-641A-7D97-2A77D7F0EA8B}"/>
              </a:ext>
            </a:extLst>
          </p:cNvPr>
          <p:cNvSpPr>
            <a:spLocks noGrp="1"/>
          </p:cNvSpPr>
          <p:nvPr>
            <p:ph idx="1"/>
          </p:nvPr>
        </p:nvSpPr>
        <p:spPr/>
        <p:txBody>
          <a:bodyPr vert="horz" lIns="91440" tIns="45720" rIns="91440" bIns="45720" rtlCol="0" anchor="t">
            <a:noAutofit/>
          </a:bodyPr>
          <a:lstStyle/>
          <a:p>
            <a:r>
              <a:rPr lang="en-US" sz="1300" dirty="0">
                <a:latin typeface="Times New Roman"/>
                <a:ea typeface="+mn-lt"/>
                <a:cs typeface="+mn-lt"/>
              </a:rPr>
              <a:t>Several factors can impact the achievable speedup and efficiency in parallel computing. Understanding these factors is crucial for optimizing parallel programs and systems. Some key factors include:</a:t>
            </a:r>
            <a:endParaRPr lang="en-US" sz="1300">
              <a:latin typeface="Times New Roman"/>
              <a:cs typeface="Times New Roman"/>
            </a:endParaRPr>
          </a:p>
          <a:p>
            <a:pPr marL="285750" indent="-285750">
              <a:buFont typeface="Arial"/>
              <a:buChar char="•"/>
            </a:pPr>
            <a:r>
              <a:rPr lang="en-US" sz="1300" dirty="0">
                <a:latin typeface="Times New Roman"/>
                <a:ea typeface="+mn-lt"/>
                <a:cs typeface="+mn-lt"/>
              </a:rPr>
              <a:t>Communication Overhead: Communication between processors is necessary for sharing data and coordinating tasks in parallel systems. However, excessive communication can introduce overhead and negatively impact performance. High communication overhead can limit speedup and efficiency, as the time spent on communication increases compared to the time spent on actual computation. Minimizing unnecessary communication and employing efficient communication patterns are important for mitigating this factor.</a:t>
            </a:r>
            <a:endParaRPr lang="en-US" sz="1300" dirty="0">
              <a:latin typeface="Times New Roman"/>
              <a:cs typeface="Times New Roman"/>
            </a:endParaRPr>
          </a:p>
          <a:p>
            <a:pPr marL="285750" indent="-285750">
              <a:buFont typeface="Arial"/>
              <a:buChar char="•"/>
            </a:pPr>
            <a:r>
              <a:rPr lang="en-US" sz="1300" dirty="0">
                <a:latin typeface="Times New Roman"/>
                <a:ea typeface="+mn-lt"/>
                <a:cs typeface="+mn-lt"/>
              </a:rPr>
              <a:t>Load Imbalance: Load imbalance occurs when the workload assigned to different processors is unevenly distributed. If certain processors have more work to do than others, it can result in underutilization of some processors and potential idle time. Load imbalance can degrade speedup and efficiency, as the overall performance is limited by the slowest processor or the ones with excessive workload. Load balancing techniques aim to distribute the workload evenly across processors, ensuring better resource utilization.</a:t>
            </a:r>
            <a:endParaRPr lang="en-US" sz="1300" dirty="0">
              <a:latin typeface="Times New Roman"/>
              <a:cs typeface="Times New Roman"/>
            </a:endParaRPr>
          </a:p>
          <a:p>
            <a:pPr marL="285750" indent="-285750">
              <a:buFont typeface="Arial"/>
              <a:buChar char="•"/>
            </a:pPr>
            <a:r>
              <a:rPr lang="en-US" sz="1300" dirty="0">
                <a:latin typeface="Times New Roman"/>
                <a:ea typeface="+mn-lt"/>
                <a:cs typeface="+mn-lt"/>
              </a:rPr>
              <a:t>Synchronization: Synchronization points are necessary in parallel programs to coordinate the execution of different tasks and ensure correct results. However, excessive synchronization can introduce overhead, as it requires processors to wait for each other, potentially causing idle time. Fine-grained synchronization can limit speedup and efficiency. Optimizing synchronization by reducing unnecessary synchronization points and employing asynchronous or lock-free techniques can help mitigate this factor.</a:t>
            </a:r>
            <a:endParaRPr lang="en-US" sz="1300"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3020611515"/>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RocaVTI</vt:lpstr>
      <vt:lpstr>Performance Measures and Analysis: Speedup Factor and Efficiency</vt:lpstr>
      <vt:lpstr>Introduction</vt:lpstr>
      <vt:lpstr>Performance Measures Overview</vt:lpstr>
      <vt:lpstr>Speedup Factor</vt:lpstr>
      <vt:lpstr>Efficiency</vt:lpstr>
      <vt:lpstr>Interpreting Speedup and Efficiency</vt:lpstr>
      <vt:lpstr>Interpreting Speedup and Efficiency</vt:lpstr>
      <vt:lpstr>Ideal Speedup and Efficiency</vt:lpstr>
      <vt:lpstr>Limitations and Factors Affecting Speedup and Efficiency</vt:lpstr>
      <vt:lpstr>Real-World Examples and Applications</vt:lpstr>
      <vt:lpstr>Case Studies and Analysis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Measures and Analysis: Speedup Factor and Efficiency</dc:title>
  <dc:creator/>
  <cp:lastModifiedBy/>
  <cp:revision>234</cp:revision>
  <dcterms:created xsi:type="dcterms:W3CDTF">2023-05-17T07:25:24Z</dcterms:created>
  <dcterms:modified xsi:type="dcterms:W3CDTF">2023-05-17T11:00:09Z</dcterms:modified>
</cp:coreProperties>
</file>