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58" r:id="rId5"/>
    <p:sldId id="261"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A7D396-8EB6-47C6-B76C-3CE60D3728D9}"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011BD-2CB3-4486-BEDF-45AA64C6A14E}" type="slidenum">
              <a:rPr lang="en-US" smtClean="0"/>
              <a:t>‹#›</a:t>
            </a:fld>
            <a:endParaRPr lang="en-US"/>
          </a:p>
        </p:txBody>
      </p:sp>
    </p:spTree>
    <p:extLst>
      <p:ext uri="{BB962C8B-B14F-4D97-AF65-F5344CB8AC3E}">
        <p14:creationId xmlns:p14="http://schemas.microsoft.com/office/powerpoint/2010/main" val="406960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A7D396-8EB6-47C6-B76C-3CE60D3728D9}"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011BD-2CB3-4486-BEDF-45AA64C6A14E}" type="slidenum">
              <a:rPr lang="en-US" smtClean="0"/>
              <a:t>‹#›</a:t>
            </a:fld>
            <a:endParaRPr lang="en-US"/>
          </a:p>
        </p:txBody>
      </p:sp>
    </p:spTree>
    <p:extLst>
      <p:ext uri="{BB962C8B-B14F-4D97-AF65-F5344CB8AC3E}">
        <p14:creationId xmlns:p14="http://schemas.microsoft.com/office/powerpoint/2010/main" val="26381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A7D396-8EB6-47C6-B76C-3CE60D3728D9}"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011BD-2CB3-4486-BEDF-45AA64C6A14E}" type="slidenum">
              <a:rPr lang="en-US" smtClean="0"/>
              <a:t>‹#›</a:t>
            </a:fld>
            <a:endParaRPr lang="en-US"/>
          </a:p>
        </p:txBody>
      </p:sp>
    </p:spTree>
    <p:extLst>
      <p:ext uri="{BB962C8B-B14F-4D97-AF65-F5344CB8AC3E}">
        <p14:creationId xmlns:p14="http://schemas.microsoft.com/office/powerpoint/2010/main" val="2972095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A7D396-8EB6-47C6-B76C-3CE60D3728D9}"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011BD-2CB3-4486-BEDF-45AA64C6A14E}" type="slidenum">
              <a:rPr lang="en-US" smtClean="0"/>
              <a:t>‹#›</a:t>
            </a:fld>
            <a:endParaRPr lang="en-US"/>
          </a:p>
        </p:txBody>
      </p:sp>
    </p:spTree>
    <p:extLst>
      <p:ext uri="{BB962C8B-B14F-4D97-AF65-F5344CB8AC3E}">
        <p14:creationId xmlns:p14="http://schemas.microsoft.com/office/powerpoint/2010/main" val="174988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7D396-8EB6-47C6-B76C-3CE60D3728D9}"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011BD-2CB3-4486-BEDF-45AA64C6A14E}" type="slidenum">
              <a:rPr lang="en-US" smtClean="0"/>
              <a:t>‹#›</a:t>
            </a:fld>
            <a:endParaRPr lang="en-US"/>
          </a:p>
        </p:txBody>
      </p:sp>
    </p:spTree>
    <p:extLst>
      <p:ext uri="{BB962C8B-B14F-4D97-AF65-F5344CB8AC3E}">
        <p14:creationId xmlns:p14="http://schemas.microsoft.com/office/powerpoint/2010/main" val="35078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A7D396-8EB6-47C6-B76C-3CE60D3728D9}"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011BD-2CB3-4486-BEDF-45AA64C6A14E}" type="slidenum">
              <a:rPr lang="en-US" smtClean="0"/>
              <a:t>‹#›</a:t>
            </a:fld>
            <a:endParaRPr lang="en-US"/>
          </a:p>
        </p:txBody>
      </p:sp>
    </p:spTree>
    <p:extLst>
      <p:ext uri="{BB962C8B-B14F-4D97-AF65-F5344CB8AC3E}">
        <p14:creationId xmlns:p14="http://schemas.microsoft.com/office/powerpoint/2010/main" val="193628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A7D396-8EB6-47C6-B76C-3CE60D3728D9}"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D011BD-2CB3-4486-BEDF-45AA64C6A14E}" type="slidenum">
              <a:rPr lang="en-US" smtClean="0"/>
              <a:t>‹#›</a:t>
            </a:fld>
            <a:endParaRPr lang="en-US"/>
          </a:p>
        </p:txBody>
      </p:sp>
    </p:spTree>
    <p:extLst>
      <p:ext uri="{BB962C8B-B14F-4D97-AF65-F5344CB8AC3E}">
        <p14:creationId xmlns:p14="http://schemas.microsoft.com/office/powerpoint/2010/main" val="64119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A7D396-8EB6-47C6-B76C-3CE60D3728D9}"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011BD-2CB3-4486-BEDF-45AA64C6A14E}" type="slidenum">
              <a:rPr lang="en-US" smtClean="0"/>
              <a:t>‹#›</a:t>
            </a:fld>
            <a:endParaRPr lang="en-US"/>
          </a:p>
        </p:txBody>
      </p:sp>
    </p:spTree>
    <p:extLst>
      <p:ext uri="{BB962C8B-B14F-4D97-AF65-F5344CB8AC3E}">
        <p14:creationId xmlns:p14="http://schemas.microsoft.com/office/powerpoint/2010/main" val="196785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7D396-8EB6-47C6-B76C-3CE60D3728D9}" type="datetimeFigureOut">
              <a:rPr lang="en-US" smtClean="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D011BD-2CB3-4486-BEDF-45AA64C6A14E}" type="slidenum">
              <a:rPr lang="en-US" smtClean="0"/>
              <a:t>‹#›</a:t>
            </a:fld>
            <a:endParaRPr lang="en-US"/>
          </a:p>
        </p:txBody>
      </p:sp>
    </p:spTree>
    <p:extLst>
      <p:ext uri="{BB962C8B-B14F-4D97-AF65-F5344CB8AC3E}">
        <p14:creationId xmlns:p14="http://schemas.microsoft.com/office/powerpoint/2010/main" val="1444150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A7D396-8EB6-47C6-B76C-3CE60D3728D9}"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011BD-2CB3-4486-BEDF-45AA64C6A14E}" type="slidenum">
              <a:rPr lang="en-US" smtClean="0"/>
              <a:t>‹#›</a:t>
            </a:fld>
            <a:endParaRPr lang="en-US"/>
          </a:p>
        </p:txBody>
      </p:sp>
    </p:spTree>
    <p:extLst>
      <p:ext uri="{BB962C8B-B14F-4D97-AF65-F5344CB8AC3E}">
        <p14:creationId xmlns:p14="http://schemas.microsoft.com/office/powerpoint/2010/main" val="862931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A7D396-8EB6-47C6-B76C-3CE60D3728D9}"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011BD-2CB3-4486-BEDF-45AA64C6A14E}" type="slidenum">
              <a:rPr lang="en-US" smtClean="0"/>
              <a:t>‹#›</a:t>
            </a:fld>
            <a:endParaRPr lang="en-US"/>
          </a:p>
        </p:txBody>
      </p:sp>
    </p:spTree>
    <p:extLst>
      <p:ext uri="{BB962C8B-B14F-4D97-AF65-F5344CB8AC3E}">
        <p14:creationId xmlns:p14="http://schemas.microsoft.com/office/powerpoint/2010/main" val="359705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7D396-8EB6-47C6-B76C-3CE60D3728D9}" type="datetimeFigureOut">
              <a:rPr lang="en-US" smtClean="0"/>
              <a:t>7/6/2020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011BD-2CB3-4486-BEDF-45AA64C6A14E}" type="slidenum">
              <a:rPr lang="en-US" smtClean="0"/>
              <a:t>‹#›</a:t>
            </a:fld>
            <a:endParaRPr lang="en-US"/>
          </a:p>
        </p:txBody>
      </p:sp>
    </p:spTree>
    <p:extLst>
      <p:ext uri="{BB962C8B-B14F-4D97-AF65-F5344CB8AC3E}">
        <p14:creationId xmlns:p14="http://schemas.microsoft.com/office/powerpoint/2010/main" val="3007973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8305800" cy="1470025"/>
          </a:xfrm>
        </p:spPr>
        <p:txBody>
          <a:bodyPr>
            <a:normAutofit fontScale="90000"/>
          </a:bodyPr>
          <a:lstStyle/>
          <a:p>
            <a:r>
              <a:rPr lang="en-US" dirty="0">
                <a:solidFill>
                  <a:srgbClr val="FF0000"/>
                </a:solidFill>
              </a:rPr>
              <a:t>Number Systems </a:t>
            </a:r>
            <a:br>
              <a:rPr lang="en-US" dirty="0"/>
            </a:br>
            <a:r>
              <a:rPr lang="en-US" dirty="0"/>
              <a:t>(Decimal, Binary, Octal, Hexadecimal)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48686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528638"/>
            <a:ext cx="7858125" cy="580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218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a:bodyPr>
          <a:lstStyle/>
          <a:p>
            <a:pPr marL="0" indent="0">
              <a:buNone/>
            </a:pPr>
            <a:r>
              <a:rPr lang="en-US" b="0" i="0" u="none" strike="noStrike" baseline="0" dirty="0">
                <a:solidFill>
                  <a:srgbClr val="FF0000"/>
                </a:solidFill>
                <a:latin typeface="CIDFont+F5"/>
              </a:rPr>
              <a:t>Decimal Number (base or radix 10)</a:t>
            </a:r>
          </a:p>
          <a:p>
            <a:pPr marL="0" indent="0">
              <a:buNone/>
            </a:pPr>
            <a:r>
              <a:rPr lang="en-US" sz="2000" dirty="0">
                <a:latin typeface="CIDFont+F5"/>
              </a:rPr>
              <a:t>We</a:t>
            </a:r>
            <a:r>
              <a:rPr lang="en-US" sz="2000" b="0" i="0" u="none" strike="noStrike" baseline="0" dirty="0">
                <a:latin typeface="CIDFont+F5"/>
              </a:rPr>
              <a:t> use the decimal numbering system as a default, so when you see a number 56 your assumption is that its base or radix is 10 or (56)10 which is “56 base 10”.</a:t>
            </a:r>
          </a:p>
          <a:p>
            <a:pPr marL="0" indent="0">
              <a:buNone/>
            </a:pPr>
            <a:endParaRPr lang="en-US" sz="2000" b="0" i="0" u="none" strike="noStrike" baseline="0" dirty="0">
              <a:latin typeface="CIDFont+F5"/>
            </a:endParaRPr>
          </a:p>
          <a:p>
            <a:pPr marL="0" indent="0">
              <a:buNone/>
            </a:pPr>
            <a:r>
              <a:rPr lang="en-US" sz="2000" b="0" i="0" u="none" strike="noStrike" baseline="0" dirty="0">
                <a:latin typeface="CIDFont+F5"/>
              </a:rPr>
              <a:t>Each digit is weighted based on its position in the sequence (power of 10) from the Least Significant Digit (LSD, power of 0) to the Most Significant Digit (MSD, highest power).</a:t>
            </a:r>
          </a:p>
          <a:p>
            <a:pPr marL="0" indent="0">
              <a:buNone/>
            </a:pPr>
            <a:endParaRPr lang="en-US" sz="2000" b="0" i="0" u="none" strike="noStrike" baseline="0" dirty="0">
              <a:latin typeface="CIDFont+F5"/>
            </a:endParaRPr>
          </a:p>
          <a:p>
            <a:pPr marL="0" indent="0">
              <a:buNone/>
            </a:pPr>
            <a:r>
              <a:rPr lang="en-US" sz="2000" b="0" i="0" u="none" strike="noStrike" baseline="0" dirty="0">
                <a:latin typeface="CIDFont+F5"/>
              </a:rPr>
              <a:t>Each digit must be less than 10 (0 to 9)</a:t>
            </a:r>
          </a:p>
          <a:p>
            <a:r>
              <a:rPr lang="en-US" sz="2000" b="0" i="0" u="none" strike="noStrike" baseline="0" dirty="0">
                <a:latin typeface="CIDFont+F5"/>
              </a:rPr>
              <a:t>For example (2375.46)10 is evaluated as: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435662"/>
            <a:ext cx="8229600" cy="24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049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487362"/>
          </a:xfrm>
        </p:spPr>
        <p:txBody>
          <a:bodyPr>
            <a:noAutofit/>
          </a:bodyPr>
          <a:lstStyle/>
          <a:p>
            <a:br>
              <a:rPr lang="en-US" sz="3200" dirty="0">
                <a:solidFill>
                  <a:srgbClr val="FF0000"/>
                </a:solidFill>
              </a:rPr>
            </a:br>
            <a:r>
              <a:rPr lang="en-US" sz="3200" dirty="0">
                <a:solidFill>
                  <a:srgbClr val="FF0000"/>
                </a:solidFill>
              </a:rPr>
              <a:t>Binary Number (base or radix 2)</a:t>
            </a:r>
            <a:br>
              <a:rPr lang="en-US" sz="3200" dirty="0">
                <a:solidFill>
                  <a:srgbClr val="FF0000"/>
                </a:solidFill>
              </a:rPr>
            </a:br>
            <a:endParaRPr lang="en-US" sz="3200" dirty="0">
              <a:solidFill>
                <a:srgbClr val="FF0000"/>
              </a:solidFill>
            </a:endParaRPr>
          </a:p>
        </p:txBody>
      </p:sp>
      <p:sp>
        <p:nvSpPr>
          <p:cNvPr id="3" name="Content Placeholder 2"/>
          <p:cNvSpPr>
            <a:spLocks noGrp="1"/>
          </p:cNvSpPr>
          <p:nvPr>
            <p:ph idx="1"/>
          </p:nvPr>
        </p:nvSpPr>
        <p:spPr>
          <a:xfrm>
            <a:off x="152400" y="1143000"/>
            <a:ext cx="8839200" cy="5715000"/>
          </a:xfrm>
        </p:spPr>
        <p:txBody>
          <a:bodyPr>
            <a:noAutofit/>
          </a:bodyPr>
          <a:lstStyle/>
          <a:p>
            <a:pPr algn="just"/>
            <a:r>
              <a:rPr lang="en-US" sz="2800" dirty="0"/>
              <a:t>Digital and computer technology is based on the binary number system, since the foundation is based on a transistor, which only has two states: on or off.</a:t>
            </a:r>
          </a:p>
          <a:p>
            <a:pPr algn="just"/>
            <a:r>
              <a:rPr lang="en-US" sz="2800" dirty="0"/>
              <a:t>Each digit of the number is called a bit </a:t>
            </a:r>
          </a:p>
          <a:p>
            <a:pPr algn="just"/>
            <a:r>
              <a:rPr lang="en-US" sz="2800" dirty="0"/>
              <a:t>		An 8-bit group - a Byte</a:t>
            </a:r>
          </a:p>
          <a:p>
            <a:pPr marL="0" indent="0" algn="just">
              <a:buNone/>
            </a:pPr>
            <a:r>
              <a:rPr lang="en-US" sz="2800" dirty="0"/>
              <a:t>		An 4-bit group - a nibble</a:t>
            </a:r>
          </a:p>
          <a:p>
            <a:pPr algn="just"/>
            <a:r>
              <a:rPr lang="en-US" sz="2800" dirty="0"/>
              <a:t>Each bit is weighted based on its position in the sequence (powers of 2) from the Least Significant Bit (LSB) to the Most Significant Bit (MSB).</a:t>
            </a:r>
          </a:p>
          <a:p>
            <a:pPr marL="0" indent="0" algn="just">
              <a:buNone/>
            </a:pPr>
            <a:endParaRPr lang="en-US" sz="2800" dirty="0"/>
          </a:p>
          <a:p>
            <a:pPr algn="just"/>
            <a:r>
              <a:rPr lang="en-US" sz="2800" dirty="0"/>
              <a:t>Each bit must be less than 2 which means it has to be either 0 or 1.</a:t>
            </a:r>
          </a:p>
        </p:txBody>
      </p:sp>
    </p:spTree>
    <p:extLst>
      <p:ext uri="{BB962C8B-B14F-4D97-AF65-F5344CB8AC3E}">
        <p14:creationId xmlns:p14="http://schemas.microsoft.com/office/powerpoint/2010/main" val="364425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7145" y="1600200"/>
            <a:ext cx="8763000" cy="5105400"/>
          </a:xfrm>
        </p:spPr>
        <p:txBody>
          <a:bodyPr/>
          <a:lstStyle/>
          <a:p>
            <a:endParaRPr lang="en-US" dirty="0"/>
          </a:p>
          <a:p>
            <a:endParaRPr lang="en-US" dirty="0"/>
          </a:p>
          <a:p>
            <a:endParaRPr lang="en-US" dirty="0"/>
          </a:p>
          <a:p>
            <a:pPr marL="0" indent="0">
              <a:buNone/>
            </a:pPr>
            <a:endParaRPr lang="en-US" sz="2800" dirty="0"/>
          </a:p>
          <a:p>
            <a:pPr marL="0" indent="0">
              <a:buNone/>
            </a:pPr>
            <a:r>
              <a:rPr lang="en-US" sz="2800"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09799"/>
            <a:ext cx="8553452" cy="213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204" y="4876800"/>
            <a:ext cx="7015595" cy="416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108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066800"/>
            <a:ext cx="8534400" cy="5507182"/>
          </a:xfrm>
        </p:spPr>
        <p:txBody>
          <a:bodyPr>
            <a:normAutofit/>
          </a:bodyPr>
          <a:lstStyle/>
          <a:p>
            <a:pPr marL="0" indent="0">
              <a:lnSpc>
                <a:spcPct val="150000"/>
              </a:lnSpc>
              <a:buNone/>
            </a:pPr>
            <a:r>
              <a:rPr lang="en-US" sz="2400" dirty="0"/>
              <a:t>Each Octal number can be represented using only 3 bits, with each group of bits having a distich values between 000 (for 0) and 111(for 7). The equivalent binary number of Octal number are as given below −</a:t>
            </a:r>
          </a:p>
        </p:txBody>
      </p:sp>
      <p:graphicFrame>
        <p:nvGraphicFramePr>
          <p:cNvPr id="5" name="Table 4"/>
          <p:cNvGraphicFramePr>
            <a:graphicFrameLocks noGrp="1"/>
          </p:cNvGraphicFramePr>
          <p:nvPr>
            <p:extLst>
              <p:ext uri="{D42A27DB-BD31-4B8C-83A1-F6EECF244321}">
                <p14:modId xmlns:p14="http://schemas.microsoft.com/office/powerpoint/2010/main" val="2165637817"/>
              </p:ext>
            </p:extLst>
          </p:nvPr>
        </p:nvGraphicFramePr>
        <p:xfrm>
          <a:off x="2057400" y="3078480"/>
          <a:ext cx="5486400" cy="37795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336263">
                <a:tc>
                  <a:txBody>
                    <a:bodyPr/>
                    <a:lstStyle/>
                    <a:p>
                      <a:r>
                        <a:rPr lang="en-US" sz="1800" b="1" i="0" kern="1200" dirty="0">
                          <a:solidFill>
                            <a:schemeClr val="lt1"/>
                          </a:solidFill>
                          <a:effectLst/>
                          <a:latin typeface="+mn-lt"/>
                          <a:ea typeface="+mn-ea"/>
                          <a:cs typeface="+mn-cs"/>
                        </a:rPr>
                        <a:t>Octal Digit Value</a:t>
                      </a:r>
                      <a:endParaRPr lang="en-US" dirty="0"/>
                    </a:p>
                  </a:txBody>
                  <a:tcPr/>
                </a:tc>
                <a:tc>
                  <a:txBody>
                    <a:bodyPr/>
                    <a:lstStyle/>
                    <a:p>
                      <a:r>
                        <a:rPr lang="en-US" sz="1800" b="1" i="0" kern="1200" dirty="0">
                          <a:solidFill>
                            <a:schemeClr val="lt1"/>
                          </a:solidFill>
                          <a:effectLst/>
                          <a:latin typeface="+mn-lt"/>
                          <a:ea typeface="+mn-ea"/>
                          <a:cs typeface="+mn-cs"/>
                        </a:rPr>
                        <a:t>Binary Equivalent</a:t>
                      </a:r>
                      <a:endParaRPr lang="en-US" dirty="0"/>
                    </a:p>
                  </a:txBody>
                  <a:tcPr/>
                </a:tc>
                <a:extLst>
                  <a:ext uri="{0D108BD9-81ED-4DB2-BD59-A6C34878D82A}">
                    <a16:rowId xmlns:a16="http://schemas.microsoft.com/office/drawing/2014/main" val="10000"/>
                  </a:ext>
                </a:extLst>
              </a:tr>
              <a:tr h="392307">
                <a:tc>
                  <a:txBody>
                    <a:bodyPr/>
                    <a:lstStyle/>
                    <a:p>
                      <a:pPr algn="ctr" fontAlgn="t"/>
                      <a:r>
                        <a:rPr lang="en-US" dirty="0">
                          <a:effectLst/>
                        </a:rPr>
                        <a:t>0</a:t>
                      </a:r>
                    </a:p>
                  </a:txBody>
                  <a:tcPr marL="76200" marR="76200" marT="76200" marB="76200"/>
                </a:tc>
                <a:tc>
                  <a:txBody>
                    <a:bodyPr/>
                    <a:lstStyle/>
                    <a:p>
                      <a:pPr algn="ctr" fontAlgn="t"/>
                      <a:r>
                        <a:rPr lang="en-US">
                          <a:effectLst/>
                        </a:rPr>
                        <a:t>000</a:t>
                      </a:r>
                    </a:p>
                  </a:txBody>
                  <a:tcPr marL="76200" marR="76200" marT="76200" marB="76200"/>
                </a:tc>
                <a:extLst>
                  <a:ext uri="{0D108BD9-81ED-4DB2-BD59-A6C34878D82A}">
                    <a16:rowId xmlns:a16="http://schemas.microsoft.com/office/drawing/2014/main" val="10001"/>
                  </a:ext>
                </a:extLst>
              </a:tr>
              <a:tr h="392307">
                <a:tc>
                  <a:txBody>
                    <a:bodyPr/>
                    <a:lstStyle/>
                    <a:p>
                      <a:pPr algn="ctr" fontAlgn="t"/>
                      <a:r>
                        <a:rPr lang="en-US">
                          <a:effectLst/>
                        </a:rPr>
                        <a:t>1</a:t>
                      </a:r>
                    </a:p>
                  </a:txBody>
                  <a:tcPr marL="76200" marR="76200" marT="76200" marB="76200"/>
                </a:tc>
                <a:tc>
                  <a:txBody>
                    <a:bodyPr/>
                    <a:lstStyle/>
                    <a:p>
                      <a:pPr algn="ctr" fontAlgn="t"/>
                      <a:r>
                        <a:rPr lang="en-US">
                          <a:effectLst/>
                        </a:rPr>
                        <a:t>001</a:t>
                      </a:r>
                    </a:p>
                  </a:txBody>
                  <a:tcPr marL="76200" marR="76200" marT="76200" marB="76200"/>
                </a:tc>
                <a:extLst>
                  <a:ext uri="{0D108BD9-81ED-4DB2-BD59-A6C34878D82A}">
                    <a16:rowId xmlns:a16="http://schemas.microsoft.com/office/drawing/2014/main" val="10002"/>
                  </a:ext>
                </a:extLst>
              </a:tr>
              <a:tr h="392307">
                <a:tc>
                  <a:txBody>
                    <a:bodyPr/>
                    <a:lstStyle/>
                    <a:p>
                      <a:pPr algn="ctr" fontAlgn="t"/>
                      <a:r>
                        <a:rPr lang="en-US" dirty="0">
                          <a:effectLst/>
                        </a:rPr>
                        <a:t>2</a:t>
                      </a:r>
                    </a:p>
                  </a:txBody>
                  <a:tcPr marL="76200" marR="76200" marT="76200" marB="76200"/>
                </a:tc>
                <a:tc>
                  <a:txBody>
                    <a:bodyPr/>
                    <a:lstStyle/>
                    <a:p>
                      <a:pPr algn="ctr" fontAlgn="t"/>
                      <a:r>
                        <a:rPr lang="en-US">
                          <a:effectLst/>
                        </a:rPr>
                        <a:t>010</a:t>
                      </a:r>
                    </a:p>
                  </a:txBody>
                  <a:tcPr marL="76200" marR="76200" marT="76200" marB="76200"/>
                </a:tc>
                <a:extLst>
                  <a:ext uri="{0D108BD9-81ED-4DB2-BD59-A6C34878D82A}">
                    <a16:rowId xmlns:a16="http://schemas.microsoft.com/office/drawing/2014/main" val="10003"/>
                  </a:ext>
                </a:extLst>
              </a:tr>
              <a:tr h="392307">
                <a:tc>
                  <a:txBody>
                    <a:bodyPr/>
                    <a:lstStyle/>
                    <a:p>
                      <a:pPr algn="ctr" fontAlgn="t"/>
                      <a:r>
                        <a:rPr lang="en-US">
                          <a:effectLst/>
                        </a:rPr>
                        <a:t>3</a:t>
                      </a:r>
                    </a:p>
                  </a:txBody>
                  <a:tcPr marL="76200" marR="76200" marT="76200" marB="76200"/>
                </a:tc>
                <a:tc>
                  <a:txBody>
                    <a:bodyPr/>
                    <a:lstStyle/>
                    <a:p>
                      <a:pPr algn="ctr" fontAlgn="t"/>
                      <a:r>
                        <a:rPr lang="en-US">
                          <a:effectLst/>
                        </a:rPr>
                        <a:t>011</a:t>
                      </a:r>
                    </a:p>
                  </a:txBody>
                  <a:tcPr marL="76200" marR="76200" marT="76200" marB="76200"/>
                </a:tc>
                <a:extLst>
                  <a:ext uri="{0D108BD9-81ED-4DB2-BD59-A6C34878D82A}">
                    <a16:rowId xmlns:a16="http://schemas.microsoft.com/office/drawing/2014/main" val="10004"/>
                  </a:ext>
                </a:extLst>
              </a:tr>
              <a:tr h="392307">
                <a:tc>
                  <a:txBody>
                    <a:bodyPr/>
                    <a:lstStyle/>
                    <a:p>
                      <a:pPr algn="ctr" fontAlgn="t"/>
                      <a:r>
                        <a:rPr lang="en-US">
                          <a:effectLst/>
                        </a:rPr>
                        <a:t>4</a:t>
                      </a:r>
                    </a:p>
                  </a:txBody>
                  <a:tcPr marL="76200" marR="76200" marT="76200" marB="76200"/>
                </a:tc>
                <a:tc>
                  <a:txBody>
                    <a:bodyPr/>
                    <a:lstStyle/>
                    <a:p>
                      <a:pPr algn="ctr" fontAlgn="t"/>
                      <a:r>
                        <a:rPr lang="en-US">
                          <a:effectLst/>
                        </a:rPr>
                        <a:t>100</a:t>
                      </a:r>
                    </a:p>
                  </a:txBody>
                  <a:tcPr marL="76200" marR="76200" marT="76200" marB="76200"/>
                </a:tc>
                <a:extLst>
                  <a:ext uri="{0D108BD9-81ED-4DB2-BD59-A6C34878D82A}">
                    <a16:rowId xmlns:a16="http://schemas.microsoft.com/office/drawing/2014/main" val="10005"/>
                  </a:ext>
                </a:extLst>
              </a:tr>
              <a:tr h="392307">
                <a:tc>
                  <a:txBody>
                    <a:bodyPr/>
                    <a:lstStyle/>
                    <a:p>
                      <a:pPr algn="ctr" fontAlgn="t"/>
                      <a:r>
                        <a:rPr lang="en-US" dirty="0">
                          <a:effectLst/>
                        </a:rPr>
                        <a:t>5</a:t>
                      </a:r>
                    </a:p>
                  </a:txBody>
                  <a:tcPr marL="76200" marR="76200" marT="76200" marB="76200"/>
                </a:tc>
                <a:tc>
                  <a:txBody>
                    <a:bodyPr/>
                    <a:lstStyle/>
                    <a:p>
                      <a:pPr algn="ctr" fontAlgn="t"/>
                      <a:r>
                        <a:rPr lang="en-US">
                          <a:effectLst/>
                        </a:rPr>
                        <a:t>101</a:t>
                      </a:r>
                    </a:p>
                  </a:txBody>
                  <a:tcPr marL="76200" marR="76200" marT="76200" marB="76200"/>
                </a:tc>
                <a:extLst>
                  <a:ext uri="{0D108BD9-81ED-4DB2-BD59-A6C34878D82A}">
                    <a16:rowId xmlns:a16="http://schemas.microsoft.com/office/drawing/2014/main" val="10006"/>
                  </a:ext>
                </a:extLst>
              </a:tr>
              <a:tr h="392307">
                <a:tc>
                  <a:txBody>
                    <a:bodyPr/>
                    <a:lstStyle/>
                    <a:p>
                      <a:pPr algn="ctr" fontAlgn="t"/>
                      <a:r>
                        <a:rPr lang="en-US">
                          <a:effectLst/>
                        </a:rPr>
                        <a:t>6</a:t>
                      </a:r>
                    </a:p>
                  </a:txBody>
                  <a:tcPr marL="76200" marR="76200" marT="76200" marB="76200"/>
                </a:tc>
                <a:tc>
                  <a:txBody>
                    <a:bodyPr/>
                    <a:lstStyle/>
                    <a:p>
                      <a:pPr algn="ctr" fontAlgn="t"/>
                      <a:r>
                        <a:rPr lang="en-US">
                          <a:effectLst/>
                        </a:rPr>
                        <a:t>110</a:t>
                      </a:r>
                    </a:p>
                  </a:txBody>
                  <a:tcPr marL="76200" marR="76200" marT="76200" marB="76200"/>
                </a:tc>
                <a:extLst>
                  <a:ext uri="{0D108BD9-81ED-4DB2-BD59-A6C34878D82A}">
                    <a16:rowId xmlns:a16="http://schemas.microsoft.com/office/drawing/2014/main" val="10007"/>
                  </a:ext>
                </a:extLst>
              </a:tr>
              <a:tr h="392307">
                <a:tc>
                  <a:txBody>
                    <a:bodyPr/>
                    <a:lstStyle/>
                    <a:p>
                      <a:pPr algn="ctr" fontAlgn="t"/>
                      <a:r>
                        <a:rPr lang="en-US">
                          <a:effectLst/>
                        </a:rPr>
                        <a:t>7</a:t>
                      </a:r>
                    </a:p>
                  </a:txBody>
                  <a:tcPr marL="76200" marR="76200" marT="76200" marB="76200"/>
                </a:tc>
                <a:tc>
                  <a:txBody>
                    <a:bodyPr/>
                    <a:lstStyle/>
                    <a:p>
                      <a:pPr algn="ctr" fontAlgn="t"/>
                      <a:r>
                        <a:rPr lang="en-US" dirty="0">
                          <a:effectLst/>
                        </a:rPr>
                        <a:t>111</a:t>
                      </a:r>
                    </a:p>
                  </a:txBody>
                  <a:tcPr marL="76200" marR="76200" marT="76200" marB="76200"/>
                </a:tc>
                <a:extLst>
                  <a:ext uri="{0D108BD9-81ED-4DB2-BD59-A6C34878D82A}">
                    <a16:rowId xmlns:a16="http://schemas.microsoft.com/office/drawing/2014/main" val="10008"/>
                  </a:ext>
                </a:extLst>
              </a:tr>
            </a:tbl>
          </a:graphicData>
        </a:graphic>
      </p:graphicFrame>
      <p:sp>
        <p:nvSpPr>
          <p:cNvPr id="6" name="TextBox 5"/>
          <p:cNvSpPr txBox="1"/>
          <p:nvPr/>
        </p:nvSpPr>
        <p:spPr>
          <a:xfrm>
            <a:off x="2057400" y="152400"/>
            <a:ext cx="4495800" cy="584775"/>
          </a:xfrm>
          <a:prstGeom prst="rect">
            <a:avLst/>
          </a:prstGeom>
          <a:noFill/>
        </p:spPr>
        <p:txBody>
          <a:bodyPr wrap="square" rtlCol="0">
            <a:spAutoFit/>
          </a:bodyPr>
          <a:lstStyle/>
          <a:p>
            <a:pPr algn="ctr"/>
            <a:r>
              <a:rPr lang="en-US" sz="3200" dirty="0">
                <a:solidFill>
                  <a:srgbClr val="FF0000"/>
                </a:solidFill>
              </a:rPr>
              <a:t>Octal Number System</a:t>
            </a:r>
          </a:p>
        </p:txBody>
      </p:sp>
    </p:spTree>
    <p:extLst>
      <p:ext uri="{BB962C8B-B14F-4D97-AF65-F5344CB8AC3E}">
        <p14:creationId xmlns:p14="http://schemas.microsoft.com/office/powerpoint/2010/main" val="174667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228600"/>
                <a:ext cx="8382000" cy="5897563"/>
              </a:xfrm>
            </p:spPr>
            <p:txBody>
              <a:bodyPr>
                <a:normAutofit/>
              </a:bodyPr>
              <a:lstStyle/>
              <a:p>
                <a:endParaRPr lang="en-US" sz="2800" dirty="0"/>
              </a:p>
              <a:p>
                <a:r>
                  <a:rPr lang="en-US" sz="2800" dirty="0"/>
                  <a:t>The octal number system consists of 8 digits i.e. 0 to 7 with the base 8.</a:t>
                </a:r>
              </a:p>
              <a:p>
                <a:r>
                  <a:rPr lang="en-US" sz="2800" dirty="0"/>
                  <a:t>1 octal digit is equivalent to 3 bits.</a:t>
                </a:r>
              </a:p>
              <a:p>
                <a:pPr marL="0" indent="0">
                  <a:buNone/>
                </a:pPr>
                <a:endParaRPr lang="en-US" sz="2800" dirty="0"/>
              </a:p>
              <a:p>
                <a:pPr marL="0" indent="0">
                  <a:buNone/>
                </a:pPr>
                <a:endParaRPr lang="en-US" sz="2800" dirty="0"/>
              </a:p>
              <a:p>
                <a:pPr marL="0" indent="0">
                  <a:buNone/>
                </a:pPr>
                <a:r>
                  <a:rPr lang="en-US" sz="2800" b="1" dirty="0"/>
                  <a:t>Examples: </a:t>
                </a:r>
              </a:p>
              <a:p>
                <a:pPr marL="0" indent="0">
                  <a:buNone/>
                </a:pPr>
                <a:r>
                  <a:rPr lang="en-US" sz="2800" dirty="0"/>
                  <a:t>278 = 2×</a:t>
                </a:r>
                <a:r>
                  <a:rPr lang="en-IN" sz="2800" dirty="0"/>
                  <a:t> </a:t>
                </a:r>
                <a14:m>
                  <m:oMath xmlns:m="http://schemas.openxmlformats.org/officeDocument/2006/math">
                    <m:sSup>
                      <m:sSupPr>
                        <m:ctrlPr>
                          <a:rPr lang="en-IN" sz="2800" i="1">
                            <a:latin typeface="Cambria Math" panose="02040503050406030204" pitchFamily="18" charset="0"/>
                          </a:rPr>
                        </m:ctrlPr>
                      </m:sSupPr>
                      <m:e>
                        <m:r>
                          <a:rPr lang="en-IN" sz="2800">
                            <a:latin typeface="Cambria Math" panose="02040503050406030204" pitchFamily="18" charset="0"/>
                          </a:rPr>
                          <m:t>8</m:t>
                        </m:r>
                      </m:e>
                      <m:sup>
                        <m:r>
                          <a:rPr lang="en-IN" sz="2800">
                            <a:latin typeface="Cambria Math" panose="02040503050406030204" pitchFamily="18" charset="0"/>
                          </a:rPr>
                          <m:t>2</m:t>
                        </m:r>
                      </m:sup>
                    </m:sSup>
                    <m:r>
                      <a:rPr lang="en-IN" sz="2800" i="1">
                        <a:latin typeface="Cambria Math" panose="02040503050406030204" pitchFamily="18" charset="0"/>
                      </a:rPr>
                      <m:t> </m:t>
                    </m:r>
                  </m:oMath>
                </a14:m>
                <a:r>
                  <a:rPr lang="en-US" sz="2800" dirty="0"/>
                  <a:t>+7×</a:t>
                </a:r>
                <a:r>
                  <a:rPr lang="en-IN" sz="2800" dirty="0"/>
                  <a:t> </a:t>
                </a:r>
                <a14:m>
                  <m:oMath xmlns:m="http://schemas.openxmlformats.org/officeDocument/2006/math">
                    <m:sSup>
                      <m:sSupPr>
                        <m:ctrlPr>
                          <a:rPr lang="en-IN" sz="2800" i="1">
                            <a:latin typeface="Cambria Math" panose="02040503050406030204" pitchFamily="18" charset="0"/>
                          </a:rPr>
                        </m:ctrlPr>
                      </m:sSupPr>
                      <m:e>
                        <m:r>
                          <a:rPr lang="en-IN" sz="2800">
                            <a:latin typeface="Cambria Math" panose="02040503050406030204" pitchFamily="18" charset="0"/>
                          </a:rPr>
                          <m:t>   </m:t>
                        </m:r>
                        <m:r>
                          <a:rPr lang="en-IN" sz="2800">
                            <a:latin typeface="Cambria Math" panose="02040503050406030204" pitchFamily="18" charset="0"/>
                          </a:rPr>
                          <m:t>8</m:t>
                        </m:r>
                      </m:e>
                      <m:sup>
                        <m:r>
                          <a:rPr lang="en-IN" sz="2800">
                            <a:latin typeface="Cambria Math" panose="02040503050406030204" pitchFamily="18" charset="0"/>
                          </a:rPr>
                          <m:t>0</m:t>
                        </m:r>
                      </m:sup>
                    </m:sSup>
                  </m:oMath>
                </a14:m>
                <a:r>
                  <a:rPr lang="en-US" sz="2800" dirty="0"/>
                  <a:t> = 16+7 </a:t>
                </a:r>
                <a:r>
                  <a:rPr lang="en-US" sz="2800"/>
                  <a:t>= 23</a:t>
                </a:r>
                <a:endParaRPr lang="en-US" sz="2800" dirty="0"/>
              </a:p>
              <a:p>
                <a:pPr marL="0" indent="0">
                  <a:buNone/>
                </a:pPr>
                <a:r>
                  <a:rPr lang="en-US" sz="2800" dirty="0"/>
                  <a:t>308 = 3×</a:t>
                </a:r>
                <a:r>
                  <a:rPr lang="en-IN" sz="2800" dirty="0"/>
                  <a:t> </a:t>
                </a:r>
                <a14:m>
                  <m:oMath xmlns:m="http://schemas.openxmlformats.org/officeDocument/2006/math">
                    <m:sSup>
                      <m:sSupPr>
                        <m:ctrlPr>
                          <a:rPr lang="en-IN" sz="2800" i="1">
                            <a:latin typeface="Cambria Math" panose="02040503050406030204" pitchFamily="18" charset="0"/>
                          </a:rPr>
                        </m:ctrlPr>
                      </m:sSupPr>
                      <m:e>
                        <m:r>
                          <a:rPr lang="en-IN" sz="2800">
                            <a:latin typeface="Cambria Math" panose="02040503050406030204" pitchFamily="18" charset="0"/>
                          </a:rPr>
                          <m:t>8</m:t>
                        </m:r>
                      </m:e>
                      <m:sup>
                        <m:r>
                          <a:rPr lang="en-IN" sz="2800" i="0">
                            <a:latin typeface="Cambria Math" panose="02040503050406030204" pitchFamily="18" charset="0"/>
                          </a:rPr>
                          <m:t>1</m:t>
                        </m:r>
                      </m:sup>
                    </m:sSup>
                    <m:r>
                      <a:rPr lang="en-IN" sz="2800" i="1">
                        <a:latin typeface="Cambria Math" panose="02040503050406030204" pitchFamily="18" charset="0"/>
                      </a:rPr>
                      <m:t> </m:t>
                    </m:r>
                  </m:oMath>
                </a14:m>
                <a:r>
                  <a:rPr lang="en-US" sz="2800" dirty="0"/>
                  <a:t>+0×</a:t>
                </a:r>
                <a:r>
                  <a:rPr lang="en-IN" sz="2800" dirty="0"/>
                  <a:t> </a:t>
                </a:r>
                <a14:m>
                  <m:oMath xmlns:m="http://schemas.openxmlformats.org/officeDocument/2006/math">
                    <m:sSup>
                      <m:sSupPr>
                        <m:ctrlPr>
                          <a:rPr lang="en-IN" sz="2800" i="1">
                            <a:latin typeface="Cambria Math" panose="02040503050406030204" pitchFamily="18" charset="0"/>
                          </a:rPr>
                        </m:ctrlPr>
                      </m:sSupPr>
                      <m:e>
                        <m:r>
                          <a:rPr lang="en-IN" sz="2800">
                            <a:latin typeface="Cambria Math" panose="02040503050406030204" pitchFamily="18" charset="0"/>
                          </a:rPr>
                          <m:t>   </m:t>
                        </m:r>
                        <m:r>
                          <a:rPr lang="en-IN" sz="2800">
                            <a:latin typeface="Cambria Math" panose="02040503050406030204" pitchFamily="18" charset="0"/>
                          </a:rPr>
                          <m:t>8</m:t>
                        </m:r>
                      </m:e>
                      <m:sup>
                        <m:r>
                          <a:rPr lang="en-IN" sz="2800">
                            <a:latin typeface="Cambria Math" panose="02040503050406030204" pitchFamily="18" charset="0"/>
                          </a:rPr>
                          <m:t>0</m:t>
                        </m:r>
                      </m:sup>
                    </m:sSup>
                  </m:oMath>
                </a14:m>
                <a:r>
                  <a:rPr lang="en-US" sz="2800" dirty="0"/>
                  <a:t> = 24</a:t>
                </a:r>
              </a:p>
              <a:p>
                <a:pPr marL="0" indent="0">
                  <a:buNone/>
                </a:pPr>
                <a:r>
                  <a:rPr lang="en-US" sz="2800" dirty="0"/>
                  <a:t>43078 = 4×</a:t>
                </a:r>
                <a:r>
                  <a:rPr lang="en-IN" sz="2800" dirty="0"/>
                  <a:t> </a:t>
                </a:r>
                <a14:m>
                  <m:oMath xmlns:m="http://schemas.openxmlformats.org/officeDocument/2006/math">
                    <m:sSup>
                      <m:sSupPr>
                        <m:ctrlPr>
                          <a:rPr lang="en-IN" sz="2800" i="1">
                            <a:latin typeface="Cambria Math" panose="02040503050406030204" pitchFamily="18" charset="0"/>
                          </a:rPr>
                        </m:ctrlPr>
                      </m:sSupPr>
                      <m:e>
                        <m:r>
                          <a:rPr lang="en-IN" sz="2800">
                            <a:latin typeface="Cambria Math" panose="02040503050406030204" pitchFamily="18" charset="0"/>
                          </a:rPr>
                          <m:t>8</m:t>
                        </m:r>
                      </m:e>
                      <m:sup>
                        <m:r>
                          <a:rPr lang="en-IN" sz="2800" i="0">
                            <a:latin typeface="Cambria Math" panose="02040503050406030204" pitchFamily="18" charset="0"/>
                          </a:rPr>
                          <m:t>3</m:t>
                        </m:r>
                      </m:sup>
                    </m:sSup>
                    <m:r>
                      <a:rPr lang="en-IN" sz="2800" i="1">
                        <a:latin typeface="Cambria Math" panose="02040503050406030204" pitchFamily="18" charset="0"/>
                      </a:rPr>
                      <m:t> </m:t>
                    </m:r>
                  </m:oMath>
                </a14:m>
                <a:r>
                  <a:rPr lang="en-US" sz="2800" dirty="0"/>
                  <a:t>+3×</a:t>
                </a:r>
                <a:r>
                  <a:rPr lang="en-IN" sz="2800" dirty="0"/>
                  <a:t> </a:t>
                </a:r>
                <a14:m>
                  <m:oMath xmlns:m="http://schemas.openxmlformats.org/officeDocument/2006/math">
                    <m:sSup>
                      <m:sSupPr>
                        <m:ctrlPr>
                          <a:rPr lang="en-IN" sz="2800" i="1">
                            <a:latin typeface="Cambria Math" panose="02040503050406030204" pitchFamily="18" charset="0"/>
                          </a:rPr>
                        </m:ctrlPr>
                      </m:sSupPr>
                      <m:e>
                        <m:r>
                          <a:rPr lang="en-IN" sz="2800">
                            <a:latin typeface="Cambria Math" panose="02040503050406030204" pitchFamily="18" charset="0"/>
                          </a:rPr>
                          <m:t>8</m:t>
                        </m:r>
                      </m:e>
                      <m:sup>
                        <m:r>
                          <a:rPr lang="en-IN" sz="2800">
                            <a:latin typeface="Cambria Math" panose="02040503050406030204" pitchFamily="18" charset="0"/>
                          </a:rPr>
                          <m:t>2</m:t>
                        </m:r>
                      </m:sup>
                    </m:sSup>
                    <m:r>
                      <a:rPr lang="en-IN" sz="2800" i="1">
                        <a:latin typeface="Cambria Math" panose="02040503050406030204" pitchFamily="18" charset="0"/>
                      </a:rPr>
                      <m:t> </m:t>
                    </m:r>
                  </m:oMath>
                </a14:m>
                <a:r>
                  <a:rPr lang="en-US" sz="2800" dirty="0"/>
                  <a:t>+0×</a:t>
                </a:r>
                <a:r>
                  <a:rPr lang="en-IN" sz="2800" dirty="0"/>
                  <a:t> </a:t>
                </a:r>
                <a14:m>
                  <m:oMath xmlns:m="http://schemas.openxmlformats.org/officeDocument/2006/math">
                    <m:sSup>
                      <m:sSupPr>
                        <m:ctrlPr>
                          <a:rPr lang="en-IN" sz="2800" i="1">
                            <a:latin typeface="Cambria Math" panose="02040503050406030204" pitchFamily="18" charset="0"/>
                          </a:rPr>
                        </m:ctrlPr>
                      </m:sSupPr>
                      <m:e>
                        <m:r>
                          <a:rPr lang="en-IN" sz="2800">
                            <a:latin typeface="Cambria Math" panose="02040503050406030204" pitchFamily="18" charset="0"/>
                          </a:rPr>
                          <m:t>8</m:t>
                        </m:r>
                      </m:e>
                      <m:sup>
                        <m:r>
                          <a:rPr lang="en-IN" sz="2800">
                            <a:latin typeface="Cambria Math" panose="02040503050406030204" pitchFamily="18" charset="0"/>
                          </a:rPr>
                          <m:t>1</m:t>
                        </m:r>
                      </m:sup>
                    </m:sSup>
                    <m:r>
                      <a:rPr lang="en-IN" sz="2800" i="1">
                        <a:latin typeface="Cambria Math" panose="02040503050406030204" pitchFamily="18" charset="0"/>
                      </a:rPr>
                      <m:t> </m:t>
                    </m:r>
                  </m:oMath>
                </a14:m>
                <a:r>
                  <a:rPr lang="en-US" sz="2800" dirty="0"/>
                  <a:t>+7×</a:t>
                </a:r>
                <a:r>
                  <a:rPr lang="en-IN" sz="2800" dirty="0"/>
                  <a:t> </a:t>
                </a:r>
                <a14:m>
                  <m:oMath xmlns:m="http://schemas.openxmlformats.org/officeDocument/2006/math">
                    <m:sSup>
                      <m:sSupPr>
                        <m:ctrlPr>
                          <a:rPr lang="en-IN" sz="2800" i="1">
                            <a:latin typeface="Cambria Math" panose="02040503050406030204" pitchFamily="18" charset="0"/>
                          </a:rPr>
                        </m:ctrlPr>
                      </m:sSupPr>
                      <m:e>
                        <m:r>
                          <a:rPr lang="en-IN" sz="2800">
                            <a:latin typeface="Cambria Math" panose="02040503050406030204" pitchFamily="18" charset="0"/>
                          </a:rPr>
                          <m:t>   8</m:t>
                        </m:r>
                      </m:e>
                      <m:sup>
                        <m:r>
                          <a:rPr lang="en-IN" sz="2800">
                            <a:latin typeface="Cambria Math" panose="02040503050406030204" pitchFamily="18" charset="0"/>
                          </a:rPr>
                          <m:t>0</m:t>
                        </m:r>
                      </m:sup>
                    </m:sSup>
                  </m:oMath>
                </a14:m>
                <a:r>
                  <a:rPr lang="en-US" sz="2800" dirty="0"/>
                  <a:t> = 2247</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228600"/>
                <a:ext cx="8382000" cy="5897563"/>
              </a:xfrm>
              <a:blipFill>
                <a:blip r:embed="rId2"/>
                <a:stretch>
                  <a:fillRect l="-1455" r="-1382"/>
                </a:stretch>
              </a:blipFill>
            </p:spPr>
            <p:txBody>
              <a:bodyPr/>
              <a:lstStyle/>
              <a:p>
                <a:r>
                  <a:rPr lang="en-IN">
                    <a:noFill/>
                  </a:rPr>
                  <a:t> </a:t>
                </a:r>
              </a:p>
            </p:txBody>
          </p:sp>
        </mc:Fallback>
      </mc:AlternateContent>
    </p:spTree>
    <p:extLst>
      <p:ext uri="{BB962C8B-B14F-4D97-AF65-F5344CB8AC3E}">
        <p14:creationId xmlns:p14="http://schemas.microsoft.com/office/powerpoint/2010/main" val="372544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dirty="0">
                <a:solidFill>
                  <a:srgbClr val="FF0000"/>
                </a:solidFill>
              </a:rPr>
              <a:t>Hexadecimal Number system</a:t>
            </a:r>
          </a:p>
        </p:txBody>
      </p:sp>
      <p:sp>
        <p:nvSpPr>
          <p:cNvPr id="3" name="Content Placeholder 2"/>
          <p:cNvSpPr>
            <a:spLocks noGrp="1"/>
          </p:cNvSpPr>
          <p:nvPr>
            <p:ph idx="1"/>
          </p:nvPr>
        </p:nvSpPr>
        <p:spPr>
          <a:xfrm>
            <a:off x="228600" y="838200"/>
            <a:ext cx="8763000" cy="5791200"/>
          </a:xfrm>
        </p:spPr>
        <p:txBody>
          <a:bodyPr>
            <a:normAutofit/>
          </a:bodyPr>
          <a:lstStyle/>
          <a:p>
            <a:r>
              <a:rPr lang="en-US" sz="2400" dirty="0"/>
              <a:t>The prefix ‘</a:t>
            </a:r>
            <a:r>
              <a:rPr lang="en-US" sz="2400" dirty="0" err="1"/>
              <a:t>hexa</a:t>
            </a:r>
            <a:r>
              <a:rPr lang="en-US" sz="2400" dirty="0"/>
              <a:t>’ stands for 6 and the prefix ‘</a:t>
            </a:r>
            <a:r>
              <a:rPr lang="en-US" sz="2400" dirty="0" err="1"/>
              <a:t>deci</a:t>
            </a:r>
            <a:r>
              <a:rPr lang="en-US" sz="2400" dirty="0"/>
              <a:t>’ stands for</a:t>
            </a:r>
          </a:p>
          <a:p>
            <a:pPr marL="0" indent="0">
              <a:buNone/>
            </a:pPr>
            <a:r>
              <a:rPr lang="en-US" sz="2400" dirty="0"/>
              <a:t>     10.</a:t>
            </a:r>
          </a:p>
          <a:p>
            <a:r>
              <a:rPr lang="en-US" sz="2400" dirty="0"/>
              <a:t>This number system contains 16 systems and therefore has</a:t>
            </a:r>
          </a:p>
          <a:p>
            <a:pPr marL="0" indent="0">
              <a:buNone/>
            </a:pPr>
            <a:r>
              <a:rPr lang="en-US" sz="2400" dirty="0"/>
              <a:t>      the base 16.</a:t>
            </a:r>
          </a:p>
          <a:p>
            <a:r>
              <a:rPr lang="en-US" sz="2400" dirty="0"/>
              <a:t>It uses the digits (0-9) and (A-F).</a:t>
            </a:r>
          </a:p>
          <a:p>
            <a:r>
              <a:rPr lang="en-US" sz="2400" dirty="0"/>
              <a:t>Numbers are 0, 1, 2…8, 9, A, B, C, D, E, F. B is 11, E is 14.</a:t>
            </a:r>
          </a:p>
          <a:p>
            <a:r>
              <a:rPr lang="en-US" sz="2400" dirty="0"/>
              <a:t>1 Hex digit is equal to 4 bits.</a:t>
            </a:r>
          </a:p>
          <a:p>
            <a:r>
              <a:rPr lang="en-US" sz="2400" dirty="0"/>
              <a:t>Each place value in a hexadecimal number is a power of 16.</a:t>
            </a:r>
          </a:p>
          <a:p>
            <a:r>
              <a:rPr lang="en-US" sz="2400" dirty="0"/>
              <a:t>Examples: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959927"/>
            <a:ext cx="777342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6558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476</Words>
  <Application>Microsoft Office PowerPoint</Application>
  <PresentationFormat>On-screen Show (4:3)</PresentationFormat>
  <Paragraphs>60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Cambria Math</vt:lpstr>
      <vt:lpstr>CIDFont+F5</vt:lpstr>
      <vt:lpstr>Office Theme</vt:lpstr>
      <vt:lpstr>Number Systems  (Decimal, Binary, Octal, Hexadecimal)</vt:lpstr>
      <vt:lpstr>PowerPoint Presentation</vt:lpstr>
      <vt:lpstr>PowerPoint Presentation</vt:lpstr>
      <vt:lpstr> Binary Number (base or radix 2) </vt:lpstr>
      <vt:lpstr>PowerPoint Presentation</vt:lpstr>
      <vt:lpstr>PowerPoint Presentation</vt:lpstr>
      <vt:lpstr>PowerPoint Presentation</vt:lpstr>
      <vt:lpstr>Hexadecimal Number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Systems  (Decimal, Binary, Octal, Hexadecimal)</dc:title>
  <dc:creator>ABC</dc:creator>
  <cp:lastModifiedBy>Minal Zope</cp:lastModifiedBy>
  <cp:revision>15</cp:revision>
  <dcterms:created xsi:type="dcterms:W3CDTF">2020-06-18T09:04:38Z</dcterms:created>
  <dcterms:modified xsi:type="dcterms:W3CDTF">2020-07-06T15:54:44Z</dcterms:modified>
</cp:coreProperties>
</file>