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7B9D-C258-4635-A1D8-02761A5E2ADE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230-1233-4967-9D6B-BCC3D78C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7B9D-C258-4635-A1D8-02761A5E2ADE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230-1233-4967-9D6B-BCC3D78C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6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7B9D-C258-4635-A1D8-02761A5E2ADE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230-1233-4967-9D6B-BCC3D78C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7B9D-C258-4635-A1D8-02761A5E2ADE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230-1233-4967-9D6B-BCC3D78C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7B9D-C258-4635-A1D8-02761A5E2ADE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230-1233-4967-9D6B-BCC3D78C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5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7B9D-C258-4635-A1D8-02761A5E2ADE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230-1233-4967-9D6B-BCC3D78C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9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7B9D-C258-4635-A1D8-02761A5E2ADE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230-1233-4967-9D6B-BCC3D78C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7B9D-C258-4635-A1D8-02761A5E2ADE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230-1233-4967-9D6B-BCC3D78C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8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7B9D-C258-4635-A1D8-02761A5E2ADE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230-1233-4967-9D6B-BCC3D78C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7B9D-C258-4635-A1D8-02761A5E2ADE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230-1233-4967-9D6B-BCC3D78C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7B9D-C258-4635-A1D8-02761A5E2ADE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1230-1233-4967-9D6B-BCC3D78C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7B9D-C258-4635-A1D8-02761A5E2ADE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31230-1233-4967-9D6B-BCC3D78C0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8153400" cy="58674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Representation </a:t>
            </a:r>
            <a:br>
              <a:rPr lang="en-US" sz="6000" dirty="0">
                <a:solidFill>
                  <a:srgbClr val="FF0000"/>
                </a:solidFill>
              </a:rPr>
            </a:br>
            <a:r>
              <a:rPr lang="en-US" sz="6000" dirty="0">
                <a:solidFill>
                  <a:srgbClr val="FF0000"/>
                </a:solidFill>
              </a:rPr>
              <a:t>of </a:t>
            </a:r>
            <a:br>
              <a:rPr lang="en-US" sz="6000" dirty="0">
                <a:solidFill>
                  <a:srgbClr val="FF0000"/>
                </a:solidFill>
              </a:rPr>
            </a:br>
            <a:r>
              <a:rPr lang="en-US" sz="6000" dirty="0">
                <a:solidFill>
                  <a:srgbClr val="FF0000"/>
                </a:solidFill>
              </a:rPr>
              <a:t>signed numbers</a:t>
            </a:r>
            <a:br>
              <a:rPr lang="en-US" sz="6000" dirty="0">
                <a:solidFill>
                  <a:srgbClr val="FF0000"/>
                </a:solidFill>
              </a:rPr>
            </a:br>
            <a:br>
              <a:rPr lang="en-US" sz="6000" dirty="0">
                <a:solidFill>
                  <a:srgbClr val="FF0000"/>
                </a:solidFill>
              </a:rPr>
            </a:br>
            <a:r>
              <a:rPr lang="en-US" sz="6000" dirty="0">
                <a:solidFill>
                  <a:srgbClr val="FF0000"/>
                </a:solidFill>
              </a:rPr>
              <a:t>						</a:t>
            </a:r>
            <a:br>
              <a:rPr lang="en-US" sz="6000" dirty="0">
                <a:solidFill>
                  <a:srgbClr val="FF0000"/>
                </a:solidFill>
              </a:rPr>
            </a:br>
            <a:br>
              <a:rPr lang="en-US" sz="6000" dirty="0">
                <a:solidFill>
                  <a:srgbClr val="FF0000"/>
                </a:solidFill>
              </a:rPr>
            </a:br>
            <a:r>
              <a:rPr lang="en-US" sz="6000" dirty="0">
                <a:solidFill>
                  <a:srgbClr val="FF0000"/>
                </a:solidFill>
              </a:rPr>
              <a:t>				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04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3.  2’s Complement of a Signed Binary Number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610600" cy="3733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2’s Complement</a:t>
            </a:r>
            <a:r>
              <a:rPr lang="en-US" sz="2800" dirty="0"/>
              <a:t>  is another method to represent negative binary numbers in a signed binary number system. </a:t>
            </a:r>
          </a:p>
          <a:p>
            <a:pPr marL="0" indent="0">
              <a:buNone/>
            </a:pPr>
            <a:r>
              <a:rPr lang="en-US" sz="2800" dirty="0"/>
              <a:t>In 2’s complement form, a negative number is the 2’s complement of its positive number with the subtraction of two numbers being A – B = A + ( 2’s complement of B ) ,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2’s complement is 1’s complement + 1.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416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consider the number 9, represented in binary with eight </a:t>
            </a:r>
            <a:r>
              <a:rPr lang="en-US"/>
              <a:t>bits.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+9 is represented      00001001. </a:t>
            </a:r>
          </a:p>
          <a:p>
            <a:pPr marL="0" indent="0" algn="just">
              <a:buNone/>
            </a:pPr>
            <a:r>
              <a:rPr lang="en-US" dirty="0"/>
              <a:t>Although there is only one way to represent +9, there are </a:t>
            </a:r>
            <a:r>
              <a:rPr lang="en-US" b="1" dirty="0"/>
              <a:t>three different ways to represent -9 </a:t>
            </a:r>
            <a:r>
              <a:rPr lang="en-US" dirty="0"/>
              <a:t>with eight bits: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signed‐magnitude representation: 10001001</a:t>
            </a:r>
          </a:p>
          <a:p>
            <a:r>
              <a:rPr lang="en-US" dirty="0"/>
              <a:t>signed‐1’s‐complement representation: 11110110</a:t>
            </a:r>
          </a:p>
          <a:p>
            <a:r>
              <a:rPr lang="en-US" dirty="0"/>
              <a:t>signed‐2’s‐complement representation: 11110111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1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9278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4-bit Signed Binary Number Comparison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74246"/>
              </p:ext>
            </p:extLst>
          </p:nvPr>
        </p:nvGraphicFramePr>
        <p:xfrm>
          <a:off x="1219200" y="717216"/>
          <a:ext cx="6400799" cy="5423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Decimal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Signed Magnitude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Signed One’s Complement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Signed Two’s Complement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 dirty="0">
                          <a:effectLst/>
                        </a:rPr>
                        <a:t>+7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 dirty="0">
                          <a:effectLst/>
                        </a:rPr>
                        <a:t>0111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0111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0111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+6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 dirty="0">
                          <a:effectLst/>
                        </a:rPr>
                        <a:t>0110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 dirty="0">
                          <a:effectLst/>
                        </a:rPr>
                        <a:t>0110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0110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+5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0101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0101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0101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+4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0100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0100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0100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+3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 dirty="0">
                          <a:effectLst/>
                        </a:rPr>
                        <a:t>0011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0011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0011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+2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0010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0010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0010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+1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0001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 dirty="0">
                          <a:effectLst/>
                        </a:rPr>
                        <a:t>0001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0001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+0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 dirty="0">
                          <a:effectLst/>
                        </a:rPr>
                        <a:t>0000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0000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-0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1111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–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-1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1001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1110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1111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-2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1010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1101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1110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-3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1011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1100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1101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-4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1100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1011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1100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-5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1101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1010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1011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-6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1110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1001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1010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6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-7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1111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>
                          <a:effectLst/>
                        </a:rPr>
                        <a:t>1000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700" dirty="0">
                          <a:effectLst/>
                        </a:rPr>
                        <a:t>1001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904" marR="32904" marT="65807" marB="65807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D86302-0847-4008-BB60-03D3B6E5E87F}"/>
              </a:ext>
            </a:extLst>
          </p:cNvPr>
          <p:cNvSpPr txBox="1"/>
          <p:nvPr/>
        </p:nvSpPr>
        <p:spPr>
          <a:xfrm>
            <a:off x="5181600" y="64606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Referred by www.electronics-tutorials.ws</a:t>
            </a:r>
          </a:p>
        </p:txBody>
      </p:sp>
    </p:spTree>
    <p:extLst>
      <p:ext uri="{BB962C8B-B14F-4D97-AF65-F5344CB8AC3E}">
        <p14:creationId xmlns:p14="http://schemas.microsoft.com/office/powerpoint/2010/main" val="140687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0480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sign magnitude representation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2. 1’s complement form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3. 2’s complement form </a:t>
            </a:r>
          </a:p>
        </p:txBody>
      </p:sp>
    </p:spTree>
    <p:extLst>
      <p:ext uri="{BB962C8B-B14F-4D97-AF65-F5344CB8AC3E}">
        <p14:creationId xmlns:p14="http://schemas.microsoft.com/office/powerpoint/2010/main" val="410087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 algn="just"/>
            <a:r>
              <a:rPr lang="en-US" dirty="0"/>
              <a:t>Computers must represent everything with binary digits.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customary to represent the sign with a bit placed in the leftmost position of the number.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The convention is to make the sign bit 0 for positive and 1 for negative.</a:t>
            </a:r>
          </a:p>
        </p:txBody>
      </p:sp>
    </p:spTree>
    <p:extLst>
      <p:ext uri="{BB962C8B-B14F-4D97-AF65-F5344CB8AC3E}">
        <p14:creationId xmlns:p14="http://schemas.microsoft.com/office/powerpoint/2010/main" val="218231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Sign  Magnitude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To represent a positive binary number (+n) and a negative (-n) binary number, we can use them with the addition of a sign.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signed binary numbers the most significant bit (MSB) is used as the sign bit.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31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915400" cy="62484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Positive Signed Binary Numbers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Negative Signed Binary Numbers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positive signed binary number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799"/>
            <a:ext cx="3276600" cy="17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negative signed binary number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14800"/>
            <a:ext cx="308610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31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8683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Disadvantage of Sign Magnitude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953000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dirty="0">
                <a:solidFill>
                  <a:srgbClr val="414042"/>
                </a:solidFill>
                <a:effectLst/>
                <a:latin typeface="Arial"/>
                <a:ea typeface="Times New Roman"/>
                <a:cs typeface="Times New Roman"/>
              </a:rPr>
              <a:t>The disadvantage here is that whereas before we had a full range </a:t>
            </a:r>
            <a:r>
              <a:rPr lang="en-US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n-bit</a:t>
            </a:r>
            <a:r>
              <a:rPr lang="en-US" dirty="0">
                <a:solidFill>
                  <a:srgbClr val="414042"/>
                </a:solidFill>
                <a:effectLst/>
                <a:latin typeface="Arial"/>
                <a:ea typeface="Times New Roman"/>
                <a:cs typeface="Times New Roman"/>
              </a:rPr>
              <a:t> unsigned binary number, we now have an </a:t>
            </a:r>
            <a:r>
              <a:rPr lang="en-US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n-1 bit</a:t>
            </a:r>
            <a:r>
              <a:rPr lang="en-US" dirty="0">
                <a:solidFill>
                  <a:srgbClr val="414042"/>
                </a:solidFill>
                <a:effectLst/>
                <a:latin typeface="Arial"/>
                <a:ea typeface="Times New Roman"/>
                <a:cs typeface="Times New Roman"/>
              </a:rPr>
              <a:t> signed binary number giving a reduced range of digits from:</a:t>
            </a:r>
            <a:endParaRPr lang="en-US" sz="2400" dirty="0"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36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-2</a:t>
            </a:r>
            <a:r>
              <a:rPr lang="en-US" sz="2800" baseline="300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(n-1)</a:t>
            </a:r>
            <a:r>
              <a:rPr lang="en-US" sz="36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  to  +2</a:t>
            </a:r>
            <a:r>
              <a:rPr lang="en-US" sz="2800" baseline="300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(n-1)</a:t>
            </a:r>
            <a:endParaRPr lang="en-US" sz="24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dirty="0">
                <a:solidFill>
                  <a:srgbClr val="414042"/>
                </a:solidFill>
                <a:effectLst/>
                <a:latin typeface="Arial"/>
                <a:ea typeface="Times New Roman"/>
                <a:cs typeface="Times New Roman"/>
              </a:rPr>
              <a:t>So for example: if we have 4 bits to represent a signed binary number, (1-bit for the </a:t>
            </a:r>
            <a:r>
              <a:rPr lang="en-US" b="1" dirty="0">
                <a:solidFill>
                  <a:srgbClr val="414042"/>
                </a:solidFill>
                <a:effectLst/>
                <a:latin typeface="Arial"/>
                <a:ea typeface="Times New Roman"/>
                <a:cs typeface="Times New Roman"/>
              </a:rPr>
              <a:t>Sign bit</a:t>
            </a:r>
            <a:r>
              <a:rPr lang="en-US" dirty="0">
                <a:solidFill>
                  <a:srgbClr val="414042"/>
                </a:solidFill>
                <a:effectLst/>
                <a:latin typeface="Arial"/>
                <a:ea typeface="Times New Roman"/>
                <a:cs typeface="Times New Roman"/>
              </a:rPr>
              <a:t> and 3-bits for the </a:t>
            </a:r>
            <a:r>
              <a:rPr lang="en-US" b="1" dirty="0">
                <a:solidFill>
                  <a:srgbClr val="414042"/>
                </a:solidFill>
                <a:effectLst/>
                <a:latin typeface="Arial"/>
                <a:ea typeface="Times New Roman"/>
                <a:cs typeface="Times New Roman"/>
              </a:rPr>
              <a:t>Magnitude bits</a:t>
            </a:r>
            <a:r>
              <a:rPr lang="en-US" dirty="0">
                <a:solidFill>
                  <a:srgbClr val="414042"/>
                </a:solidFill>
                <a:effectLst/>
                <a:latin typeface="Arial"/>
                <a:ea typeface="Times New Roman"/>
                <a:cs typeface="Times New Roman"/>
              </a:rPr>
              <a:t>), then the actual range of numbers we can represent in sign-magnitude notation would be:</a:t>
            </a:r>
            <a:endParaRPr lang="en-US" sz="2400" dirty="0"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36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-2</a:t>
            </a:r>
            <a:r>
              <a:rPr lang="en-US" sz="2800" baseline="300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(4-1)</a:t>
            </a:r>
            <a:r>
              <a:rPr lang="en-US" sz="36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 – 1    to    +2</a:t>
            </a:r>
            <a:r>
              <a:rPr lang="en-US" sz="2800" baseline="300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(4-1)</a:t>
            </a:r>
            <a:r>
              <a:rPr lang="en-US" sz="36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 – 1</a:t>
            </a:r>
            <a:endParaRPr lang="en-US" sz="2400" dirty="0"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36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-2</a:t>
            </a:r>
            <a:r>
              <a:rPr lang="en-US" sz="2800" baseline="300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(3)</a:t>
            </a:r>
            <a:r>
              <a:rPr lang="en-US" sz="36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 – 1    to    +2</a:t>
            </a:r>
            <a:r>
              <a:rPr lang="en-US" sz="2800" baseline="300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(3)</a:t>
            </a:r>
            <a:r>
              <a:rPr lang="en-US" sz="36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 – 1</a:t>
            </a:r>
            <a:endParaRPr lang="en-US" sz="2400" dirty="0"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</a:pPr>
            <a:r>
              <a:rPr lang="en-US" sz="36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-7    to    +7</a:t>
            </a:r>
            <a:endParaRPr lang="en-US" sz="2400" dirty="0">
              <a:ea typeface="Calibri"/>
              <a:cs typeface="Times New Roman"/>
            </a:endParaRPr>
          </a:p>
          <a:p>
            <a:r>
              <a:rPr lang="en-US" dirty="0">
                <a:solidFill>
                  <a:srgbClr val="414042"/>
                </a:solidFill>
                <a:effectLst/>
                <a:latin typeface="Arial"/>
                <a:ea typeface="Times New Roman"/>
              </a:rPr>
              <a:t>Whereas before, the range of an unsigned 4-bit binary number would have been from </a:t>
            </a:r>
            <a:r>
              <a:rPr lang="en-US" dirty="0">
                <a:solidFill>
                  <a:srgbClr val="414143"/>
                </a:solidFill>
                <a:effectLst/>
                <a:latin typeface="Arial"/>
                <a:ea typeface="Times New Roman"/>
              </a:rPr>
              <a:t>0</a:t>
            </a:r>
            <a:r>
              <a:rPr lang="en-US" dirty="0">
                <a:solidFill>
                  <a:srgbClr val="414042"/>
                </a:solidFill>
                <a:effectLst/>
                <a:latin typeface="Arial"/>
                <a:ea typeface="Times New Roman"/>
              </a:rPr>
              <a:t> to </a:t>
            </a:r>
            <a:r>
              <a:rPr lang="en-US" dirty="0">
                <a:solidFill>
                  <a:srgbClr val="414143"/>
                </a:solidFill>
                <a:effectLst/>
                <a:latin typeface="Arial"/>
                <a:ea typeface="Times New Roman"/>
              </a:rPr>
              <a:t>15</a:t>
            </a:r>
            <a:r>
              <a:rPr lang="en-US" dirty="0">
                <a:solidFill>
                  <a:srgbClr val="414042"/>
                </a:solidFill>
                <a:effectLst/>
                <a:latin typeface="Arial"/>
                <a:ea typeface="Times New Roman"/>
              </a:rPr>
              <a:t>,ie </a:t>
            </a:r>
            <a:r>
              <a:rPr lang="en-US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-2</a:t>
            </a:r>
            <a:r>
              <a:rPr lang="en-US" sz="2400" baseline="300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(n)</a:t>
            </a:r>
            <a:r>
              <a:rPr lang="en-US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 to  +2</a:t>
            </a:r>
            <a:r>
              <a:rPr lang="en-US" sz="2400" baseline="300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(n) </a:t>
            </a:r>
            <a:r>
              <a:rPr lang="en-US" dirty="0">
                <a:solidFill>
                  <a:srgbClr val="414042"/>
                </a:solidFill>
                <a:effectLst/>
                <a:latin typeface="Arial"/>
                <a:ea typeface="Times New Roman"/>
              </a:rPr>
              <a:t>to , we now have a reduced range of -7 to +7 </a:t>
            </a:r>
            <a:r>
              <a:rPr lang="en-US" dirty="0" err="1">
                <a:solidFill>
                  <a:srgbClr val="414042"/>
                </a:solidFill>
                <a:effectLst/>
                <a:latin typeface="Arial"/>
                <a:ea typeface="Times New Roman"/>
              </a:rPr>
              <a:t>ie</a:t>
            </a:r>
            <a:r>
              <a:rPr lang="en-US" dirty="0">
                <a:solidFill>
                  <a:srgbClr val="414042"/>
                </a:solidFill>
                <a:effectLst/>
                <a:latin typeface="Arial"/>
                <a:ea typeface="Times New Roman"/>
              </a:rPr>
              <a:t> </a:t>
            </a:r>
            <a:r>
              <a:rPr lang="en-US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-2</a:t>
            </a:r>
            <a:r>
              <a:rPr lang="en-US" sz="2400" baseline="300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(n-1)</a:t>
            </a:r>
            <a:r>
              <a:rPr lang="en-US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  to  +2</a:t>
            </a:r>
            <a:r>
              <a:rPr lang="en-US" sz="2400" baseline="30000" dirty="0">
                <a:solidFill>
                  <a:srgbClr val="414143"/>
                </a:solidFill>
                <a:effectLst/>
                <a:latin typeface="Arial"/>
                <a:ea typeface="Times New Roman"/>
                <a:cs typeface="Times New Roman"/>
              </a:rPr>
              <a:t>(n-1)</a:t>
            </a:r>
            <a:endParaRPr lang="en-US" sz="2000" dirty="0"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0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838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2.  1’s Complement of a Signed Binary Number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1’s Complement</a:t>
            </a:r>
            <a:r>
              <a:rPr lang="en-US" dirty="0"/>
              <a:t> as it is also termed, is another method which we can use to represent negative binary numbers in a signed binary number system. </a:t>
            </a:r>
          </a:p>
          <a:p>
            <a:endParaRPr lang="en-US" dirty="0"/>
          </a:p>
          <a:p>
            <a:r>
              <a:rPr lang="en-US" dirty="0"/>
              <a:t>In 1’s complement, positive numbers (also known as non-complements) remain unchanged as before with the sign-magnitude numbers.</a:t>
            </a:r>
          </a:p>
          <a:p>
            <a:endParaRPr lang="en-US" dirty="0"/>
          </a:p>
          <a:p>
            <a:r>
              <a:rPr lang="en-US" dirty="0"/>
              <a:t>The 1’s complement of a negative binary number is the complement of its positive counterpart.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To take the 1’s complement of a binary number, all we need to do is change each bit in turn. Thus the 1’s complement of “1” is “0” and vice versa, </a:t>
            </a:r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 1’s complement of 10010100</a:t>
            </a:r>
            <a:r>
              <a:rPr lang="en-US" baseline="-25000" dirty="0"/>
              <a:t>2</a:t>
            </a:r>
            <a:r>
              <a:rPr lang="en-US" dirty="0"/>
              <a:t> is 01101011</a:t>
            </a:r>
            <a:r>
              <a:rPr lang="en-US" baseline="-25000" dirty="0"/>
              <a:t>2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0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1’s Complement Using Inverters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Content Placeholder 3" descr="1's complement using inverter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476875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02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876800"/>
          </a:xfrm>
        </p:spPr>
        <p:txBody>
          <a:bodyPr/>
          <a:lstStyle/>
          <a:p>
            <a:pPr algn="just"/>
            <a:r>
              <a:rPr lang="en-US" dirty="0"/>
              <a:t>one’s complement can also have n-bit notation to represent numbers in the range from: -2</a:t>
            </a:r>
            <a:r>
              <a:rPr lang="en-US" baseline="30000" dirty="0"/>
              <a:t>(n-1)</a:t>
            </a:r>
            <a:r>
              <a:rPr lang="en-US" dirty="0"/>
              <a:t>  and  +2</a:t>
            </a:r>
            <a:r>
              <a:rPr lang="en-US" baseline="30000" dirty="0"/>
              <a:t>(n-1)</a:t>
            </a:r>
            <a:r>
              <a:rPr lang="en-US" dirty="0"/>
              <a:t> – 1.</a:t>
            </a:r>
          </a:p>
          <a:p>
            <a:pPr algn="just"/>
            <a:r>
              <a:rPr lang="en-US" dirty="0"/>
              <a:t> For example, a 4-bit representation in the one’s complement format can be used to represent decimal numbers in the range from -7 to +7 with two representations of zero: 0000 (+0) and 1111 (-0) the same as before.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3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761</Words>
  <Application>Microsoft Office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Representation  of  signed numbers                </vt:lpstr>
      <vt:lpstr>3 WAYS</vt:lpstr>
      <vt:lpstr>PowerPoint Presentation</vt:lpstr>
      <vt:lpstr>1. Sign  Magnitude representation</vt:lpstr>
      <vt:lpstr>PowerPoint Presentation</vt:lpstr>
      <vt:lpstr>Disadvantage of Sign Magnitude Representation</vt:lpstr>
      <vt:lpstr>2.  1’s Complement of a Signed Binary Number</vt:lpstr>
      <vt:lpstr>1’s Complement Using Inverters </vt:lpstr>
      <vt:lpstr>PowerPoint Presentation</vt:lpstr>
      <vt:lpstr>3.  2’s Complement of a Signed Binary Number</vt:lpstr>
      <vt:lpstr>PowerPoint Presentation</vt:lpstr>
      <vt:lpstr>4-bit Signed Binary Number Comparison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signed number-</dc:title>
  <dc:creator>ABC</dc:creator>
  <cp:lastModifiedBy>Minal Zope</cp:lastModifiedBy>
  <cp:revision>21</cp:revision>
  <dcterms:created xsi:type="dcterms:W3CDTF">2020-06-16T12:14:20Z</dcterms:created>
  <dcterms:modified xsi:type="dcterms:W3CDTF">2020-07-22T09:02:59Z</dcterms:modified>
</cp:coreProperties>
</file>