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56" r:id="rId6"/>
    <p:sldId id="259" r:id="rId7"/>
    <p:sldId id="258" r:id="rId8"/>
    <p:sldId id="260" r:id="rId9"/>
    <p:sldId id="262" r:id="rId10"/>
    <p:sldId id="261" r:id="rId11"/>
    <p:sldId id="269" r:id="rId12"/>
    <p:sldId id="270" r:id="rId13"/>
    <p:sldId id="271" r:id="rId14"/>
    <p:sldId id="263" r:id="rId15"/>
    <p:sldId id="264" r:id="rId16"/>
    <p:sldId id="265" r:id="rId17"/>
    <p:sldId id="266" r:id="rId18"/>
    <p:sldId id="267" r:id="rId19"/>
    <p:sldId id="268" r:id="rId20"/>
    <p:sldId id="280" r:id="rId21"/>
    <p:sldId id="282" r:id="rId22"/>
    <p:sldId id="272" r:id="rId23"/>
    <p:sldId id="273" r:id="rId24"/>
    <p:sldId id="281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AA47-38A1-4AB2-AA14-6E2DD8F529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DA7-EFB4-465F-843B-2B8C5B9D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AA47-38A1-4AB2-AA14-6E2DD8F529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DA7-EFB4-465F-843B-2B8C5B9D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AA47-38A1-4AB2-AA14-6E2DD8F529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DA7-EFB4-465F-843B-2B8C5B9D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AA47-38A1-4AB2-AA14-6E2DD8F529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DA7-EFB4-465F-843B-2B8C5B9D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AA47-38A1-4AB2-AA14-6E2DD8F529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DA7-EFB4-465F-843B-2B8C5B9D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AA47-38A1-4AB2-AA14-6E2DD8F529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DA7-EFB4-465F-843B-2B8C5B9D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AA47-38A1-4AB2-AA14-6E2DD8F529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DA7-EFB4-465F-843B-2B8C5B9D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6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AA47-38A1-4AB2-AA14-6E2DD8F529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DA7-EFB4-465F-843B-2B8C5B9D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AA47-38A1-4AB2-AA14-6E2DD8F529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DA7-EFB4-465F-843B-2B8C5B9D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2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AA47-38A1-4AB2-AA14-6E2DD8F529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DA7-EFB4-465F-843B-2B8C5B9D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2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AA47-38A1-4AB2-AA14-6E2DD8F529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7DA7-EFB4-465F-843B-2B8C5B9D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4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8AA47-38A1-4AB2-AA14-6E2DD8F5294A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C7DA7-EFB4-465F-843B-2B8C5B9D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5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B05DDD-A1A9-4415-99A6-2873E545C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458200" cy="4572000"/>
          </a:xfrm>
        </p:spPr>
        <p:txBody>
          <a:bodyPr>
            <a:normAutofit/>
          </a:bodyPr>
          <a:lstStyle/>
          <a:p>
            <a:pPr algn="l"/>
            <a:r>
              <a:rPr lang="de-DE" sz="24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                          Boolean Equation</a:t>
            </a:r>
          </a:p>
          <a:p>
            <a:pPr algn="l"/>
            <a:endParaRPr lang="de-DE" sz="24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algn="l"/>
            <a:r>
              <a:rPr lang="de-DE" sz="2400" dirty="0">
                <a:solidFill>
                  <a:srgbClr val="000000"/>
                </a:solidFill>
                <a:latin typeface="Garamond" panose="02020404030301010803" pitchFamily="18" charset="0"/>
              </a:rPr>
              <a:t>                    </a:t>
            </a:r>
            <a:r>
              <a:rPr lang="de-DE" sz="2400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AB+A(B+C)+B(B+C)</a:t>
            </a:r>
          </a:p>
          <a:p>
            <a:pPr algn="l"/>
            <a:r>
              <a:rPr lang="de-DE" sz="2400" dirty="0">
                <a:solidFill>
                  <a:srgbClr val="000000"/>
                </a:solidFill>
                <a:latin typeface="Garamond" panose="02020404030301010803" pitchFamily="18" charset="0"/>
              </a:rPr>
              <a:t>     </a:t>
            </a:r>
            <a:endParaRPr lang="en-IN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D0F2D-F473-4CB3-B125-F11C7875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30116"/>
            <a:ext cx="6869939" cy="28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0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Canonical Form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867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Each individual term in the POS form is called </a:t>
            </a:r>
            <a:r>
              <a:rPr lang="en-US" b="1" dirty="0" err="1"/>
              <a:t>Maxterm</a:t>
            </a:r>
            <a:r>
              <a:rPr lang="en-US" dirty="0"/>
              <a:t>.</a:t>
            </a:r>
          </a:p>
          <a:p>
            <a:r>
              <a:rPr lang="en-US" dirty="0"/>
              <a:t>Each individual term in the SOP form is called </a:t>
            </a:r>
            <a:r>
              <a:rPr lang="en-US" b="1" dirty="0" err="1"/>
              <a:t>Minterm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Minterm</a:t>
            </a:r>
            <a:r>
              <a:rPr lang="en-US" dirty="0"/>
              <a:t>, we look for the functions where the output</a:t>
            </a:r>
          </a:p>
          <a:p>
            <a:pPr marL="0" indent="0">
              <a:buNone/>
            </a:pPr>
            <a:r>
              <a:rPr lang="en-US" dirty="0"/>
              <a:t>results is “1”.</a:t>
            </a:r>
          </a:p>
          <a:p>
            <a:r>
              <a:rPr lang="en-US" dirty="0"/>
              <a:t>while in </a:t>
            </a:r>
            <a:r>
              <a:rPr lang="en-US" dirty="0" err="1"/>
              <a:t>Maxterm</a:t>
            </a:r>
            <a:r>
              <a:rPr lang="en-US" dirty="0"/>
              <a:t> we look for function where the output</a:t>
            </a:r>
          </a:p>
          <a:p>
            <a:pPr marL="0" indent="0">
              <a:buNone/>
            </a:pPr>
            <a:r>
              <a:rPr lang="en-US" dirty="0"/>
              <a:t>results is “0”.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perform </a:t>
            </a:r>
            <a:r>
              <a:rPr lang="en-US" b="1" dirty="0"/>
              <a:t>Sum of </a:t>
            </a:r>
            <a:r>
              <a:rPr lang="en-US" b="1" dirty="0" err="1"/>
              <a:t>minterm</a:t>
            </a:r>
            <a:r>
              <a:rPr lang="en-US" b="1" dirty="0"/>
              <a:t> </a:t>
            </a:r>
            <a:r>
              <a:rPr lang="en-US" dirty="0"/>
              <a:t>also known as Sum of products (SOP) .</a:t>
            </a:r>
          </a:p>
          <a:p>
            <a:r>
              <a:rPr lang="en-US" dirty="0"/>
              <a:t>We perform </a:t>
            </a:r>
            <a:r>
              <a:rPr lang="en-US" b="1" dirty="0"/>
              <a:t>Product of </a:t>
            </a:r>
            <a:r>
              <a:rPr lang="en-US" b="1" dirty="0" err="1"/>
              <a:t>Maxterm</a:t>
            </a:r>
            <a:r>
              <a:rPr lang="en-US" b="1" dirty="0"/>
              <a:t> </a:t>
            </a:r>
            <a:r>
              <a:rPr lang="en-US" dirty="0"/>
              <a:t>also known as Product of</a:t>
            </a:r>
          </a:p>
          <a:p>
            <a:pPr marL="0" indent="0">
              <a:buNone/>
            </a:pPr>
            <a:r>
              <a:rPr lang="en-US" dirty="0"/>
              <a:t>     sum (POS).</a:t>
            </a:r>
          </a:p>
        </p:txBody>
      </p:sp>
    </p:spTree>
    <p:extLst>
      <p:ext uri="{BB962C8B-B14F-4D97-AF65-F5344CB8AC3E}">
        <p14:creationId xmlns:p14="http://schemas.microsoft.com/office/powerpoint/2010/main" val="352459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ACBF-7415-4733-83B0-1C22D094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Minterm</a:t>
            </a:r>
            <a:r>
              <a:rPr lang="en-IN" dirty="0"/>
              <a:t> and Maxterm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F5691D-CED3-473B-90E7-4A66DADCD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924" y="2021518"/>
            <a:ext cx="6022151" cy="4546133"/>
          </a:xfrm>
        </p:spPr>
      </p:pic>
    </p:spTree>
    <p:extLst>
      <p:ext uri="{BB962C8B-B14F-4D97-AF65-F5344CB8AC3E}">
        <p14:creationId xmlns:p14="http://schemas.microsoft.com/office/powerpoint/2010/main" val="253297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0990-6E21-494E-B090-C9C60046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convenient to express the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boolean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function when it is in sum of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minterms</a:t>
            </a:r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l-PL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F(X,Y,Z)=Σ(1,4,5,6,7) </a:t>
            </a: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So, F(X,Y,Z)=</a:t>
            </a:r>
            <a:r>
              <a:rPr lang="el-G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Σ(1,4,5,6,7) =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X’Y’Z+XY’Z’+XY’Z+XYZ’+XYZ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A261F-BC84-4435-A61B-7F8518A2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835588"/>
            <a:ext cx="3581400" cy="14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9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A7C7E-651B-4E8F-8936-C9FDECCC2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 convenient way to express this function  when it is product of maxterm is as follow :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l-PL" sz="18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F(x,y,z)= Π (0,2,4)</a:t>
                </a:r>
                <a:endParaRPr lang="en-IN" sz="18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F=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4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  .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+y+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4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 . (x+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4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4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as a product of maxterm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A7C7E-651B-4E8F-8936-C9FDECCC2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8872352-113E-400C-A8AE-4B2D4CE98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4648200"/>
            <a:ext cx="3578717" cy="15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3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Convert SOP to standard SOP form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Step 1: Find the missing literal in each product</a:t>
            </a:r>
          </a:p>
          <a:p>
            <a:pPr marL="0" indent="0">
              <a:buNone/>
            </a:pPr>
            <a:r>
              <a:rPr lang="en-US" dirty="0"/>
              <a:t>    term if any.</a:t>
            </a:r>
          </a:p>
          <a:p>
            <a:r>
              <a:rPr lang="en-US" dirty="0"/>
              <a:t>Step 2: And each product term having missing</a:t>
            </a:r>
          </a:p>
          <a:p>
            <a:pPr marL="0" indent="0">
              <a:buNone/>
            </a:pPr>
            <a:r>
              <a:rPr lang="en-US" dirty="0"/>
              <a:t>    literals with terms form by </a:t>
            </a:r>
            <a:r>
              <a:rPr lang="en-US" dirty="0" err="1"/>
              <a:t>ORing</a:t>
            </a:r>
            <a:r>
              <a:rPr lang="en-US" dirty="0"/>
              <a:t> the literal and</a:t>
            </a:r>
          </a:p>
          <a:p>
            <a:pPr marL="0" indent="0">
              <a:buNone/>
            </a:pPr>
            <a:r>
              <a:rPr lang="en-US" dirty="0"/>
              <a:t>    its complement.</a:t>
            </a:r>
          </a:p>
          <a:p>
            <a:r>
              <a:rPr lang="en-US" dirty="0"/>
              <a:t>Step 3: Expends the term by </a:t>
            </a:r>
            <a:r>
              <a:rPr lang="en-US" dirty="0" err="1"/>
              <a:t>applying,distributive</a:t>
            </a:r>
            <a:r>
              <a:rPr lang="en-US" dirty="0"/>
              <a:t> law and reorder the literals.</a:t>
            </a:r>
          </a:p>
          <a:p>
            <a:r>
              <a:rPr lang="en-US" dirty="0"/>
              <a:t>Step 4: Reduce the repeated product terms.</a:t>
            </a:r>
          </a:p>
          <a:p>
            <a:pPr marL="0" indent="0">
              <a:buNone/>
            </a:pPr>
            <a:r>
              <a:rPr lang="en-US" dirty="0"/>
              <a:t>    Because A + A = A (Theorem 1a ).</a:t>
            </a:r>
          </a:p>
        </p:txBody>
      </p:sp>
    </p:spTree>
    <p:extLst>
      <p:ext uri="{BB962C8B-B14F-4D97-AF65-F5344CB8AC3E}">
        <p14:creationId xmlns:p14="http://schemas.microsoft.com/office/powerpoint/2010/main" val="122843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626356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4A97DA-2CF0-4159-A5F6-39FDC13CF088}"/>
              </a:ext>
            </a:extLst>
          </p:cNvPr>
          <p:cNvSpPr txBox="1"/>
          <p:nvPr/>
        </p:nvSpPr>
        <p:spPr>
          <a:xfrm>
            <a:off x="914400" y="152400"/>
            <a:ext cx="5903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Convert SOP to standard SOP form</a:t>
            </a:r>
          </a:p>
        </p:txBody>
      </p:sp>
    </p:spTree>
    <p:extLst>
      <p:ext uri="{BB962C8B-B14F-4D97-AF65-F5344CB8AC3E}">
        <p14:creationId xmlns:p14="http://schemas.microsoft.com/office/powerpoint/2010/main" val="102503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 3: </a:t>
            </a:r>
            <a:r>
              <a:rPr lang="en-US" dirty="0"/>
              <a:t>Expends the term and reorder the literals.</a:t>
            </a:r>
          </a:p>
          <a:p>
            <a:pPr marL="0" indent="0">
              <a:buNone/>
            </a:pPr>
            <a:r>
              <a:rPr lang="en-US" dirty="0"/>
              <a:t>f (A,B,C) = AB . (C+C’) + BC . (A+A’) + AC . (B+B’)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Expand &amp; Reorder:</a:t>
            </a:r>
          </a:p>
          <a:p>
            <a:pPr marL="0" indent="0">
              <a:buNone/>
            </a:pPr>
            <a:r>
              <a:rPr lang="en-US" dirty="0"/>
              <a:t>ABC + ABC’ + ABC + A’BC + ABC + AB’C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4: </a:t>
            </a:r>
            <a:r>
              <a:rPr lang="en-US" dirty="0"/>
              <a:t>Omit repeated product terms.</a:t>
            </a:r>
          </a:p>
          <a:p>
            <a:pPr marL="0" indent="0">
              <a:buNone/>
            </a:pPr>
            <a:r>
              <a:rPr lang="en-US" dirty="0"/>
              <a:t>f(A,B,C)=</a:t>
            </a:r>
            <a:r>
              <a:rPr lang="en-US" b="1" dirty="0"/>
              <a:t>ABC</a:t>
            </a:r>
            <a:r>
              <a:rPr lang="en-US" dirty="0"/>
              <a:t> + ABC’ + </a:t>
            </a:r>
            <a:r>
              <a:rPr lang="en-US" b="1" dirty="0"/>
              <a:t>ABC</a:t>
            </a:r>
            <a:r>
              <a:rPr lang="en-US" dirty="0"/>
              <a:t> + A’BC + </a:t>
            </a:r>
            <a:r>
              <a:rPr lang="en-US" b="1" dirty="0"/>
              <a:t>ABC</a:t>
            </a:r>
            <a:r>
              <a:rPr lang="en-US" dirty="0"/>
              <a:t> + AB’C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f(A,B,C)= ABC + ABC’ + A’BC + AB’C</a:t>
            </a:r>
          </a:p>
        </p:txBody>
      </p:sp>
    </p:spTree>
    <p:extLst>
      <p:ext uri="{BB962C8B-B14F-4D97-AF65-F5344CB8AC3E}">
        <p14:creationId xmlns:p14="http://schemas.microsoft.com/office/powerpoint/2010/main" val="255985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Convert POS to standard POS form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/>
          </a:bodyPr>
          <a:lstStyle/>
          <a:p>
            <a:r>
              <a:rPr lang="en-US" b="1" dirty="0"/>
              <a:t>Step 1</a:t>
            </a:r>
            <a:r>
              <a:rPr lang="en-US" dirty="0"/>
              <a:t>: Find the missing literal in each sum term</a:t>
            </a:r>
          </a:p>
          <a:p>
            <a:pPr marL="0" indent="0">
              <a:buNone/>
            </a:pPr>
            <a:r>
              <a:rPr lang="en-US" dirty="0"/>
              <a:t>    if any.</a:t>
            </a:r>
          </a:p>
          <a:p>
            <a:r>
              <a:rPr lang="en-US" b="1" dirty="0"/>
              <a:t>Step 2</a:t>
            </a:r>
            <a:r>
              <a:rPr lang="en-US" dirty="0"/>
              <a:t>: OR each sum term having missing literals</a:t>
            </a:r>
          </a:p>
          <a:p>
            <a:pPr marL="0" indent="0">
              <a:buNone/>
            </a:pPr>
            <a:r>
              <a:rPr lang="en-US" dirty="0"/>
              <a:t>    with terms form by </a:t>
            </a:r>
            <a:r>
              <a:rPr lang="en-US" dirty="0" err="1"/>
              <a:t>ANDing</a:t>
            </a:r>
            <a:r>
              <a:rPr lang="en-US" dirty="0"/>
              <a:t> the literal and its</a:t>
            </a:r>
          </a:p>
          <a:p>
            <a:pPr marL="0" indent="0">
              <a:buNone/>
            </a:pPr>
            <a:r>
              <a:rPr lang="en-US" dirty="0"/>
              <a:t>    complement.</a:t>
            </a:r>
          </a:p>
          <a:p>
            <a:r>
              <a:rPr lang="en-US" b="1" dirty="0"/>
              <a:t>Step 3</a:t>
            </a:r>
            <a:r>
              <a:rPr lang="en-US" dirty="0"/>
              <a:t>: Expands the term by applying distributive law and reorder the literals.</a:t>
            </a:r>
          </a:p>
          <a:p>
            <a:r>
              <a:rPr lang="en-US" b="1" dirty="0"/>
              <a:t>Step 4</a:t>
            </a:r>
            <a:r>
              <a:rPr lang="en-US" dirty="0"/>
              <a:t>: Reduce the repeated product terms.</a:t>
            </a:r>
          </a:p>
          <a:p>
            <a:pPr marL="0" indent="0">
              <a:buNone/>
            </a:pPr>
            <a:r>
              <a:rPr lang="en-US" dirty="0"/>
              <a:t>    Because A + A = A (Theorem 1a ).</a:t>
            </a:r>
          </a:p>
        </p:txBody>
      </p:sp>
    </p:spTree>
    <p:extLst>
      <p:ext uri="{BB962C8B-B14F-4D97-AF65-F5344CB8AC3E}">
        <p14:creationId xmlns:p14="http://schemas.microsoft.com/office/powerpoint/2010/main" val="657109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54" y="1143000"/>
            <a:ext cx="839884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6F05573-0372-4BDF-B7C6-8BD1B0C6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Convert POS to standard POS form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79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Step 3: </a:t>
            </a:r>
            <a:r>
              <a:rPr lang="en-US" sz="2800" dirty="0"/>
              <a:t>Expands the term and reorder the literals.</a:t>
            </a:r>
          </a:p>
          <a:p>
            <a:pPr marL="0" indent="0">
              <a:buNone/>
            </a:pPr>
            <a:r>
              <a:rPr lang="en-US" sz="2800" dirty="0"/>
              <a:t>f (A,B,C) = (A + B)+(C.C’) .(B + C)+(A.A’) .(A +C)+(B.B’)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Expand &amp; Reorder:</a:t>
            </a:r>
          </a:p>
          <a:p>
            <a:pPr marL="0" indent="0">
              <a:buNone/>
            </a:pPr>
            <a:r>
              <a:rPr lang="pt-BR" sz="2800" dirty="0"/>
              <a:t>f(A,B,C)=(A+B+C).(A+B+C’).(A+B+C).(A’+B+C).(A+B+C).(A+B’+C)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en-US" sz="2800" b="1" dirty="0"/>
              <a:t>Step 4: </a:t>
            </a:r>
            <a:r>
              <a:rPr lang="en-US" sz="2800" dirty="0"/>
              <a:t>Omit repeated sum terms.</a:t>
            </a:r>
          </a:p>
          <a:p>
            <a:pPr marL="0" indent="0">
              <a:buNone/>
            </a:pPr>
            <a:r>
              <a:rPr lang="pt-BR" sz="2800" dirty="0"/>
              <a:t>f(A,B,C)=(A+B+C).(A+B+C’).(A+B+C).(A’+B+C).(A+B+C).(A+B’+C)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f(A,B,C)=(A+B+C).(A+B+C’).(A’+B+C).(A+B’+C)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912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02D394-EF70-4DC9-BB14-8AF584443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u="none" strike="noStrike" baseline="0" dirty="0">
                <a:latin typeface="Garamond,Bold"/>
              </a:rPr>
              <a:t>Simplification Using Boolean Algebra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FBB1A3-1877-446D-B4AA-3473C493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0B6C-74A2-451A-9BE8-1A8D44EA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Garamond" panose="02020404030301010803" pitchFamily="18" charset="0"/>
              </a:rPr>
              <a:t>Convert the following Boolean expression into</a:t>
            </a:r>
            <a:br>
              <a:rPr lang="en-US" sz="3200" b="0" i="0" u="none" strike="noStrike" baseline="0" dirty="0">
                <a:latin typeface="Garamond" panose="02020404030301010803" pitchFamily="18" charset="0"/>
              </a:rPr>
            </a:br>
            <a:r>
              <a:rPr lang="en-IN" sz="3200" b="0" i="0" u="none" strike="noStrike" baseline="0" dirty="0">
                <a:latin typeface="Garamond" panose="02020404030301010803" pitchFamily="18" charset="0"/>
              </a:rPr>
              <a:t>standard POS form: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1F5C9-6993-4F79-9E7A-EA490E339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9" y="3048000"/>
            <a:ext cx="874514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08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C99BE43-A6A5-4462-BF60-1D212FCF9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400"/>
            <a:ext cx="9056707" cy="3810000"/>
          </a:xfrm>
        </p:spPr>
      </p:pic>
    </p:spTree>
    <p:extLst>
      <p:ext uri="{BB962C8B-B14F-4D97-AF65-F5344CB8AC3E}">
        <p14:creationId xmlns:p14="http://schemas.microsoft.com/office/powerpoint/2010/main" val="309472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D6FD-3BCD-4DBC-8733-4253716E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Describing existing circuits using Logic expressions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0589-6C78-49B1-A13F-60CEDBB1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X1X2′X3+X1′X2′X2+X1′X2X′3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equation is in sum of product. The implementation is in 2-Levels. AND gates form the first level and a single OR gate the second level.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0A299-3CCB-49F8-B5DA-D5E6E0B9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0"/>
            <a:ext cx="3500229" cy="39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28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DCF3-B299-4702-8D65-F27D9668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2A11-6F3C-48DA-B664-02811D7D4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(X+1)(Y+0Z)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887363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D597-30CC-4190-92EF-70A817C1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equation is neither in sum of product nor in product of sum. The implementation is as follow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E886C-E5DE-4F8A-848B-2EC70EF2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20" y="2971800"/>
            <a:ext cx="6063920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597C64-7CF6-428F-8EB6-B8C4D9B138FE}"/>
              </a:ext>
            </a:extLst>
          </p:cNvPr>
          <p:cNvSpPr txBox="1"/>
          <p:nvPr/>
        </p:nvSpPr>
        <p:spPr>
          <a:xfrm>
            <a:off x="1676400" y="497020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(X+1)(Y+0Z)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083062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D2CF-2281-44A0-8448-5650436E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baseline="0" dirty="0">
                <a:latin typeface="Garamond,Bold"/>
              </a:rPr>
              <a:t>Converting SOP Expressions to</a:t>
            </a:r>
            <a:br>
              <a:rPr lang="en-IN" sz="3200" b="1" i="0" u="none" strike="noStrike" baseline="0" dirty="0">
                <a:latin typeface="Garamond,Bold"/>
              </a:rPr>
            </a:br>
            <a:r>
              <a:rPr lang="en-IN" sz="3200" b="1" i="0" u="none" strike="noStrike" baseline="0" dirty="0">
                <a:latin typeface="Garamond,Bold"/>
              </a:rPr>
              <a:t>Truth Table Format (example)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7861F-C3FC-4EA3-9048-9479A52B0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53" y="2834951"/>
            <a:ext cx="3825769" cy="609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A65444-8E59-4883-B198-9CA7F5B01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660" y="1828800"/>
            <a:ext cx="4475804" cy="45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37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48D2-9A5A-4344-A6FD-F4C1BE3E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baseline="0" dirty="0">
                <a:latin typeface="Garamond,Bold"/>
              </a:rPr>
              <a:t>Converting POS Expressions to</a:t>
            </a:r>
            <a:br>
              <a:rPr lang="en-IN" sz="2800" b="1" i="0" u="none" strike="noStrike" baseline="0" dirty="0">
                <a:latin typeface="Garamond,Bold"/>
              </a:rPr>
            </a:br>
            <a:r>
              <a:rPr lang="en-IN" sz="2800" b="1" i="0" u="none" strike="noStrike" baseline="0" dirty="0">
                <a:latin typeface="Garamond,Bold"/>
              </a:rPr>
              <a:t>Truth Table Format (example)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669E92-E8D8-408B-B376-07F7C5409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76400"/>
            <a:ext cx="4402668" cy="990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B7BA04-0DE8-4C6F-86F3-4B0707F7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174458"/>
            <a:ext cx="4267201" cy="434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1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7262-12A5-4336-B1E5-0A845F4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90600"/>
            <a:ext cx="3200400" cy="457199"/>
          </a:xfrm>
        </p:spPr>
        <p:txBody>
          <a:bodyPr>
            <a:normAutofit fontScale="90000"/>
          </a:bodyPr>
          <a:lstStyle/>
          <a:p>
            <a:r>
              <a:rPr lang="de-DE" sz="44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de-DE" sz="2700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AB+A(B+C)+B(B+C)</a:t>
            </a:r>
            <a:endParaRPr lang="en-IN" sz="27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0A55C5-B042-46BD-A149-6016506AA60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339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dirty="0">
                <a:solidFill>
                  <a:srgbClr val="000000"/>
                </a:solidFill>
                <a:latin typeface="Garamond" panose="02020404030301010803" pitchFamily="18" charset="0"/>
              </a:rPr>
              <a:t>(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Apply  </a:t>
            </a:r>
            <a:r>
              <a:rPr lang="en-IN" sz="1800" dirty="0">
                <a:solidFill>
                  <a:srgbClr val="000000"/>
                </a:solidFill>
                <a:latin typeface="Garamond" panose="02020404030301010803" pitchFamily="18" charset="0"/>
              </a:rPr>
              <a:t>distributive law)</a:t>
            </a:r>
          </a:p>
          <a:p>
            <a:pPr algn="l"/>
            <a:r>
              <a:rPr lang="de-DE" sz="2000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AB+AB+AC+BB+BC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      (apply rule  BB=B)</a:t>
            </a:r>
          </a:p>
          <a:p>
            <a:pPr algn="l"/>
            <a:r>
              <a:rPr lang="de-DE" sz="1800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AB+AB+AC+</a:t>
            </a:r>
            <a:r>
              <a:rPr lang="de-DE" sz="1800" b="1" i="0" u="none" strike="noStrike" baseline="0" dirty="0">
                <a:solidFill>
                  <a:srgbClr val="FF0000"/>
                </a:solidFill>
                <a:latin typeface="Garamond,Bold"/>
              </a:rPr>
              <a:t>B</a:t>
            </a:r>
            <a:r>
              <a:rPr lang="de-DE" sz="1800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+BC</a:t>
            </a:r>
          </a:p>
          <a:p>
            <a:pPr algn="l"/>
            <a:r>
              <a:rPr lang="de-DE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      (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apply  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AB+AB=AB)</a:t>
            </a:r>
          </a:p>
          <a:p>
            <a:pPr algn="l"/>
            <a:r>
              <a:rPr lang="en-IN" sz="1800" b="1" i="0" u="none" strike="noStrike" baseline="0" dirty="0">
                <a:solidFill>
                  <a:srgbClr val="FF0000"/>
                </a:solidFill>
                <a:latin typeface="Garamond,Bold"/>
              </a:rPr>
              <a:t>AB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+AC+B+BC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      (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apply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10; B+BC=B)    absorption law</a:t>
            </a:r>
          </a:p>
          <a:p>
            <a:pPr algn="l"/>
            <a:r>
              <a:rPr lang="en-IN" sz="1800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AB+AC+</a:t>
            </a:r>
            <a:r>
              <a:rPr lang="en-IN" sz="1800" b="1" i="0" u="none" strike="noStrike" baseline="0" dirty="0">
                <a:solidFill>
                  <a:srgbClr val="FF0000"/>
                </a:solidFill>
                <a:latin typeface="Garamond,Bold"/>
              </a:rPr>
              <a:t>B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      (apply  10; AB+B=B)</a:t>
            </a:r>
          </a:p>
          <a:p>
            <a:pPr algn="l"/>
            <a:r>
              <a:rPr lang="en-IN" sz="1800" b="1" i="0" u="none" strike="noStrike" baseline="0" dirty="0">
                <a:solidFill>
                  <a:srgbClr val="FF0000"/>
                </a:solidFill>
                <a:latin typeface="Garamond,Bold"/>
              </a:rPr>
              <a:t>B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+AC</a:t>
            </a:r>
            <a:endParaRPr lang="en-IN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221BA-0766-4D51-B100-976D4A26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557654"/>
            <a:ext cx="5759364" cy="23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9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CBC9-5898-4C91-8CBF-A6433DF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baseline="0" dirty="0">
                <a:latin typeface="Garamond" panose="02020404030301010803" pitchFamily="18" charset="0"/>
              </a:rPr>
              <a:t>Try Simplify these:</a:t>
            </a:r>
            <a:endParaRPr lang="en-IN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2E8F24-C5D3-4812-A319-91A5D9A3E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77" y="2209800"/>
            <a:ext cx="7821256" cy="264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6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277FA0-4098-44E5-B2A8-4051104150DD}"/>
              </a:ext>
            </a:extLst>
          </p:cNvPr>
          <p:cNvSpPr txBox="1"/>
          <p:nvPr/>
        </p:nvSpPr>
        <p:spPr>
          <a:xfrm>
            <a:off x="76200" y="533400"/>
            <a:ext cx="88392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u="none" strike="noStrike" baseline="0" dirty="0">
                <a:solidFill>
                  <a:srgbClr val="000000"/>
                </a:solidFill>
                <a:latin typeface="Garamond,Bold"/>
              </a:rPr>
              <a:t>Standard Forms of Boolean Expressions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All Boolean expressions, regardless of their form, can be converted into either of two 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standard forms:</a:t>
            </a:r>
          </a:p>
          <a:p>
            <a:pPr algn="l"/>
            <a:endParaRPr lang="en-IN" sz="32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algn="l"/>
            <a:r>
              <a:rPr lang="en-IN" sz="3200" b="0" i="0" u="none" strike="noStrike" baseline="0" dirty="0">
                <a:solidFill>
                  <a:srgbClr val="FF0000"/>
                </a:solidFill>
                <a:latin typeface="Wingdings" panose="05000000000000000000" pitchFamily="2" charset="2"/>
              </a:rPr>
              <a:t> </a:t>
            </a:r>
            <a:r>
              <a:rPr lang="en-IN" sz="3200" b="0" i="0" u="none" strike="noStrike" baseline="0" dirty="0">
                <a:solidFill>
                  <a:srgbClr val="FF0000"/>
                </a:solidFill>
                <a:latin typeface="Garamond" panose="02020404030301010803" pitchFamily="18" charset="0"/>
              </a:rPr>
              <a:t>The sum-of-products (SOP) form</a:t>
            </a:r>
          </a:p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IN" sz="3200" b="0" i="0" u="none" strike="noStrike" baseline="0" dirty="0">
                <a:solidFill>
                  <a:srgbClr val="FF0000"/>
                </a:solidFill>
                <a:latin typeface="Garamond" panose="02020404030301010803" pitchFamily="18" charset="0"/>
              </a:rPr>
              <a:t>The product-of-sums (POS) form</a:t>
            </a:r>
          </a:p>
          <a:p>
            <a:pPr algn="l"/>
            <a:endParaRPr lang="en-IN" sz="32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algn="l"/>
            <a:endParaRPr lang="en-IN" sz="32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algn="l"/>
            <a:r>
              <a:rPr lang="en-IN" sz="32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Standardization makes the evaluation,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simplification, and implementation of Boolean expressions much more systematic and easier.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1983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3183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Sum of Product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The sum-of-products (</a:t>
            </a:r>
            <a:r>
              <a:rPr lang="en-US" b="1" dirty="0"/>
              <a:t>SOP</a:t>
            </a:r>
            <a:r>
              <a:rPr lang="en-US" dirty="0"/>
              <a:t>) form is a method(or form) of simplifying the Boolean expressions of logic gates.</a:t>
            </a:r>
          </a:p>
          <a:p>
            <a:r>
              <a:rPr lang="en-US" dirty="0"/>
              <a:t>Sum and product derived from the symbolic</a:t>
            </a:r>
          </a:p>
          <a:p>
            <a:r>
              <a:rPr lang="en-US" dirty="0"/>
              <a:t>representations of the OR and </a:t>
            </a:r>
            <a:r>
              <a:rPr lang="en-US" dirty="0" err="1"/>
              <a:t>AND</a:t>
            </a:r>
            <a:r>
              <a:rPr lang="en-US" dirty="0"/>
              <a:t> functions.</a:t>
            </a:r>
          </a:p>
          <a:p>
            <a:r>
              <a:rPr lang="en-US" dirty="0"/>
              <a:t>OR (+) , AND ( . ) , addition and multiplication.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95800"/>
            <a:ext cx="37623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46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5334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Product of Sum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715000"/>
          </a:xfrm>
        </p:spPr>
        <p:txBody>
          <a:bodyPr>
            <a:normAutofit/>
          </a:bodyPr>
          <a:lstStyle/>
          <a:p>
            <a:r>
              <a:rPr lang="en-US" dirty="0"/>
              <a:t>When two or more sum terms are multiplied by a Boolean OR operation.</a:t>
            </a:r>
          </a:p>
          <a:p>
            <a:r>
              <a:rPr lang="en-US" dirty="0"/>
              <a:t>Sum terms are defined by using OR operation</a:t>
            </a:r>
          </a:p>
          <a:p>
            <a:pPr marL="0" indent="0">
              <a:buNone/>
            </a:pPr>
            <a:r>
              <a:rPr lang="en-US" dirty="0"/>
              <a:t>    and the product term is defined by using AND</a:t>
            </a:r>
          </a:p>
          <a:p>
            <a:pPr marL="0" indent="0">
              <a:buNone/>
            </a:pPr>
            <a:r>
              <a:rPr lang="en-US" dirty="0"/>
              <a:t>    operation.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4191000"/>
            <a:ext cx="41433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65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Standard SOP and POS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canonical forms are the special cases of</a:t>
            </a:r>
          </a:p>
          <a:p>
            <a:pPr marL="0" indent="0">
              <a:buNone/>
            </a:pPr>
            <a:r>
              <a:rPr lang="en-US" dirty="0"/>
              <a:t>    SOP and POS forms.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are also known as standard SOP and</a:t>
            </a:r>
          </a:p>
          <a:p>
            <a:pPr marL="0" indent="0">
              <a:buNone/>
            </a:pPr>
            <a:r>
              <a:rPr lang="en-US" dirty="0"/>
              <a:t>    POS forms.</a:t>
            </a:r>
          </a:p>
        </p:txBody>
      </p:sp>
    </p:spTree>
    <p:extLst>
      <p:ext uri="{BB962C8B-B14F-4D97-AF65-F5344CB8AC3E}">
        <p14:creationId xmlns:p14="http://schemas.microsoft.com/office/powerpoint/2010/main" val="178006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Canonical Form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257800"/>
          </a:xfrm>
        </p:spPr>
        <p:txBody>
          <a:bodyPr>
            <a:normAutofit/>
          </a:bodyPr>
          <a:lstStyle/>
          <a:p>
            <a:r>
              <a:rPr lang="en-US" dirty="0">
                <a:latin typeface="ArialMT"/>
              </a:rPr>
              <a:t> </a:t>
            </a:r>
            <a:r>
              <a:rPr lang="en-US" dirty="0"/>
              <a:t>In SOP or POS form, all individual terms do not</a:t>
            </a:r>
          </a:p>
          <a:p>
            <a:pPr marL="0" indent="0">
              <a:buNone/>
            </a:pPr>
            <a:r>
              <a:rPr lang="en-US" dirty="0"/>
              <a:t>involve all literals.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example </a:t>
            </a:r>
          </a:p>
          <a:p>
            <a:pPr marL="0" indent="0">
              <a:buNone/>
            </a:pPr>
            <a:r>
              <a:rPr lang="en-US" dirty="0"/>
              <a:t>                AB + A’BC the first product </a:t>
            </a:r>
            <a:r>
              <a:rPr lang="en-US" dirty="0" err="1"/>
              <a:t>term,do</a:t>
            </a:r>
            <a:r>
              <a:rPr lang="en-US" dirty="0"/>
              <a:t> not contain literal C.</a:t>
            </a:r>
          </a:p>
          <a:p>
            <a:r>
              <a:rPr lang="en-US" dirty="0"/>
              <a:t>If each term in SOP or POS contain all literals</a:t>
            </a:r>
          </a:p>
          <a:p>
            <a:pPr marL="0" indent="0">
              <a:buNone/>
            </a:pPr>
            <a:r>
              <a:rPr lang="en-US" dirty="0"/>
              <a:t>then the expression is known as standard or</a:t>
            </a:r>
          </a:p>
          <a:p>
            <a:pPr marL="0" indent="0">
              <a:buNone/>
            </a:pPr>
            <a:r>
              <a:rPr lang="en-US" dirty="0"/>
              <a:t>canonical form.</a:t>
            </a:r>
          </a:p>
        </p:txBody>
      </p:sp>
    </p:spTree>
    <p:extLst>
      <p:ext uri="{BB962C8B-B14F-4D97-AF65-F5344CB8AC3E}">
        <p14:creationId xmlns:p14="http://schemas.microsoft.com/office/powerpoint/2010/main" val="132636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1136</Words>
  <Application>Microsoft Office PowerPoint</Application>
  <PresentationFormat>On-screen Show (4:3)</PresentationFormat>
  <Paragraphs>126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ArialMT</vt:lpstr>
      <vt:lpstr>Calibri</vt:lpstr>
      <vt:lpstr>Cambria</vt:lpstr>
      <vt:lpstr>Cambria Math</vt:lpstr>
      <vt:lpstr>Garamond</vt:lpstr>
      <vt:lpstr>Garamond,Bold</vt:lpstr>
      <vt:lpstr>Times New Roman</vt:lpstr>
      <vt:lpstr>Wingdings</vt:lpstr>
      <vt:lpstr>Office Theme</vt:lpstr>
      <vt:lpstr>PowerPoint Presentation</vt:lpstr>
      <vt:lpstr>Simplification Using Boolean Algebra</vt:lpstr>
      <vt:lpstr> AB+A(B+C)+B(B+C)</vt:lpstr>
      <vt:lpstr>Try Simplify these:</vt:lpstr>
      <vt:lpstr>PowerPoint Presentation</vt:lpstr>
      <vt:lpstr> Sum of Product </vt:lpstr>
      <vt:lpstr> Product of Sum </vt:lpstr>
      <vt:lpstr>Standard SOP and POS Forms</vt:lpstr>
      <vt:lpstr> Canonical Form </vt:lpstr>
      <vt:lpstr> Canonical Form </vt:lpstr>
      <vt:lpstr>Minterm and Maxterm</vt:lpstr>
      <vt:lpstr>PowerPoint Presentation</vt:lpstr>
      <vt:lpstr>PowerPoint Presentation</vt:lpstr>
      <vt:lpstr> Convert SOP to standard SOP form </vt:lpstr>
      <vt:lpstr>PowerPoint Presentation</vt:lpstr>
      <vt:lpstr>PowerPoint Presentation</vt:lpstr>
      <vt:lpstr> Convert POS to standard POS form </vt:lpstr>
      <vt:lpstr> Convert POS to standard POS form </vt:lpstr>
      <vt:lpstr>PowerPoint Presentation</vt:lpstr>
      <vt:lpstr>Convert the following Boolean expression into standard POS form:</vt:lpstr>
      <vt:lpstr>PowerPoint Presentation</vt:lpstr>
      <vt:lpstr>Describing existing circuits using Logic expressions</vt:lpstr>
      <vt:lpstr>Exercise</vt:lpstr>
      <vt:lpstr>PowerPoint Presentation</vt:lpstr>
      <vt:lpstr>Converting SOP Expressions to Truth Table Format (example)</vt:lpstr>
      <vt:lpstr>Converting POS Expressions to Truth Table Format (example)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of product (SOP) Product of sum (POS)          Referred from Slideshare</dc:title>
  <dc:creator>ABC</dc:creator>
  <cp:lastModifiedBy>Minal Zope</cp:lastModifiedBy>
  <cp:revision>31</cp:revision>
  <dcterms:created xsi:type="dcterms:W3CDTF">2020-06-19T09:04:26Z</dcterms:created>
  <dcterms:modified xsi:type="dcterms:W3CDTF">2020-07-23T16:00:42Z</dcterms:modified>
</cp:coreProperties>
</file>