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2" r:id="rId2"/>
    <p:sldId id="256" r:id="rId3"/>
    <p:sldId id="285" r:id="rId4"/>
    <p:sldId id="264" r:id="rId5"/>
    <p:sldId id="286" r:id="rId6"/>
    <p:sldId id="287" r:id="rId7"/>
    <p:sldId id="288" r:id="rId8"/>
    <p:sldId id="261" r:id="rId9"/>
    <p:sldId id="260" r:id="rId10"/>
    <p:sldId id="259" r:id="rId11"/>
    <p:sldId id="265" r:id="rId12"/>
    <p:sldId id="266" r:id="rId13"/>
    <p:sldId id="267" r:id="rId14"/>
    <p:sldId id="289" r:id="rId15"/>
    <p:sldId id="268" r:id="rId16"/>
    <p:sldId id="270" r:id="rId17"/>
    <p:sldId id="271" r:id="rId18"/>
    <p:sldId id="272" r:id="rId19"/>
    <p:sldId id="290" r:id="rId20"/>
    <p:sldId id="273" r:id="rId21"/>
    <p:sldId id="274" r:id="rId22"/>
    <p:sldId id="291" r:id="rId23"/>
    <p:sldId id="275" r:id="rId24"/>
    <p:sldId id="293" r:id="rId25"/>
    <p:sldId id="29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5" r:id="rId36"/>
    <p:sldId id="296" r:id="rId37"/>
    <p:sldId id="297" r:id="rId38"/>
    <p:sldId id="299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2E95FC-FAE2-48BF-873F-7E552C70432C}">
          <p14:sldIdLst>
            <p14:sldId id="292"/>
            <p14:sldId id="256"/>
            <p14:sldId id="285"/>
            <p14:sldId id="264"/>
            <p14:sldId id="286"/>
            <p14:sldId id="287"/>
            <p14:sldId id="288"/>
            <p14:sldId id="261"/>
            <p14:sldId id="260"/>
            <p14:sldId id="259"/>
            <p14:sldId id="265"/>
            <p14:sldId id="266"/>
            <p14:sldId id="267"/>
            <p14:sldId id="289"/>
            <p14:sldId id="268"/>
            <p14:sldId id="270"/>
            <p14:sldId id="271"/>
            <p14:sldId id="272"/>
            <p14:sldId id="290"/>
            <p14:sldId id="273"/>
            <p14:sldId id="274"/>
            <p14:sldId id="291"/>
            <p14:sldId id="275"/>
            <p14:sldId id="293"/>
            <p14:sldId id="29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5"/>
            <p14:sldId id="296"/>
            <p14:sldId id="297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C1888-F492-4750-A4D5-8B2FB184524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A6862-FB48-41A3-A5C8-0C60CF1D7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I will give u 5 mins to solve </a:t>
            </a:r>
            <a:r>
              <a:rPr lang="en-US"/>
              <a:t>these equations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A6862-FB48-41A3-A5C8-0C60CF1D79A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8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A6862-FB48-41A3-A5C8-0C60CF1D79A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9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2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8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1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9019-E386-46E8-B3F8-7A7B969C37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9AAA6-924C-4A25-8D00-9CBB2B25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wayam.gov.in/nd1_noc20_ee70/previe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k-mapkarnaugh-map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7398-4242-4375-9D9E-72B4BFF6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Swayam/NPTEL Courses</a:t>
            </a:r>
          </a:p>
          <a:p>
            <a:r>
              <a:rPr lang="en-IN" dirty="0">
                <a:hlinkClick r:id="rId2"/>
              </a:rPr>
              <a:t>For </a:t>
            </a:r>
            <a:r>
              <a:rPr lang="en-IN" b="1" dirty="0">
                <a:hlinkClick r:id="rId2"/>
              </a:rPr>
              <a:t>Digital Circuit </a:t>
            </a:r>
            <a:r>
              <a:rPr lang="en-IN" dirty="0">
                <a:hlinkClick r:id="rId2"/>
              </a:rPr>
              <a:t>Course Below is the Link</a:t>
            </a:r>
          </a:p>
          <a:p>
            <a:r>
              <a:rPr lang="en-IN" dirty="0">
                <a:hlinkClick r:id="rId2"/>
              </a:rPr>
              <a:t>https://swayam.gov.in/nd1_noc20_ee70/preview</a:t>
            </a:r>
            <a:endParaRPr lang="en-IN" dirty="0"/>
          </a:p>
          <a:p>
            <a:r>
              <a:rPr lang="en-IN" dirty="0"/>
              <a:t>This Course contents are mapped with our DELD syllabus.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7A858-F522-41B3-9042-13EEBFAB8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19781"/>
            <a:ext cx="2804370" cy="32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7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The 3 Variable K-Map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791200"/>
          </a:xfrm>
        </p:spPr>
        <p:txBody>
          <a:bodyPr/>
          <a:lstStyle/>
          <a:p>
            <a:r>
              <a:rPr lang="en-US" dirty="0"/>
              <a:t>There are 8 cells as shown: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2575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CA56BA-CAF1-487B-B779-FEFA5AAC4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76511"/>
              </p:ext>
            </p:extLst>
          </p:nvPr>
        </p:nvGraphicFramePr>
        <p:xfrm>
          <a:off x="4943319" y="2743200"/>
          <a:ext cx="325755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416294784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8626908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  <a:p>
                      <a:pPr algn="ctr"/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175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  <a:p>
                      <a:pPr algn="ctr"/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878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  <a:p>
                      <a:pPr algn="ctr"/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186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  <a:p>
                      <a:pPr algn="ctr"/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37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68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 3 variables k-map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63817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63216"/>
            <a:ext cx="21621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5943600"/>
            <a:ext cx="1600200" cy="42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5334000"/>
            <a:ext cx="2739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Thus output Y is given as</a:t>
            </a:r>
          </a:p>
        </p:txBody>
      </p:sp>
    </p:spTree>
    <p:extLst>
      <p:ext uri="{BB962C8B-B14F-4D97-AF65-F5344CB8AC3E}">
        <p14:creationId xmlns:p14="http://schemas.microsoft.com/office/powerpoint/2010/main" val="94507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The 4-Variable K-Map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5875"/>
            <a:ext cx="34290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1" y="1371600"/>
            <a:ext cx="47148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54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0"/>
                <a:ext cx="8534400" cy="46021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Solve the given k-map</a:t>
                </a:r>
              </a:p>
              <a:p>
                <a:r>
                  <a:rPr lang="en-US" dirty="0"/>
                  <a:t>Step I -grouping</a:t>
                </a:r>
              </a:p>
              <a:p>
                <a:r>
                  <a:rPr lang="en-US" dirty="0"/>
                  <a:t>Step II -output of each group</a:t>
                </a:r>
              </a:p>
              <a:p>
                <a:r>
                  <a:rPr lang="en-US" dirty="0"/>
                  <a:t>Step III -final output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:r>
                  <a:rPr lang="en-US" b="1" dirty="0"/>
                  <a:t>Y=</a:t>
                </a:r>
                <a14:m>
                  <m:oMath xmlns:m="http://schemas.openxmlformats.org/officeDocument/2006/math">
                    <m:r>
                      <a:rPr lang="en-IN" sz="320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IN" sz="3200" dirty="0"/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200" dirty="0"/>
                  <a:t>+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8534400" cy="4602163"/>
              </a:xfrm>
              <a:blipFill>
                <a:blip r:embed="rId2"/>
                <a:stretch>
                  <a:fillRect l="-1643" t="-1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1"/>
            <a:ext cx="3816926" cy="377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27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73C8F-EC91-4B2B-AE4E-512C4E9EB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02" y="1295400"/>
            <a:ext cx="8783195" cy="3642643"/>
          </a:xfrm>
        </p:spPr>
      </p:pic>
    </p:spTree>
    <p:extLst>
      <p:ext uri="{BB962C8B-B14F-4D97-AF65-F5344CB8AC3E}">
        <p14:creationId xmlns:p14="http://schemas.microsoft.com/office/powerpoint/2010/main" val="265245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K-Map SOP Minimization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839200" cy="5715000"/>
          </a:xfrm>
        </p:spPr>
        <p:txBody>
          <a:bodyPr/>
          <a:lstStyle/>
          <a:p>
            <a:r>
              <a:rPr lang="en-US" dirty="0"/>
              <a:t>The K-Map is used for simplifying Boolean expressions to their minimal form.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minimized SOP expression contains the fewest possible terms with fewest possible variables per term.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Generally, a minimum SOP expression can be implemented with fewer logic gates than a standard expression.</a:t>
            </a:r>
          </a:p>
        </p:txBody>
      </p:sp>
    </p:spTree>
    <p:extLst>
      <p:ext uri="{BB962C8B-B14F-4D97-AF65-F5344CB8AC3E}">
        <p14:creationId xmlns:p14="http://schemas.microsoft.com/office/powerpoint/2010/main" val="88238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Rules of grouping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1’s &amp; 0’s can</a:t>
            </a:r>
          </a:p>
          <a:p>
            <a:pPr marL="0" indent="0">
              <a:buNone/>
            </a:pPr>
            <a:r>
              <a:rPr lang="en-US" dirty="0"/>
              <a:t>   not be grouped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diagonal 1’s can</a:t>
            </a:r>
          </a:p>
          <a:p>
            <a:pPr marL="0" indent="0">
              <a:buNone/>
            </a:pPr>
            <a:r>
              <a:rPr lang="en-US" dirty="0"/>
              <a:t>    not be grouped 	 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37818"/>
            <a:ext cx="40195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73" y="4114800"/>
            <a:ext cx="3943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49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239169"/>
            <a:ext cx="63055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81200" y="1014635"/>
            <a:ext cx="5037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Elements in a group should be 2n</a:t>
            </a:r>
          </a:p>
        </p:txBody>
      </p:sp>
    </p:spTree>
    <p:extLst>
      <p:ext uri="{BB962C8B-B14F-4D97-AF65-F5344CB8AC3E}">
        <p14:creationId xmlns:p14="http://schemas.microsoft.com/office/powerpoint/2010/main" val="253856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/>
              <a:t>Minimum</a:t>
            </a:r>
          </a:p>
          <a:p>
            <a:pPr marL="0" indent="0">
              <a:buNone/>
            </a:pPr>
            <a:r>
              <a:rPr lang="en-US" dirty="0"/>
              <a:t>    Groups</a:t>
            </a:r>
          </a:p>
          <a:p>
            <a:pPr marL="0" indent="0">
              <a:buNone/>
            </a:pPr>
            <a:r>
              <a:rPr lang="en-US" dirty="0"/>
              <a:t>    should be</a:t>
            </a:r>
          </a:p>
          <a:p>
            <a:pPr marL="0" indent="0">
              <a:buNone/>
            </a:pPr>
            <a:r>
              <a:rPr lang="en-US" dirty="0"/>
              <a:t>    formed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rule group</a:t>
            </a:r>
          </a:p>
          <a:p>
            <a:pPr marL="0" indent="0">
              <a:buNone/>
            </a:pPr>
            <a:r>
              <a:rPr lang="en-US" dirty="0"/>
              <a:t>    Overlapping</a:t>
            </a:r>
          </a:p>
          <a:p>
            <a:pPr marL="0" indent="0">
              <a:buNone/>
            </a:pPr>
            <a:r>
              <a:rPr lang="en-US" dirty="0"/>
              <a:t>    is applicable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9600"/>
            <a:ext cx="5095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068" y="3810000"/>
            <a:ext cx="50006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02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D522-6695-42E3-BC1F-A9CA5F91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Mapping a Standard SOP Expression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7092-A687-4B7B-8582-DA516A0F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f=∑ (0,4)</a:t>
            </a:r>
          </a:p>
          <a:p>
            <a:pPr marL="514350" indent="-514350">
              <a:buAutoNum type="arabicPeriod"/>
            </a:pPr>
            <a:r>
              <a:rPr lang="en-US" dirty="0"/>
              <a:t>f=∑ (0,1,2,3)</a:t>
            </a:r>
          </a:p>
          <a:p>
            <a:pPr marL="514350" indent="-514350">
              <a:buAutoNum type="arabicPeriod"/>
            </a:pPr>
            <a:r>
              <a:rPr lang="en-US" dirty="0"/>
              <a:t>f=∑ (0,2,4,6)</a:t>
            </a:r>
          </a:p>
          <a:p>
            <a:pPr marL="514350" indent="-514350">
              <a:buAutoNum type="arabicPeriod"/>
            </a:pPr>
            <a:r>
              <a:rPr lang="en-US" dirty="0"/>
              <a:t>f=∑ (13,14)</a:t>
            </a:r>
          </a:p>
          <a:p>
            <a:pPr marL="514350" indent="-514350">
              <a:buAutoNum type="arabicPeriod"/>
            </a:pPr>
            <a:r>
              <a:rPr lang="en-US" dirty="0"/>
              <a:t>f=∑ (0,2,8,10)</a:t>
            </a:r>
          </a:p>
          <a:p>
            <a:pPr marL="514350" indent="-514350">
              <a:buAutoNum type="arabicPeriod"/>
            </a:pPr>
            <a:r>
              <a:rPr lang="en-US" dirty="0"/>
              <a:t>f=∑ (4,6,12,14)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37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The </a:t>
            </a:r>
            <a:r>
              <a:rPr lang="en-US" sz="4800" dirty="0" err="1">
                <a:solidFill>
                  <a:srgbClr val="FF0000"/>
                </a:solidFill>
              </a:rPr>
              <a:t>Karnaugh</a:t>
            </a:r>
            <a:r>
              <a:rPr lang="en-US" sz="4800" dirty="0">
                <a:solidFill>
                  <a:srgbClr val="FF0000"/>
                </a:solidFill>
              </a:rPr>
              <a:t> 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645184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Referred from </a:t>
            </a:r>
            <a:r>
              <a:rPr lang="en-US" dirty="0" err="1"/>
              <a:t>Slideshare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20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Mapping a Standard SOP Expression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57" y="914400"/>
            <a:ext cx="856348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24" y="1484168"/>
            <a:ext cx="2299699" cy="232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2743200" cy="2388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480BC0-82DB-4E18-8849-E72C1E1EE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989916"/>
              </p:ext>
            </p:extLst>
          </p:nvPr>
        </p:nvGraphicFramePr>
        <p:xfrm>
          <a:off x="6657556" y="1971688"/>
          <a:ext cx="1638300" cy="118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352364904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83002497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9434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6053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4F519-4BAD-4C8C-8A5C-4823087D9F59}"/>
              </a:ext>
            </a:extLst>
          </p:cNvPr>
          <p:cNvCxnSpPr>
            <a:cxnSpLocks/>
          </p:cNvCxnSpPr>
          <p:nvPr/>
        </p:nvCxnSpPr>
        <p:spPr>
          <a:xfrm>
            <a:off x="6276556" y="1484168"/>
            <a:ext cx="381000" cy="48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86ABEA-3DF0-4E98-B00E-16529E1C2EF7}"/>
              </a:ext>
            </a:extLst>
          </p:cNvPr>
          <p:cNvSpPr txBox="1"/>
          <p:nvPr/>
        </p:nvSpPr>
        <p:spPr>
          <a:xfrm>
            <a:off x="5987307" y="1602356"/>
            <a:ext cx="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38A21-77EE-4A42-BF63-3E1F6E522D5B}"/>
              </a:ext>
            </a:extLst>
          </p:cNvPr>
          <p:cNvSpPr txBox="1"/>
          <p:nvPr/>
        </p:nvSpPr>
        <p:spPr>
          <a:xfrm>
            <a:off x="6404852" y="1484168"/>
            <a:ext cx="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C3E6D-5CC7-4708-AA89-95B3B998B6D6}"/>
              </a:ext>
            </a:extLst>
          </p:cNvPr>
          <p:cNvSpPr txBox="1"/>
          <p:nvPr/>
        </p:nvSpPr>
        <p:spPr>
          <a:xfrm>
            <a:off x="6910260" y="1484168"/>
            <a:ext cx="127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A4DFC-7B9B-43DF-9DFF-54933B07D627}"/>
              </a:ext>
            </a:extLst>
          </p:cNvPr>
          <p:cNvSpPr txBox="1"/>
          <p:nvPr/>
        </p:nvSpPr>
        <p:spPr>
          <a:xfrm>
            <a:off x="6047956" y="2124088"/>
            <a:ext cx="444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16B33-49E9-430F-BCC7-66D5BD53D63D}"/>
              </a:ext>
            </a:extLst>
          </p:cNvPr>
          <p:cNvSpPr txBox="1"/>
          <p:nvPr/>
        </p:nvSpPr>
        <p:spPr>
          <a:xfrm>
            <a:off x="6705600" y="3324417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E08FDA-438D-4988-B93D-B7972B638EA9}"/>
              </a:ext>
            </a:extLst>
          </p:cNvPr>
          <p:cNvSpPr txBox="1"/>
          <p:nvPr/>
        </p:nvSpPr>
        <p:spPr>
          <a:xfrm>
            <a:off x="6359754" y="1132806"/>
            <a:ext cx="1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f=∑ (0,1,2,3)</a:t>
            </a:r>
          </a:p>
        </p:txBody>
      </p:sp>
    </p:spTree>
    <p:extLst>
      <p:ext uri="{BB962C8B-B14F-4D97-AF65-F5344CB8AC3E}">
        <p14:creationId xmlns:p14="http://schemas.microsoft.com/office/powerpoint/2010/main" val="180905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2667000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9600"/>
            <a:ext cx="281028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66745"/>
            <a:ext cx="2743200" cy="299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760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8F0C-796F-481A-A357-91F43026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Determining the Minimum SOP Expression from the Map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6F4B4-266F-41E8-87DF-B0E2DD4DC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36272"/>
              </p:ext>
            </p:extLst>
          </p:nvPr>
        </p:nvGraphicFramePr>
        <p:xfrm>
          <a:off x="2362200" y="2743200"/>
          <a:ext cx="32766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352364904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8300249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32129155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313219920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9434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605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5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endParaRPr lang="en-IN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1489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953B62-67DD-4443-83A1-8A55AB48ADB7}"/>
              </a:ext>
            </a:extLst>
          </p:cNvPr>
          <p:cNvCxnSpPr>
            <a:cxnSpLocks/>
          </p:cNvCxnSpPr>
          <p:nvPr/>
        </p:nvCxnSpPr>
        <p:spPr>
          <a:xfrm>
            <a:off x="1981200" y="2255680"/>
            <a:ext cx="381000" cy="48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DA8CE9-AEDC-4774-90BC-AE4558FF5286}"/>
              </a:ext>
            </a:extLst>
          </p:cNvPr>
          <p:cNvSpPr txBox="1"/>
          <p:nvPr/>
        </p:nvSpPr>
        <p:spPr>
          <a:xfrm>
            <a:off x="1691951" y="2373868"/>
            <a:ext cx="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1329E-BEBC-4A58-98F2-CAE24B10BEFE}"/>
              </a:ext>
            </a:extLst>
          </p:cNvPr>
          <p:cNvSpPr txBox="1"/>
          <p:nvPr/>
        </p:nvSpPr>
        <p:spPr>
          <a:xfrm>
            <a:off x="2109496" y="2255680"/>
            <a:ext cx="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1719A-0D2E-495E-A625-28963A5B6AA8}"/>
              </a:ext>
            </a:extLst>
          </p:cNvPr>
          <p:cNvSpPr txBox="1"/>
          <p:nvPr/>
        </p:nvSpPr>
        <p:spPr>
          <a:xfrm>
            <a:off x="2614904" y="2255680"/>
            <a:ext cx="279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00        01           11          10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880620-636C-40F0-A2BC-BC27D8A923EC}"/>
              </a:ext>
            </a:extLst>
          </p:cNvPr>
          <p:cNvSpPr txBox="1"/>
          <p:nvPr/>
        </p:nvSpPr>
        <p:spPr>
          <a:xfrm>
            <a:off x="1752600" y="2895600"/>
            <a:ext cx="444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endParaRPr lang="en-US" dirty="0"/>
          </a:p>
          <a:p>
            <a:r>
              <a:rPr lang="en-US" dirty="0"/>
              <a:t>01</a:t>
            </a:r>
          </a:p>
          <a:p>
            <a:endParaRPr lang="en-US" dirty="0"/>
          </a:p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07201-5CB6-4C36-BBE4-CC967DD0FF6E}"/>
              </a:ext>
            </a:extLst>
          </p:cNvPr>
          <p:cNvSpPr txBox="1"/>
          <p:nvPr/>
        </p:nvSpPr>
        <p:spPr>
          <a:xfrm>
            <a:off x="1219200" y="55626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  =  ?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Determining the Minimum SOP Expression from the Map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505675" cy="326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63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9185-5B8E-4246-BAE0-62005F9A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7E6F3A-F95A-46A2-9C57-45E4F6F97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376610"/>
              </p:ext>
            </p:extLst>
          </p:nvPr>
        </p:nvGraphicFramePr>
        <p:xfrm>
          <a:off x="2362200" y="2743200"/>
          <a:ext cx="16383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352364904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83002497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9434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605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5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endParaRPr lang="en-IN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1489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9F8E03-5B80-4B11-BAEE-3AEFD403D024}"/>
              </a:ext>
            </a:extLst>
          </p:cNvPr>
          <p:cNvCxnSpPr>
            <a:cxnSpLocks/>
          </p:cNvCxnSpPr>
          <p:nvPr/>
        </p:nvCxnSpPr>
        <p:spPr>
          <a:xfrm>
            <a:off x="1981200" y="2255680"/>
            <a:ext cx="381000" cy="48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D37AFB-ECD6-49C4-B34A-7A670E31807B}"/>
              </a:ext>
            </a:extLst>
          </p:cNvPr>
          <p:cNvSpPr txBox="1"/>
          <p:nvPr/>
        </p:nvSpPr>
        <p:spPr>
          <a:xfrm>
            <a:off x="1691951" y="2373868"/>
            <a:ext cx="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2D557-37B9-4BAF-B34B-ACA36D2AD43D}"/>
              </a:ext>
            </a:extLst>
          </p:cNvPr>
          <p:cNvSpPr txBox="1"/>
          <p:nvPr/>
        </p:nvSpPr>
        <p:spPr>
          <a:xfrm>
            <a:off x="2109496" y="2255680"/>
            <a:ext cx="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0FBC2-D8DD-4139-A522-3E7150827A5B}"/>
              </a:ext>
            </a:extLst>
          </p:cNvPr>
          <p:cNvSpPr txBox="1"/>
          <p:nvPr/>
        </p:nvSpPr>
        <p:spPr>
          <a:xfrm>
            <a:off x="2614904" y="2255680"/>
            <a:ext cx="127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199D9-8B98-402F-8F9E-623D55EB7888}"/>
              </a:ext>
            </a:extLst>
          </p:cNvPr>
          <p:cNvSpPr txBox="1"/>
          <p:nvPr/>
        </p:nvSpPr>
        <p:spPr>
          <a:xfrm>
            <a:off x="1752600" y="2895600"/>
            <a:ext cx="444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endParaRPr lang="en-US" dirty="0"/>
          </a:p>
          <a:p>
            <a:r>
              <a:rPr lang="en-US" dirty="0"/>
              <a:t>01</a:t>
            </a:r>
          </a:p>
          <a:p>
            <a:endParaRPr lang="en-US" dirty="0"/>
          </a:p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D2B0F-9A72-4B88-9D0B-076712111559}"/>
              </a:ext>
            </a:extLst>
          </p:cNvPr>
          <p:cNvSpPr txBox="1"/>
          <p:nvPr/>
        </p:nvSpPr>
        <p:spPr>
          <a:xfrm>
            <a:off x="1219200" y="55626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  =  ?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45783B4-56CB-49D5-A6FA-AE1475D3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Determine the Minimum SOP Expression from the Map</a:t>
            </a:r>
          </a:p>
        </p:txBody>
      </p:sp>
    </p:spTree>
    <p:extLst>
      <p:ext uri="{BB962C8B-B14F-4D97-AF65-F5344CB8AC3E}">
        <p14:creationId xmlns:p14="http://schemas.microsoft.com/office/powerpoint/2010/main" val="173213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D875-A6FD-47A2-BE3E-799F5FFF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443B07-C288-48EB-92CE-D99FCF474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5235"/>
              </p:ext>
            </p:extLst>
          </p:nvPr>
        </p:nvGraphicFramePr>
        <p:xfrm>
          <a:off x="2362200" y="2743200"/>
          <a:ext cx="16383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352364904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83002497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9434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605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5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endParaRPr lang="en-IN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1489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21DBE4-92DA-4DD0-AB4E-41357A721CB7}"/>
              </a:ext>
            </a:extLst>
          </p:cNvPr>
          <p:cNvCxnSpPr>
            <a:cxnSpLocks/>
          </p:cNvCxnSpPr>
          <p:nvPr/>
        </p:nvCxnSpPr>
        <p:spPr>
          <a:xfrm>
            <a:off x="1981200" y="2255680"/>
            <a:ext cx="381000" cy="48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9A7532-325E-411F-9B58-A2879B5A8D9B}"/>
              </a:ext>
            </a:extLst>
          </p:cNvPr>
          <p:cNvSpPr txBox="1"/>
          <p:nvPr/>
        </p:nvSpPr>
        <p:spPr>
          <a:xfrm>
            <a:off x="1691951" y="2373868"/>
            <a:ext cx="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9308E-CBEE-4E47-B3BF-D37B7FD309D8}"/>
              </a:ext>
            </a:extLst>
          </p:cNvPr>
          <p:cNvSpPr txBox="1"/>
          <p:nvPr/>
        </p:nvSpPr>
        <p:spPr>
          <a:xfrm>
            <a:off x="2109496" y="2255680"/>
            <a:ext cx="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D6072-6E65-45EC-BDEC-E4A3C9FC0D50}"/>
              </a:ext>
            </a:extLst>
          </p:cNvPr>
          <p:cNvSpPr txBox="1"/>
          <p:nvPr/>
        </p:nvSpPr>
        <p:spPr>
          <a:xfrm>
            <a:off x="2614904" y="2255680"/>
            <a:ext cx="127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2777-5F64-4F3D-80DC-5D685D0317F3}"/>
              </a:ext>
            </a:extLst>
          </p:cNvPr>
          <p:cNvSpPr txBox="1"/>
          <p:nvPr/>
        </p:nvSpPr>
        <p:spPr>
          <a:xfrm>
            <a:off x="1752600" y="2895600"/>
            <a:ext cx="444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endParaRPr lang="en-US" dirty="0"/>
          </a:p>
          <a:p>
            <a:r>
              <a:rPr lang="en-US" dirty="0"/>
              <a:t>01</a:t>
            </a:r>
          </a:p>
          <a:p>
            <a:endParaRPr lang="en-US" dirty="0"/>
          </a:p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90725-F80A-4201-8293-EBC666E7B3E7}"/>
              </a:ext>
            </a:extLst>
          </p:cNvPr>
          <p:cNvSpPr txBox="1"/>
          <p:nvPr/>
        </p:nvSpPr>
        <p:spPr>
          <a:xfrm>
            <a:off x="1219200" y="55626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  =  ?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FF94C-6749-4F07-9393-22CD4248965E}"/>
              </a:ext>
            </a:extLst>
          </p:cNvPr>
          <p:cNvSpPr txBox="1">
            <a:spLocks/>
          </p:cNvSpPr>
          <p:nvPr/>
        </p:nvSpPr>
        <p:spPr>
          <a:xfrm>
            <a:off x="152400" y="245114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Determine the Minimum SOP Expression from the Map</a:t>
            </a:r>
          </a:p>
        </p:txBody>
      </p:sp>
    </p:spTree>
    <p:extLst>
      <p:ext uri="{BB962C8B-B14F-4D97-AF65-F5344CB8AC3E}">
        <p14:creationId xmlns:p14="http://schemas.microsoft.com/office/powerpoint/2010/main" val="111058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Determining the Minimum SOP Expression from the Map</a:t>
            </a:r>
            <a:endParaRPr lang="en-US" sz="36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70" y="2286000"/>
            <a:ext cx="309358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39302"/>
            <a:ext cx="2895600" cy="382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371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K-Map POS Minimization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approaches are much the same (as SOP) except that with</a:t>
            </a:r>
          </a:p>
          <a:p>
            <a:r>
              <a:rPr lang="en-US" dirty="0"/>
              <a:t>POS expression, 0s representing the standard sum terms are</a:t>
            </a:r>
          </a:p>
          <a:p>
            <a:r>
              <a:rPr lang="en-US" dirty="0"/>
              <a:t>placed on the K-map instead of 1s.</a:t>
            </a:r>
          </a:p>
        </p:txBody>
      </p:sp>
    </p:spTree>
    <p:extLst>
      <p:ext uri="{BB962C8B-B14F-4D97-AF65-F5344CB8AC3E}">
        <p14:creationId xmlns:p14="http://schemas.microsoft.com/office/powerpoint/2010/main" val="3631530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Mapping a Standard POS Expression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572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508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K-map Simplification of POS Expression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96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37" y="3681844"/>
            <a:ext cx="3440175" cy="111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2278063" cy="298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98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E0FD4-23C7-40B8-B492-9B15518D8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533400"/>
            <a:ext cx="8793881" cy="4800257"/>
          </a:xfrm>
        </p:spPr>
      </p:pic>
    </p:spTree>
    <p:extLst>
      <p:ext uri="{BB962C8B-B14F-4D97-AF65-F5344CB8AC3E}">
        <p14:creationId xmlns:p14="http://schemas.microsoft.com/office/powerpoint/2010/main" val="1803692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Design of combinational digital circuits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Steps to design a combinational digital circuit:</a:t>
            </a:r>
          </a:p>
          <a:p>
            <a:pPr marL="0" indent="0">
              <a:buNone/>
            </a:pPr>
            <a:r>
              <a:rPr lang="en-US" dirty="0"/>
              <a:t>– From the problem statement derive the truth table</a:t>
            </a:r>
          </a:p>
          <a:p>
            <a:pPr marL="0" indent="0">
              <a:buNone/>
            </a:pPr>
            <a:r>
              <a:rPr lang="en-US" dirty="0"/>
              <a:t>– From the truth table derive the </a:t>
            </a:r>
            <a:r>
              <a:rPr lang="en-US" dirty="0" err="1"/>
              <a:t>unsimplified</a:t>
            </a:r>
            <a:r>
              <a:rPr lang="en-US" dirty="0"/>
              <a:t> logic expression</a:t>
            </a:r>
          </a:p>
          <a:p>
            <a:pPr marL="0" indent="0">
              <a:buNone/>
            </a:pPr>
            <a:r>
              <a:rPr lang="en-US" dirty="0"/>
              <a:t>– Simplify the logic expression</a:t>
            </a:r>
          </a:p>
          <a:p>
            <a:pPr marL="0" indent="0">
              <a:buNone/>
            </a:pPr>
            <a:r>
              <a:rPr lang="en-US" dirty="0"/>
              <a:t>– From the simplified expression draw the logic circuit</a:t>
            </a:r>
          </a:p>
        </p:txBody>
      </p:sp>
    </p:spTree>
    <p:extLst>
      <p:ext uri="{BB962C8B-B14F-4D97-AF65-F5344CB8AC3E}">
        <p14:creationId xmlns:p14="http://schemas.microsoft.com/office/powerpoint/2010/main" val="879767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Design a 3-input (A,B,C) digital circuit that will give at its output (X) a logic 1 only if the binary number formed at the input has more ones than zeros.</a:t>
            </a:r>
          </a:p>
        </p:txBody>
      </p:sp>
    </p:spTree>
    <p:extLst>
      <p:ext uri="{BB962C8B-B14F-4D97-AF65-F5344CB8AC3E}">
        <p14:creationId xmlns:p14="http://schemas.microsoft.com/office/powerpoint/2010/main" val="1527552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810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Design a 4-input (A,B,C,D) digital circuit that will give at</a:t>
            </a:r>
          </a:p>
          <a:p>
            <a:r>
              <a:rPr lang="en-US" dirty="0"/>
              <a:t>its output (X) a logic 1 only if the binary number formed at the input is between 2 and 9 (including).</a:t>
            </a:r>
          </a:p>
        </p:txBody>
      </p:sp>
    </p:spTree>
    <p:extLst>
      <p:ext uri="{BB962C8B-B14F-4D97-AF65-F5344CB8AC3E}">
        <p14:creationId xmlns:p14="http://schemas.microsoft.com/office/powerpoint/2010/main" val="1866108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74381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886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EE4E-B948-4C92-AE25-5E3A096D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Roboto"/>
              </a:rPr>
              <a:t>Don’t Care (X) Conditions in K-Maps</a:t>
            </a:r>
            <a:br>
              <a:rPr lang="en-US" sz="3200" b="0" i="0" dirty="0">
                <a:effectLst/>
                <a:latin typeface="Roboto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03C6-5E21-4DCB-873B-8299A000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“Don’t Care” conditions allow us to replace the empty cell of a </a:t>
            </a:r>
            <a:r>
              <a:rPr lang="en-US" sz="2800" b="0" i="0" u="none" strike="noStrike" dirty="0">
                <a:solidFill>
                  <a:srgbClr val="EC4E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K-Map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form a grouping of the variables.</a:t>
            </a:r>
          </a:p>
          <a:p>
            <a:pPr marL="0" indent="0" algn="just" fontAlgn="base">
              <a:buNone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forming groups of cells, we can consider a “Don’t Care” cell as either 1 or 0 or we can simply ignore that cell. Therefore, “Don’t Care” condition can help us to form a larger group of cells.</a:t>
            </a:r>
          </a:p>
          <a:p>
            <a:pPr marL="0" indent="0" algn="just" fontAlgn="base">
              <a:buNone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Don’t Care cell can be represented by a cross(X) in K-Maps representing a invalid combination.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928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0F68-BCA1-4763-9FD5-C6DFD95B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effectLst/>
                <a:latin typeface="Roboto"/>
              </a:rPr>
              <a:t>Example-1:</a:t>
            </a:r>
            <a:br>
              <a:rPr lang="en-US" sz="2400" dirty="0"/>
            </a:br>
            <a:r>
              <a:rPr lang="en-US" sz="2400" b="0" i="0" dirty="0" err="1">
                <a:effectLst/>
                <a:latin typeface="Roboto"/>
              </a:rPr>
              <a:t>Minimise</a:t>
            </a:r>
            <a:r>
              <a:rPr lang="en-US" sz="2400" b="0" i="0" dirty="0">
                <a:effectLst/>
                <a:latin typeface="Roboto"/>
              </a:rPr>
              <a:t> the following function in SOP minimal form using K-Maps: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22E24-F233-45C6-BDB3-94180F1AB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09800" y="1417638"/>
            <a:ext cx="4267200" cy="34714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 = m(1, 5, 6, 12, 13, 14) + d(4)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DA5B53E-DCC2-448C-A8E3-71E2AB07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83" y="2438400"/>
            <a:ext cx="42862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A6E972-0586-4813-9D1E-7E910FC3F409}"/>
              </a:ext>
            </a:extLst>
          </p:cNvPr>
          <p:cNvSpPr txBox="1"/>
          <p:nvPr/>
        </p:nvSpPr>
        <p:spPr>
          <a:xfrm>
            <a:off x="5867400" y="633781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</a:t>
            </a:r>
            <a:r>
              <a:rPr lang="en-US" dirty="0" err="1"/>
              <a:t>GeeksforGeeks</a:t>
            </a: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D4CCEA0-4439-4D4C-8F69-DB890140A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02896"/>
            <a:ext cx="3886200" cy="67965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Therefore, SOP minimal is,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 = BC' + BD' + A'C'D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61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8D38-D7F1-497F-B50B-6AE260EB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48EF8A-FC7D-47BD-AFCE-1D61D9D3F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4168"/>
            <a:ext cx="8153400" cy="61809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Minimise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the following function in SOP minimal form using K-Maps: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F(A, B, C, D) = m(0, 1, 2, 3, 4, 5) + d(10, 11, 12, 13, 14, 15)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6F7E7-31F1-4F7D-BEC8-988217FA3950}"/>
              </a:ext>
            </a:extLst>
          </p:cNvPr>
          <p:cNvSpPr txBox="1"/>
          <p:nvPr/>
        </p:nvSpPr>
        <p:spPr>
          <a:xfrm>
            <a:off x="3886200" y="159235"/>
            <a:ext cx="1981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  <a:latin typeface="Roboto"/>
              </a:rPr>
              <a:t>Example-2: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1835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A475-0CB6-49ED-AA50-ED1EFF37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401762"/>
          </a:xfrm>
        </p:spPr>
        <p:txBody>
          <a:bodyPr>
            <a:normAutofit fontScale="90000"/>
          </a:bodyPr>
          <a:lstStyle/>
          <a:p>
            <a:r>
              <a:rPr lang="en-US" sz="2700" b="1" i="0" dirty="0">
                <a:effectLst/>
                <a:latin typeface="Roboto"/>
              </a:rPr>
              <a:t>Example-3:</a:t>
            </a:r>
            <a:br>
              <a:rPr lang="en-US" dirty="0"/>
            </a:br>
            <a:r>
              <a:rPr lang="en-US" sz="2700" b="0" i="0" dirty="0" err="1">
                <a:effectLst/>
                <a:latin typeface="Roboto"/>
              </a:rPr>
              <a:t>Minimise</a:t>
            </a:r>
            <a:r>
              <a:rPr lang="en-US" sz="2700" b="0" i="0" dirty="0">
                <a:effectLst/>
                <a:latin typeface="Roboto"/>
              </a:rPr>
              <a:t> the following function in SOP minimal form using K-Maps: </a:t>
            </a:r>
            <a:br>
              <a:rPr lang="en-US" sz="2700" b="0" i="0" dirty="0">
                <a:effectLst/>
                <a:latin typeface="Roboto"/>
              </a:rPr>
            </a:br>
            <a:r>
              <a:rPr lang="en-US" sz="2700" dirty="0"/>
              <a:t>F(A, B, C, D) = m(1, 2, 6, 7, 8, 13, 14, 15) + d(3, 5, 12)</a:t>
            </a:r>
            <a:endParaRPr lang="en-IN" sz="2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C373B2-27B0-40F8-A29D-18B799709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61008"/>
            <a:ext cx="2971800" cy="55654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Therefore,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 = AC'D' + A'D + A'C + AB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46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CA30-4831-4F31-ABA3-303ED057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/>
              </a:rPr>
              <a:t>Writing the given expression in POS form: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EFDED2-6AD1-4171-9954-C6B4CC963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03726"/>
            <a:ext cx="7696200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F(A, B, C, D) = M(6, 7, 8, 9) + d(10, 11, 12, 13, 14, 15)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C7CFE603-BEAA-4E0E-9E2A-0769D4BD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3962400" cy="36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9B209-C7F0-41B7-9231-62E7629F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20400"/>
            <a:ext cx="3200400" cy="67965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Therefore, POS minimal is,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 = A'(B' + C')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4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K-map provides a systematic method for simplifying Boolean expressions and, if properly used, will produce the simplest SOP or POS expression possible, known as the minimum expression.</a:t>
            </a:r>
          </a:p>
        </p:txBody>
      </p:sp>
    </p:spTree>
    <p:extLst>
      <p:ext uri="{BB962C8B-B14F-4D97-AF65-F5344CB8AC3E}">
        <p14:creationId xmlns:p14="http://schemas.microsoft.com/office/powerpoint/2010/main" val="38463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3EC49-D959-4D1C-BFBB-CAC4DCA01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48" y="1676401"/>
            <a:ext cx="8429516" cy="4133860"/>
          </a:xfrm>
        </p:spPr>
      </p:pic>
    </p:spTree>
    <p:extLst>
      <p:ext uri="{BB962C8B-B14F-4D97-AF65-F5344CB8AC3E}">
        <p14:creationId xmlns:p14="http://schemas.microsoft.com/office/powerpoint/2010/main" val="60653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AF77D-E58F-4B7C-8C58-BE6216762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6" y="457200"/>
            <a:ext cx="8947464" cy="5257800"/>
          </a:xfrm>
        </p:spPr>
      </p:pic>
    </p:spTree>
    <p:extLst>
      <p:ext uri="{BB962C8B-B14F-4D97-AF65-F5344CB8AC3E}">
        <p14:creationId xmlns:p14="http://schemas.microsoft.com/office/powerpoint/2010/main" val="22144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BAF0C-7EC0-44B5-88F4-D96A24FFF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53" y="762000"/>
            <a:ext cx="8706293" cy="4701566"/>
          </a:xfrm>
        </p:spPr>
      </p:pic>
    </p:spTree>
    <p:extLst>
      <p:ext uri="{BB962C8B-B14F-4D97-AF65-F5344CB8AC3E}">
        <p14:creationId xmlns:p14="http://schemas.microsoft.com/office/powerpoint/2010/main" val="427426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Two-Variable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5791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ordering of variables is IMPORTANT for f(x1,x2), x1 is the row, x2 is the column.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Cell 0 represents x1’x2’; Cell 1 represents x1’x2; etc. If a </a:t>
            </a:r>
            <a:r>
              <a:rPr lang="en-US" dirty="0" err="1"/>
              <a:t>minterm</a:t>
            </a:r>
            <a:r>
              <a:rPr lang="en-US" dirty="0"/>
              <a:t> is present in the function, then a 1 is placed in the corresponding cell.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43000"/>
            <a:ext cx="57054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79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2-Variable Map --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915400" cy="5943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f(x1,x2) = x1’x2’+ x1’x2 + x1x2’</a:t>
            </a:r>
          </a:p>
          <a:p>
            <a:pPr marL="0" indent="0">
              <a:buNone/>
            </a:pPr>
            <a:r>
              <a:rPr lang="en-US" dirty="0"/>
              <a:t>	        = m0 + m1 + m2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After Simplification</a:t>
            </a:r>
          </a:p>
          <a:p>
            <a:pPr marL="0" indent="0">
              <a:buNone/>
            </a:pPr>
            <a:r>
              <a:rPr lang="en-US" dirty="0"/>
              <a:t>	        = x1’ + x2’</a:t>
            </a:r>
          </a:p>
          <a:p>
            <a:pPr marL="0" indent="0">
              <a:buNone/>
            </a:pPr>
            <a:r>
              <a:rPr lang="en-US" dirty="0"/>
              <a:t>1s placed in K-map for specified </a:t>
            </a:r>
            <a:r>
              <a:rPr lang="en-US" dirty="0" err="1"/>
              <a:t>minterms</a:t>
            </a:r>
            <a:r>
              <a:rPr lang="en-US" dirty="0"/>
              <a:t> m0, m1, m2</a:t>
            </a:r>
          </a:p>
          <a:p>
            <a:r>
              <a:rPr lang="en-US" dirty="0"/>
              <a:t>Grouping of 1s allows simplification</a:t>
            </a:r>
          </a:p>
          <a:p>
            <a:r>
              <a:rPr lang="en-US" dirty="0"/>
              <a:t>What (simpler) function is represented by each</a:t>
            </a:r>
          </a:p>
          <a:p>
            <a:pPr marL="0" indent="0">
              <a:buNone/>
            </a:pPr>
            <a:r>
              <a:rPr lang="en-US" dirty="0"/>
              <a:t>     dashed rectangle? </a:t>
            </a:r>
          </a:p>
          <a:p>
            <a:pPr marL="0" indent="0">
              <a:buNone/>
            </a:pPr>
            <a:r>
              <a:rPr lang="en-US" dirty="0"/>
              <a:t>	– x1’ = m0 + m1</a:t>
            </a:r>
          </a:p>
          <a:p>
            <a:pPr marL="0" indent="0">
              <a:buNone/>
            </a:pPr>
            <a:r>
              <a:rPr lang="en-US" dirty="0"/>
              <a:t>	– x2’ = m0 + m2</a:t>
            </a:r>
          </a:p>
          <a:p>
            <a:r>
              <a:rPr lang="en-US" dirty="0"/>
              <a:t>Here m0 covered twice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03044"/>
            <a:ext cx="2438399" cy="255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76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1058</Words>
  <Application>Microsoft Office PowerPoint</Application>
  <PresentationFormat>On-screen Show (4:3)</PresentationFormat>
  <Paragraphs>192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Roboto</vt:lpstr>
      <vt:lpstr>Times New Roman</vt:lpstr>
      <vt:lpstr>Office Theme</vt:lpstr>
      <vt:lpstr>PowerPoint Presentation</vt:lpstr>
      <vt:lpstr>The Karnaugh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Two-Variable Map</vt:lpstr>
      <vt:lpstr>2-Variable Map -- Example</vt:lpstr>
      <vt:lpstr>The 3 Variable K-Map</vt:lpstr>
      <vt:lpstr>Example 3 variables k-map</vt:lpstr>
      <vt:lpstr>The 4-Variable K-Map</vt:lpstr>
      <vt:lpstr>PowerPoint Presentation</vt:lpstr>
      <vt:lpstr>PowerPoint Presentation</vt:lpstr>
      <vt:lpstr> K-Map SOP Minimization </vt:lpstr>
      <vt:lpstr>Rules of grouping -</vt:lpstr>
      <vt:lpstr>PowerPoint Presentation</vt:lpstr>
      <vt:lpstr>PowerPoint Presentation</vt:lpstr>
      <vt:lpstr>Mapping a Standard SOP Expression</vt:lpstr>
      <vt:lpstr>Mapping a Standard SOP Expression</vt:lpstr>
      <vt:lpstr>PowerPoint Presentation</vt:lpstr>
      <vt:lpstr>Determining the Minimum SOP Expression from the Map</vt:lpstr>
      <vt:lpstr>Determining the Minimum SOP Expression from the Map</vt:lpstr>
      <vt:lpstr>Determine the Minimum SOP Expression from the Map</vt:lpstr>
      <vt:lpstr>PowerPoint Presentation</vt:lpstr>
      <vt:lpstr>Determining the Minimum SOP Expression from the Map</vt:lpstr>
      <vt:lpstr> K-Map POS Minimization </vt:lpstr>
      <vt:lpstr>Mapping a Standard POS Expression</vt:lpstr>
      <vt:lpstr>K-map Simplification of POS Expression</vt:lpstr>
      <vt:lpstr> Design of combinational digital circuits </vt:lpstr>
      <vt:lpstr>PowerPoint Presentation</vt:lpstr>
      <vt:lpstr>PowerPoint Presentation</vt:lpstr>
      <vt:lpstr>PowerPoint Presentation</vt:lpstr>
      <vt:lpstr>PowerPoint Presentation</vt:lpstr>
      <vt:lpstr>Don’t Care (X) Conditions in K-Maps </vt:lpstr>
      <vt:lpstr>Example-1: Minimise the following function in SOP minimal form using K-Maps:</vt:lpstr>
      <vt:lpstr>Minimise the following function in SOP minimal form using K-Maps: F(A, B, C, D) = m(0, 1, 2, 3, 4, 5) + d(10, 11, 12, 13, 14, 15) </vt:lpstr>
      <vt:lpstr>Example-3: Minimise the following function in SOP minimal form using K-Maps:  F(A, B, C, D) = m(1, 2, 6, 7, 8, 13, 14, 15) + d(3, 5, 12)</vt:lpstr>
      <vt:lpstr>Writing the given expression in POS form: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Karnaugh Map</dc:title>
  <dc:creator>ABC</dc:creator>
  <cp:lastModifiedBy>Minal Zope</cp:lastModifiedBy>
  <cp:revision>35</cp:revision>
  <dcterms:created xsi:type="dcterms:W3CDTF">2020-06-20T12:09:51Z</dcterms:created>
  <dcterms:modified xsi:type="dcterms:W3CDTF">2020-07-21T12:01:35Z</dcterms:modified>
</cp:coreProperties>
</file>