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80" r:id="rId3"/>
    <p:sldId id="417" r:id="rId4"/>
    <p:sldId id="419" r:id="rId5"/>
    <p:sldId id="382" r:id="rId6"/>
    <p:sldId id="38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548A7-9EDF-4441-BB6D-95B7A5050D0F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BF8D8-30F3-48B8-93B8-ADAE461FF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78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3C7BD88B-CB4C-41A2-8F23-2F812FEA09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530E3E8-3517-4A94-865C-A20961DB43C7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74F88027-FBCB-4F3E-B4B8-F11CF660F08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00FCAF4E-C172-4152-9D1E-729F6C420D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367E1FC7-73B2-4C3F-87D2-2E30441B47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AF49212-776E-4435-A75D-611D6272DCAD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F3966F9B-67D6-4644-8B3B-E1B4B57026E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19FD9637-3217-4ECF-9C59-48393D3FBC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D36538AD-C346-4AC2-9D2B-6199D11F16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242D6E8-81FA-4A88-99B1-ABBE871DEC57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DE4E5072-EBA1-4AA2-B29F-56DAE74EFE2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2B9E50A7-7FD6-4EFB-BF92-F865804D3A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24DB-F546-45A4-8EEA-AD863A6F1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C6671-36A2-4BF0-941C-2EA6AA5DD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92788-D72A-4AE6-9FF2-12DF239D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80C7-F7A5-49DF-B1E0-B6D84BFD64D3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6E59F-B9C2-4CAB-B42A-B82554135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D836E-D670-4EBE-A39E-20C682E7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8FBE-3F19-418B-AA4A-8D19C7371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73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6C18B-49F0-4175-BCCF-BF117362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943A6-FEB2-4BFF-9CE5-B25C60060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36E93-45A5-48C6-83A5-63846256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80C7-F7A5-49DF-B1E0-B6D84BFD64D3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E69BB-479F-4071-8664-B9577019D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54B18-1872-4DD0-9F84-58B2D08A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8FBE-3F19-418B-AA4A-8D19C7371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92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79B9B8-2B50-4ACF-9B66-4578B1161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61C33-9545-4856-9F5A-9C657790F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D60DD-7D55-4D73-BE84-97A6510B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80C7-F7A5-49DF-B1E0-B6D84BFD64D3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CB162-301E-4EFC-922F-24BE3FA8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89DDE-A9E7-4394-B346-AF3D7946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8FBE-3F19-418B-AA4A-8D19C7371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509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D3A5174-95E7-437C-9CB5-CBE6E407B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CB838-80A3-4C2D-A641-0FD0338CF2D7}" type="datetime1">
              <a:rPr lang="en-US" altLang="en-US"/>
              <a:pPr>
                <a:defRPr/>
              </a:pPr>
              <a:t>7/13/2020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D5BCA0-5365-489D-9FB9-6DA3D2CF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462A2AD-48CC-40E8-8DC6-A877356C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7A705F-6CC8-4800-9F05-21176DEDFA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5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4F08-3A1E-4545-8DA0-8C7BE3C6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28B51-33EB-42C6-9E6C-E63923A6D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3446B-D242-4A4F-AEA7-4FEE57C9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80C7-F7A5-49DF-B1E0-B6D84BFD64D3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AA565-E62A-40E5-92E0-DD1BDF04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2AAD8-937E-4806-A569-52BB418B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8FBE-3F19-418B-AA4A-8D19C7371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74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FA09A-74A8-4C0A-AEAD-ECEC66718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24165-B4EB-49D3-BCCF-D1EC99EE3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36C0C-1B24-43A6-A2C0-B5E464E0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80C7-F7A5-49DF-B1E0-B6D84BFD64D3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C1151-3EFD-452B-85CB-CDBAC851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BC869-DEF8-4714-9B77-634C9389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8FBE-3F19-418B-AA4A-8D19C7371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70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F666A-2775-44C3-AE53-D9E92C58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2BEA1-7CE2-49FE-AE7C-8EE4637A9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A679D-8F91-4BE4-9832-87267DDCA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8AABC-CEE3-437D-BA2D-153E1DB6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80C7-F7A5-49DF-B1E0-B6D84BFD64D3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E9A08-7CB5-406F-91DC-5C2A2339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B73F0-4FCF-4BF7-93E1-1675C7A7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8FBE-3F19-418B-AA4A-8D19C7371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32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1F82-4342-4D3B-9B4E-E9ACFF2F7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6B6A8-FC6F-4EFF-8E6B-DF9C359C9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BD260-7403-490A-B2FB-87994E1AE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8CAC3-7C00-45A3-8809-886A350D7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5A433-A7F4-4F8D-A26C-D3D7FF1FD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E983F4-B9BF-437C-A9BD-B417D838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80C7-F7A5-49DF-B1E0-B6D84BFD64D3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44796-D5CF-4E0F-8051-36A06433A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7FB87-CEAA-4EEC-BF84-60DA502D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8FBE-3F19-418B-AA4A-8D19C7371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17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FC63-5A2F-4215-8AEF-72CDE3FB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C52831-6C25-4610-A644-D479363CF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80C7-F7A5-49DF-B1E0-B6D84BFD64D3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D4510-FF2E-4AE3-9AEF-AC7342AE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EE295-4237-41DB-B162-617D24CA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8FBE-3F19-418B-AA4A-8D19C7371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38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56F20-6BA7-4B42-8FE2-5289BDA5D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80C7-F7A5-49DF-B1E0-B6D84BFD64D3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5BF68-59F8-448E-AD34-7939A66E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7B7C9-2991-44F2-9B52-FAB4D986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8FBE-3F19-418B-AA4A-8D19C7371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3561-9DCB-43C7-8CA2-D7DCE2B74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FDED4-B66A-4DAB-BBF8-0CEF0765F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330FC-419E-4F1E-9254-C19D9C13D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90B88-F4E8-4E0B-8938-6D0CFD20B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80C7-F7A5-49DF-B1E0-B6D84BFD64D3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2594F-82CF-4430-A550-8E3FD8F0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A8E31-2B40-435B-BF79-5B5026959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8FBE-3F19-418B-AA4A-8D19C7371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14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A5F9-F9AA-483F-8AB4-568F2BBB2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512EA8-E8D9-41A5-A380-C190ED9A2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EF31D-8FBE-4002-8DFD-C0E7013CD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DC9AF-A481-439C-90EF-B404068B3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80C7-F7A5-49DF-B1E0-B6D84BFD64D3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23858-0858-4525-917D-E8E240FE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F10BE-11AA-48F7-8F00-A28D3255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8FBE-3F19-418B-AA4A-8D19C7371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530E8-3C6D-4E7F-8E04-CC35FC80A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C6A8D-6B5B-40D3-AFF8-91FABA278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35857-CDE9-4B06-A9D5-FDE9EEDFD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D80C7-F7A5-49DF-B1E0-B6D84BFD64D3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7FF9D-CC28-482C-A67B-3B22EDB26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9575D-F27D-4BDF-8576-2857A6F88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E8FBE-3F19-418B-AA4A-8D19C7371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44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E41D6-7D73-4D30-BE48-81BD3A417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CODE CONVERTERS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059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3" name="Rectangle 3">
            <a:extLst>
              <a:ext uri="{FF2B5EF4-FFF2-40B4-BE49-F238E27FC236}">
                <a16:creationId xmlns:a16="http://schemas.microsoft.com/office/drawing/2014/main" id="{DE802068-159A-4437-B2FB-91DF4EF1C3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260476"/>
            <a:ext cx="8229600" cy="949325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800000"/>
                </a:solidFill>
              </a:rPr>
              <a:t>Code converter </a:t>
            </a:r>
            <a:r>
              <a:rPr lang="en-US" altLang="en-US" sz="2400" dirty="0"/>
              <a:t>– takes an input code, translates to its equivalent output code.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CBD79BA1-23FF-4CA6-AEF6-6F93F8C0AF46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2286000"/>
            <a:ext cx="5105400" cy="990600"/>
            <a:chOff x="1536" y="1728"/>
            <a:chExt cx="3216" cy="624"/>
          </a:xfrm>
        </p:grpSpPr>
        <p:sp>
          <p:nvSpPr>
            <p:cNvPr id="13318" name="Rectangle 5">
              <a:extLst>
                <a:ext uri="{FF2B5EF4-FFF2-40B4-BE49-F238E27FC236}">
                  <a16:creationId xmlns:a16="http://schemas.microsoft.com/office/drawing/2014/main" id="{DBBA592F-69C6-4C58-BCCC-15B42246F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28"/>
              <a:ext cx="912" cy="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19" name="Text Box 6">
              <a:extLst>
                <a:ext uri="{FF2B5EF4-FFF2-40B4-BE49-F238E27FC236}">
                  <a16:creationId xmlns:a16="http://schemas.microsoft.com/office/drawing/2014/main" id="{14D9B873-06CF-41C8-949C-3496EA331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824"/>
              <a:ext cx="81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000" b="1">
                  <a:latin typeface="Times New Roman" panose="02020603050405020304" pitchFamily="18" charset="0"/>
                </a:rPr>
                <a:t>Code</a:t>
              </a:r>
            </a:p>
            <a:p>
              <a:pPr algn="ctr"/>
              <a:r>
                <a:rPr lang="en-GB" altLang="en-US" sz="2000" b="1">
                  <a:latin typeface="Times New Roman" panose="02020603050405020304" pitchFamily="18" charset="0"/>
                </a:rPr>
                <a:t>converter</a:t>
              </a:r>
              <a:endParaRPr lang="en-GB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3320" name="Line 7">
              <a:extLst>
                <a:ext uri="{FF2B5EF4-FFF2-40B4-BE49-F238E27FC236}">
                  <a16:creationId xmlns:a16="http://schemas.microsoft.com/office/drawing/2014/main" id="{1BD34EE7-F0EC-488E-8E8C-D77694BD57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824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21" name="Line 8">
              <a:extLst>
                <a:ext uri="{FF2B5EF4-FFF2-40B4-BE49-F238E27FC236}">
                  <a16:creationId xmlns:a16="http://schemas.microsoft.com/office/drawing/2014/main" id="{36A68653-D5A0-4EB6-BD72-7A8922F445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968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22" name="Text Box 9">
              <a:extLst>
                <a:ext uri="{FF2B5EF4-FFF2-40B4-BE49-F238E27FC236}">
                  <a16:creationId xmlns:a16="http://schemas.microsoft.com/office/drawing/2014/main" id="{DABC083E-415F-476F-B695-9238C3DA6A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872"/>
              <a:ext cx="528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10000"/>
                </a:spcBef>
              </a:pPr>
              <a:r>
                <a:rPr lang="en-GB" altLang="en-US" dirty="0"/>
                <a:t>Input</a:t>
              </a:r>
            </a:p>
            <a:p>
              <a:pPr algn="ctr">
                <a:spcBef>
                  <a:spcPct val="10000"/>
                </a:spcBef>
              </a:pPr>
              <a:r>
                <a:rPr lang="en-GB" altLang="en-US" dirty="0"/>
                <a:t>code</a:t>
              </a:r>
            </a:p>
          </p:txBody>
        </p:sp>
        <p:sp>
          <p:nvSpPr>
            <p:cNvPr id="13323" name="Line 10">
              <a:extLst>
                <a:ext uri="{FF2B5EF4-FFF2-40B4-BE49-F238E27FC236}">
                  <a16:creationId xmlns:a16="http://schemas.microsoft.com/office/drawing/2014/main" id="{19CD34B9-695E-48BC-8874-3C8B583C50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112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24" name="Line 11">
              <a:extLst>
                <a:ext uri="{FF2B5EF4-FFF2-40B4-BE49-F238E27FC236}">
                  <a16:creationId xmlns:a16="http://schemas.microsoft.com/office/drawing/2014/main" id="{B6597BC1-9F29-4885-9301-8B7CE751E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256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25" name="Line 12">
              <a:extLst>
                <a:ext uri="{FF2B5EF4-FFF2-40B4-BE49-F238E27FC236}">
                  <a16:creationId xmlns:a16="http://schemas.microsoft.com/office/drawing/2014/main" id="{5135A278-1A6E-4CA6-BAF4-62917C9089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824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26" name="Line 13">
              <a:extLst>
                <a:ext uri="{FF2B5EF4-FFF2-40B4-BE49-F238E27FC236}">
                  <a16:creationId xmlns:a16="http://schemas.microsoft.com/office/drawing/2014/main" id="{215C7E46-689D-4C82-8B99-95AA23B610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968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27" name="Text Box 14">
              <a:extLst>
                <a:ext uri="{FF2B5EF4-FFF2-40B4-BE49-F238E27FC236}">
                  <a16:creationId xmlns:a16="http://schemas.microsoft.com/office/drawing/2014/main" id="{1D423A5F-0212-4BD1-A7CA-DA6F28901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872"/>
              <a:ext cx="576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10000"/>
                </a:spcBef>
              </a:pPr>
              <a:r>
                <a:rPr lang="en-GB" altLang="en-US"/>
                <a:t>Output</a:t>
              </a:r>
            </a:p>
            <a:p>
              <a:pPr algn="ctr">
                <a:spcBef>
                  <a:spcPct val="10000"/>
                </a:spcBef>
              </a:pPr>
              <a:r>
                <a:rPr lang="en-GB" altLang="en-US"/>
                <a:t>code</a:t>
              </a:r>
            </a:p>
          </p:txBody>
        </p:sp>
        <p:sp>
          <p:nvSpPr>
            <p:cNvPr id="13328" name="Line 15">
              <a:extLst>
                <a:ext uri="{FF2B5EF4-FFF2-40B4-BE49-F238E27FC236}">
                  <a16:creationId xmlns:a16="http://schemas.microsoft.com/office/drawing/2014/main" id="{655FF62F-2C97-4DC0-AD2B-5A8109BCC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112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29" name="Line 16">
              <a:extLst>
                <a:ext uri="{FF2B5EF4-FFF2-40B4-BE49-F238E27FC236}">
                  <a16:creationId xmlns:a16="http://schemas.microsoft.com/office/drawing/2014/main" id="{D1C9504D-297C-4A31-9B78-C22844B6B2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256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02097" name="Rectangle 17">
            <a:extLst>
              <a:ext uri="{FF2B5EF4-FFF2-40B4-BE49-F238E27FC236}">
                <a16:creationId xmlns:a16="http://schemas.microsoft.com/office/drawing/2014/main" id="{CFA5F17B-640E-4EE3-9F57-417555C98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352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9925" indent="-3254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2400" dirty="0"/>
              <a:t>Example: </a:t>
            </a:r>
            <a:r>
              <a:rPr lang="en-US" altLang="en-US" sz="2400" dirty="0">
                <a:solidFill>
                  <a:srgbClr val="800000"/>
                </a:solidFill>
              </a:rPr>
              <a:t>Binary to Gray code converter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en-US" sz="2000" dirty="0"/>
              <a:t>Input: Binary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en-US" sz="2000" dirty="0"/>
              <a:t>Output: Gray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2400" dirty="0">
                <a:solidFill>
                  <a:srgbClr val="800000"/>
                </a:solidFill>
              </a:rPr>
              <a:t>Gray to Binary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en-US" sz="2000" dirty="0"/>
              <a:t>Input: Gray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en-US" sz="2000" dirty="0"/>
              <a:t>Output: Binary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2400" dirty="0">
                <a:solidFill>
                  <a:srgbClr val="800000"/>
                </a:solidFill>
              </a:rPr>
              <a:t>BCD to Excess-3 code converter</a:t>
            </a:r>
            <a:r>
              <a:rPr lang="en-US" altLang="en-US" sz="2400" dirty="0"/>
              <a:t>.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en-US" sz="2000" dirty="0"/>
              <a:t>Input: BCD code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en-US" sz="2000" dirty="0"/>
              <a:t>Output: Excess-3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2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02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02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20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20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020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020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20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020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/>
      <p:bldP spid="30209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D3638176-0EAD-44D9-8DBC-EBF4AE2D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BINARY TO GRAY &amp; GRAY TO BINARY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CC6D356C-5F3B-4A25-A184-F87D54C72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43000"/>
            <a:ext cx="8229600" cy="5181600"/>
          </a:xfrm>
        </p:spPr>
        <p:txBody>
          <a:bodyPr/>
          <a:lstStyle/>
          <a:p>
            <a:r>
              <a:rPr lang="en-US" altLang="en-US" dirty="0"/>
              <a:t>Binary to Gray</a:t>
            </a:r>
          </a:p>
          <a:p>
            <a:pPr lvl="1">
              <a:spcBef>
                <a:spcPct val="0"/>
              </a:spcBef>
            </a:pPr>
            <a:r>
              <a:rPr lang="en-IN" altLang="en-US" sz="2000" dirty="0"/>
              <a:t>Record the most significant bit as it is.</a:t>
            </a:r>
            <a:endParaRPr lang="en-US" altLang="en-US" sz="1800" dirty="0"/>
          </a:p>
          <a:p>
            <a:pPr lvl="1">
              <a:spcBef>
                <a:spcPct val="0"/>
              </a:spcBef>
            </a:pPr>
            <a:r>
              <a:rPr lang="en-IN" altLang="en-US" sz="2000" dirty="0"/>
              <a:t>EX-OR this bit to the next position bit, record the resultant bit.</a:t>
            </a:r>
            <a:endParaRPr lang="en-US" altLang="en-US" sz="1800" dirty="0"/>
          </a:p>
          <a:p>
            <a:pPr lvl="1">
              <a:spcBef>
                <a:spcPct val="0"/>
              </a:spcBef>
            </a:pPr>
            <a:r>
              <a:rPr lang="en-IN" altLang="en-US" sz="2000" dirty="0"/>
              <a:t>Record successive EX-</a:t>
            </a:r>
            <a:r>
              <a:rPr lang="en-IN" altLang="en-US" sz="2000" dirty="0" err="1"/>
              <a:t>ORed</a:t>
            </a:r>
            <a:r>
              <a:rPr lang="en-IN" altLang="en-US" sz="2000" dirty="0"/>
              <a:t> bits until completed.</a:t>
            </a:r>
            <a:endParaRPr lang="en-US" altLang="en-US" sz="1800" dirty="0"/>
          </a:p>
          <a:p>
            <a:pPr lvl="1">
              <a:spcBef>
                <a:spcPct val="0"/>
              </a:spcBef>
            </a:pPr>
            <a:r>
              <a:rPr lang="en-IN" altLang="en-US" sz="2000" dirty="0"/>
              <a:t>Convert 0011 binary to Gray.</a:t>
            </a:r>
          </a:p>
          <a:p>
            <a:pPr lvl="1">
              <a:spcBef>
                <a:spcPct val="0"/>
              </a:spcBef>
            </a:pPr>
            <a:endParaRPr lang="en-IN" altLang="en-US" sz="2000" dirty="0"/>
          </a:p>
          <a:p>
            <a:pPr lvl="1">
              <a:spcBef>
                <a:spcPct val="0"/>
              </a:spcBef>
            </a:pPr>
            <a:endParaRPr lang="en-IN" altLang="en-US" sz="2000" dirty="0"/>
          </a:p>
          <a:p>
            <a:pPr lvl="1">
              <a:spcBef>
                <a:spcPct val="0"/>
              </a:spcBef>
            </a:pPr>
            <a:endParaRPr lang="en-IN" altLang="en-US" sz="2000" dirty="0"/>
          </a:p>
          <a:p>
            <a:pPr lvl="1">
              <a:spcBef>
                <a:spcPct val="0"/>
              </a:spcBef>
            </a:pPr>
            <a:endParaRPr lang="en-IN" altLang="en-US" sz="2000" dirty="0"/>
          </a:p>
          <a:p>
            <a:pPr lvl="1">
              <a:spcBef>
                <a:spcPct val="0"/>
              </a:spcBef>
            </a:pPr>
            <a:endParaRPr lang="en-IN" altLang="en-US" sz="2000" dirty="0"/>
          </a:p>
          <a:p>
            <a:pPr lvl="1">
              <a:spcBef>
                <a:spcPct val="0"/>
              </a:spcBef>
            </a:pPr>
            <a:endParaRPr lang="en-IN" altLang="en-US" sz="2000" dirty="0"/>
          </a:p>
          <a:p>
            <a:pPr lvl="1">
              <a:spcBef>
                <a:spcPct val="0"/>
              </a:spcBef>
            </a:pPr>
            <a:endParaRPr lang="en-IN" altLang="en-US" sz="2000" dirty="0"/>
          </a:p>
          <a:p>
            <a:pPr>
              <a:spcBef>
                <a:spcPct val="0"/>
              </a:spcBef>
            </a:pPr>
            <a:r>
              <a:rPr lang="en-IN" altLang="en-US" sz="2000" dirty="0"/>
              <a:t>g3 = b3</a:t>
            </a:r>
            <a:endParaRPr lang="en-US" altLang="en-US" sz="1800" dirty="0"/>
          </a:p>
          <a:p>
            <a:pPr>
              <a:spcBef>
                <a:spcPct val="0"/>
              </a:spcBef>
            </a:pPr>
            <a:r>
              <a:rPr lang="en-IN" altLang="en-US" sz="2000" dirty="0"/>
              <a:t>g2 = b3 </a:t>
            </a:r>
            <a:r>
              <a:rPr lang="en-IN" altLang="en-US" sz="2000" dirty="0" err="1"/>
              <a:t>xor</a:t>
            </a:r>
            <a:r>
              <a:rPr lang="en-IN" altLang="en-US" sz="2000" dirty="0"/>
              <a:t> b2</a:t>
            </a:r>
            <a:endParaRPr lang="en-US" altLang="en-US" sz="1800" dirty="0"/>
          </a:p>
          <a:p>
            <a:pPr>
              <a:spcBef>
                <a:spcPct val="0"/>
              </a:spcBef>
            </a:pPr>
            <a:r>
              <a:rPr lang="en-IN" altLang="en-US" sz="2000" dirty="0"/>
              <a:t>g1 = b2 </a:t>
            </a:r>
            <a:r>
              <a:rPr lang="en-IN" altLang="en-US" sz="2000" dirty="0" err="1"/>
              <a:t>xor</a:t>
            </a:r>
            <a:r>
              <a:rPr lang="en-IN" altLang="en-US" sz="2000" dirty="0"/>
              <a:t> b1</a:t>
            </a:r>
            <a:endParaRPr lang="en-US" altLang="en-US" sz="1800" dirty="0"/>
          </a:p>
          <a:p>
            <a:pPr>
              <a:spcBef>
                <a:spcPct val="0"/>
              </a:spcBef>
            </a:pPr>
            <a:r>
              <a:rPr lang="en-IN" altLang="en-US" sz="2000" dirty="0"/>
              <a:t>g0 = b1 </a:t>
            </a:r>
            <a:r>
              <a:rPr lang="en-IN" altLang="en-US" sz="2000" dirty="0" err="1"/>
              <a:t>xor</a:t>
            </a:r>
            <a:r>
              <a:rPr lang="en-IN" altLang="en-US" sz="2000" dirty="0"/>
              <a:t> b0</a:t>
            </a:r>
            <a:endParaRPr lang="en-US" altLang="en-US" sz="1800" dirty="0"/>
          </a:p>
        </p:txBody>
      </p:sp>
      <p:pic>
        <p:nvPicPr>
          <p:cNvPr id="14340" name="Picture 3">
            <a:extLst>
              <a:ext uri="{FF2B5EF4-FFF2-40B4-BE49-F238E27FC236}">
                <a16:creationId xmlns:a16="http://schemas.microsoft.com/office/drawing/2014/main" id="{602B2250-EFE9-4EA6-93EF-2764ECE06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971800"/>
            <a:ext cx="55816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4">
            <a:extLst>
              <a:ext uri="{FF2B5EF4-FFF2-40B4-BE49-F238E27FC236}">
                <a16:creationId xmlns:a16="http://schemas.microsoft.com/office/drawing/2014/main" id="{11CFC44E-E8EF-477E-AADB-3008E38B0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4495800"/>
            <a:ext cx="58578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B7EC95CD-F7C9-4CE7-816E-5D74092E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67" y="-12938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BINARY TO GRAY &amp; GRAY TO BINARY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0305DA01-A6A8-436E-A81C-00D004D94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143000"/>
            <a:ext cx="8382000" cy="5181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Gray to Binary</a:t>
            </a:r>
          </a:p>
          <a:p>
            <a:pPr>
              <a:spcBef>
                <a:spcPct val="0"/>
              </a:spcBef>
              <a:buFont typeface="Calibri" panose="020F0502020204030204" pitchFamily="34" charset="0"/>
              <a:buChar char="₋"/>
            </a:pPr>
            <a:r>
              <a:rPr lang="en-IN" altLang="en-US" sz="2000" dirty="0"/>
              <a:t>The Gray code can be converted to binary by a reverse process.</a:t>
            </a:r>
            <a:endParaRPr lang="en-US" altLang="en-US" sz="2000" dirty="0"/>
          </a:p>
          <a:p>
            <a:pPr>
              <a:spcBef>
                <a:spcPct val="0"/>
              </a:spcBef>
              <a:buFont typeface="Calibri" panose="020F0502020204030204" pitchFamily="34" charset="0"/>
              <a:buChar char="₋"/>
            </a:pPr>
            <a:r>
              <a:rPr lang="en-IN" altLang="en-US" sz="2000" dirty="0"/>
              <a:t>Record the most significant bit as it is.</a:t>
            </a:r>
            <a:endParaRPr lang="en-US" altLang="en-US" sz="2000" dirty="0"/>
          </a:p>
          <a:p>
            <a:pPr>
              <a:spcBef>
                <a:spcPct val="0"/>
              </a:spcBef>
              <a:buFont typeface="Calibri" panose="020F0502020204030204" pitchFamily="34" charset="0"/>
              <a:buChar char="₋"/>
            </a:pPr>
            <a:r>
              <a:rPr lang="en-IN" altLang="en-US" sz="2000" dirty="0"/>
              <a:t>EX-OR binary MSB to the next bit of Gray code and record the resultant bit.</a:t>
            </a:r>
            <a:endParaRPr lang="en-US" altLang="en-US" sz="2000" dirty="0"/>
          </a:p>
          <a:p>
            <a:pPr>
              <a:spcBef>
                <a:spcPct val="0"/>
              </a:spcBef>
              <a:buFont typeface="Calibri" panose="020F0502020204030204" pitchFamily="34" charset="0"/>
              <a:buChar char="₋"/>
            </a:pPr>
            <a:r>
              <a:rPr lang="en-IN" altLang="en-US" sz="2000" dirty="0"/>
              <a:t>Continue the process until the LSB is recorded.</a:t>
            </a:r>
            <a:endParaRPr lang="en-US" altLang="en-US" sz="2000" dirty="0"/>
          </a:p>
          <a:p>
            <a:pPr>
              <a:spcBef>
                <a:spcPct val="0"/>
              </a:spcBef>
              <a:buFont typeface="Calibri" panose="020F0502020204030204" pitchFamily="34" charset="0"/>
              <a:buChar char="₋"/>
            </a:pPr>
            <a:r>
              <a:rPr lang="en-IN" altLang="en-US" sz="2000" dirty="0"/>
              <a:t>Convert 1011 Gray to Binary code.</a:t>
            </a:r>
          </a:p>
          <a:p>
            <a:pPr>
              <a:spcBef>
                <a:spcPct val="0"/>
              </a:spcBef>
              <a:buFont typeface="Calibri" panose="020F0502020204030204" pitchFamily="34" charset="0"/>
              <a:buChar char="₋"/>
            </a:pPr>
            <a:endParaRPr lang="en-IN" altLang="en-US" sz="2000" dirty="0"/>
          </a:p>
          <a:p>
            <a:pPr>
              <a:spcBef>
                <a:spcPct val="0"/>
              </a:spcBef>
              <a:buFont typeface="Calibri" panose="020F0502020204030204" pitchFamily="34" charset="0"/>
              <a:buChar char="₋"/>
            </a:pPr>
            <a:endParaRPr lang="en-IN" altLang="en-US" sz="2000" dirty="0"/>
          </a:p>
          <a:p>
            <a:pPr>
              <a:spcBef>
                <a:spcPct val="0"/>
              </a:spcBef>
              <a:buFont typeface="Calibri" panose="020F0502020204030204" pitchFamily="34" charset="0"/>
              <a:buChar char="₋"/>
            </a:pPr>
            <a:endParaRPr lang="en-IN" altLang="en-US" sz="2000" dirty="0"/>
          </a:p>
          <a:p>
            <a:pPr>
              <a:spcBef>
                <a:spcPct val="0"/>
              </a:spcBef>
              <a:buFont typeface="Calibri" panose="020F0502020204030204" pitchFamily="34" charset="0"/>
              <a:buChar char="₋"/>
            </a:pPr>
            <a:endParaRPr lang="en-IN" altLang="en-US" sz="2000" dirty="0"/>
          </a:p>
          <a:p>
            <a:pPr>
              <a:spcBef>
                <a:spcPct val="0"/>
              </a:spcBef>
            </a:pPr>
            <a:endParaRPr lang="en-IN" altLang="en-US" sz="2000" dirty="0"/>
          </a:p>
          <a:p>
            <a:pPr>
              <a:spcBef>
                <a:spcPct val="0"/>
              </a:spcBef>
            </a:pPr>
            <a:r>
              <a:rPr lang="en-IN" altLang="en-US" sz="2000" dirty="0"/>
              <a:t>Equations Are:</a:t>
            </a:r>
            <a:endParaRPr lang="en-US" altLang="en-US" sz="2000" dirty="0"/>
          </a:p>
          <a:p>
            <a:pPr>
              <a:spcBef>
                <a:spcPct val="0"/>
              </a:spcBef>
            </a:pPr>
            <a:r>
              <a:rPr lang="en-IN" altLang="en-US" sz="2000" dirty="0"/>
              <a:t>b3 = g3</a:t>
            </a:r>
            <a:endParaRPr lang="en-US" altLang="en-US" sz="2000" dirty="0"/>
          </a:p>
          <a:p>
            <a:pPr>
              <a:spcBef>
                <a:spcPct val="0"/>
              </a:spcBef>
            </a:pPr>
            <a:r>
              <a:rPr lang="en-IN" altLang="en-US" sz="2000" dirty="0"/>
              <a:t>b2 = g3 </a:t>
            </a:r>
            <a:r>
              <a:rPr lang="en-IN" altLang="en-US" sz="2000" dirty="0" err="1"/>
              <a:t>xor</a:t>
            </a:r>
            <a:r>
              <a:rPr lang="en-IN" altLang="en-US" sz="2000" dirty="0"/>
              <a:t> g2   </a:t>
            </a:r>
            <a:r>
              <a:rPr lang="en-IN" altLang="en-US" b="1" dirty="0"/>
              <a:t>or </a:t>
            </a:r>
            <a:r>
              <a:rPr lang="en-IN" altLang="en-US" sz="2000" dirty="0"/>
              <a:t>  b3 </a:t>
            </a:r>
            <a:r>
              <a:rPr lang="en-IN" altLang="en-US" sz="2000" dirty="0" err="1"/>
              <a:t>xor</a:t>
            </a:r>
            <a:r>
              <a:rPr lang="en-IN" altLang="en-US" sz="2000" dirty="0"/>
              <a:t> g2</a:t>
            </a:r>
            <a:endParaRPr lang="en-US" altLang="en-US" sz="2000" dirty="0"/>
          </a:p>
          <a:p>
            <a:pPr>
              <a:spcBef>
                <a:spcPct val="0"/>
              </a:spcBef>
            </a:pPr>
            <a:r>
              <a:rPr lang="en-IN" altLang="en-US" sz="2000" dirty="0"/>
              <a:t>b1 = g3 </a:t>
            </a:r>
            <a:r>
              <a:rPr lang="en-IN" altLang="en-US" sz="2000" dirty="0" err="1"/>
              <a:t>xor</a:t>
            </a:r>
            <a:r>
              <a:rPr lang="en-IN" altLang="en-US" sz="2000" dirty="0"/>
              <a:t> g2 </a:t>
            </a:r>
            <a:r>
              <a:rPr lang="en-IN" altLang="en-US" sz="2000" dirty="0" err="1"/>
              <a:t>xor</a:t>
            </a:r>
            <a:r>
              <a:rPr lang="en-IN" altLang="en-US" sz="2000" dirty="0"/>
              <a:t>  g1  </a:t>
            </a:r>
            <a:r>
              <a:rPr lang="en-IN" altLang="en-US" b="1" dirty="0"/>
              <a:t>or</a:t>
            </a:r>
            <a:r>
              <a:rPr lang="en-IN" altLang="en-US" sz="2000" dirty="0"/>
              <a:t>   b2 </a:t>
            </a:r>
            <a:r>
              <a:rPr lang="en-IN" altLang="en-US" sz="2000" dirty="0" err="1"/>
              <a:t>xor</a:t>
            </a:r>
            <a:r>
              <a:rPr lang="en-IN" altLang="en-US" sz="2000" dirty="0"/>
              <a:t> g1</a:t>
            </a:r>
            <a:endParaRPr lang="en-US" altLang="en-US" sz="2000" dirty="0"/>
          </a:p>
          <a:p>
            <a:pPr>
              <a:spcBef>
                <a:spcPct val="0"/>
              </a:spcBef>
            </a:pPr>
            <a:r>
              <a:rPr lang="en-IN" altLang="en-US" sz="2000" dirty="0"/>
              <a:t>b0 = g3 </a:t>
            </a:r>
            <a:r>
              <a:rPr lang="en-IN" altLang="en-US" sz="2000" dirty="0" err="1"/>
              <a:t>xor</a:t>
            </a:r>
            <a:r>
              <a:rPr lang="en-IN" altLang="en-US" sz="2000" dirty="0"/>
              <a:t> g2 </a:t>
            </a:r>
            <a:r>
              <a:rPr lang="en-IN" altLang="en-US" sz="2000" dirty="0" err="1"/>
              <a:t>xor</a:t>
            </a:r>
            <a:r>
              <a:rPr lang="en-IN" altLang="en-US" sz="2000" dirty="0"/>
              <a:t> g1 </a:t>
            </a:r>
            <a:r>
              <a:rPr lang="en-IN" altLang="en-US" sz="2000" dirty="0" err="1"/>
              <a:t>xor</a:t>
            </a:r>
            <a:r>
              <a:rPr lang="en-IN" altLang="en-US" sz="2000" dirty="0"/>
              <a:t> g0 </a:t>
            </a:r>
            <a:r>
              <a:rPr lang="en-IN" altLang="en-US" b="1" dirty="0"/>
              <a:t>or</a:t>
            </a:r>
            <a:r>
              <a:rPr lang="en-IN" altLang="en-US" sz="2000" dirty="0"/>
              <a:t>  b1 </a:t>
            </a:r>
            <a:r>
              <a:rPr lang="en-IN" altLang="en-US" sz="2000" dirty="0" err="1"/>
              <a:t>xor</a:t>
            </a:r>
            <a:r>
              <a:rPr lang="en-IN" altLang="en-US" sz="2000" dirty="0"/>
              <a:t> g0</a:t>
            </a:r>
            <a:endParaRPr lang="en-US" altLang="en-US" sz="2000" dirty="0"/>
          </a:p>
          <a:p>
            <a:pPr>
              <a:spcBef>
                <a:spcPct val="0"/>
              </a:spcBef>
              <a:buFont typeface="Calibri" panose="020F0502020204030204" pitchFamily="34" charset="0"/>
              <a:buChar char="₋"/>
            </a:pPr>
            <a:endParaRPr lang="en-IN" altLang="en-US" sz="2000" dirty="0"/>
          </a:p>
          <a:p>
            <a:pPr>
              <a:spcBef>
                <a:spcPct val="0"/>
              </a:spcBef>
              <a:buFont typeface="Calibri" panose="020F0502020204030204" pitchFamily="34" charset="0"/>
              <a:buChar char="₋"/>
            </a:pPr>
            <a:endParaRPr lang="en-US" altLang="en-US" sz="2000" dirty="0"/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dirty="0"/>
          </a:p>
          <a:p>
            <a:pPr>
              <a:spcBef>
                <a:spcPct val="0"/>
              </a:spcBef>
            </a:pPr>
            <a:endParaRPr lang="en-US" altLang="en-US" dirty="0"/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F67A4A79-F393-42EA-8C54-29120D5BD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854" y="3043335"/>
            <a:ext cx="48863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7">
            <a:extLst>
              <a:ext uri="{FF2B5EF4-FFF2-40B4-BE49-F238E27FC236}">
                <a16:creationId xmlns:a16="http://schemas.microsoft.com/office/drawing/2014/main" id="{87D582F0-47A7-4915-A0F1-8D5108397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767" y="4298302"/>
            <a:ext cx="4114800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3118869-FEEA-445C-A863-A94BB30A65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BCD-TO-EXCESS-3 CONVERTER</a:t>
            </a:r>
          </a:p>
        </p:txBody>
      </p:sp>
      <p:sp>
        <p:nvSpPr>
          <p:cNvPr id="306179" name="Rectangle 3">
            <a:extLst>
              <a:ext uri="{FF2B5EF4-FFF2-40B4-BE49-F238E27FC236}">
                <a16:creationId xmlns:a16="http://schemas.microsoft.com/office/drawing/2014/main" id="{5B25BC96-E5F1-4516-BAF1-95CE0E42C57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48478" y="1166020"/>
            <a:ext cx="2819400" cy="38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Truth table:</a:t>
            </a:r>
          </a:p>
        </p:txBody>
      </p:sp>
      <p:graphicFrame>
        <p:nvGraphicFramePr>
          <p:cNvPr id="306787" name="Group 611">
            <a:extLst>
              <a:ext uri="{FF2B5EF4-FFF2-40B4-BE49-F238E27FC236}">
                <a16:creationId xmlns:a16="http://schemas.microsoft.com/office/drawing/2014/main" id="{FCB02606-1A32-4797-9BE3-01D61E36F088}"/>
              </a:ext>
            </a:extLst>
          </p:cNvPr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969403666"/>
              </p:ext>
            </p:extLst>
          </p:nvPr>
        </p:nvGraphicFramePr>
        <p:xfrm>
          <a:off x="648478" y="1600200"/>
          <a:ext cx="2819400" cy="4937544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428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BCD</a:t>
                      </a:r>
                    </a:p>
                  </a:txBody>
                  <a:tcPr marT="45714" marB="4571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Excess-3</a:t>
                      </a:r>
                    </a:p>
                  </a:txBody>
                  <a:tcPr marT="45714" marB="4571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T="45714" marB="4571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</a:p>
                  </a:txBody>
                  <a:tcPr marT="45714" marB="4571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14" marB="45714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14" marB="45714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14" marB="45714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14" marB="45714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T="45714" marB="45714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T="45714" marB="45714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T="45714" marB="45714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T="45714" marB="45714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T="45714" marB="45714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T="45714" marB="4571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marT="45714" marB="45714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T="45714" marB="4571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marT="45714" marB="45714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T="45714" marB="4571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marT="45714" marB="45714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T="45714" marB="4571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marT="45714" marB="45714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T="45714" marB="4571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marT="45714" marB="45714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T="45714" marB="4571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06486" name="Rectangle 310">
            <a:extLst>
              <a:ext uri="{FF2B5EF4-FFF2-40B4-BE49-F238E27FC236}">
                <a16:creationId xmlns:a16="http://schemas.microsoft.com/office/drawing/2014/main" id="{372AA36F-FCDC-44D9-A24F-023061BA8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143000"/>
            <a:ext cx="2819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2000"/>
              <a:t>K-maps:</a:t>
            </a:r>
          </a:p>
        </p:txBody>
      </p:sp>
      <p:grpSp>
        <p:nvGrpSpPr>
          <p:cNvPr id="2" name="Group 311">
            <a:extLst>
              <a:ext uri="{FF2B5EF4-FFF2-40B4-BE49-F238E27FC236}">
                <a16:creationId xmlns:a16="http://schemas.microsoft.com/office/drawing/2014/main" id="{3167B18F-0935-4F10-9153-67734CC45C91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600200"/>
            <a:ext cx="4237038" cy="4548188"/>
            <a:chOff x="3024" y="960"/>
            <a:chExt cx="2669" cy="2865"/>
          </a:xfrm>
        </p:grpSpPr>
        <p:sp>
          <p:nvSpPr>
            <p:cNvPr id="16575" name="Text Box 312">
              <a:extLst>
                <a:ext uri="{FF2B5EF4-FFF2-40B4-BE49-F238E27FC236}">
                  <a16:creationId xmlns:a16="http://schemas.microsoft.com/office/drawing/2014/main" id="{58A89C9C-9629-4214-8113-2F4370805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360"/>
              <a:ext cx="1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>
                  <a:latin typeface="Tahoma" panose="020B0604030504040204" pitchFamily="34" charset="0"/>
                </a:rPr>
                <a:t>1</a:t>
              </a:r>
              <a:endParaRPr lang="en-US" altLang="en-US" sz="1400" b="1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576" name="Text Box 313">
              <a:extLst>
                <a:ext uri="{FF2B5EF4-FFF2-40B4-BE49-F238E27FC236}">
                  <a16:creationId xmlns:a16="http://schemas.microsoft.com/office/drawing/2014/main" id="{C8DC7F73-3AC3-49A0-87C4-5AECE80FC2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784"/>
              <a:ext cx="235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en-GB" altLang="en-US" sz="1400" b="1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6577" name="Group 314">
              <a:extLst>
                <a:ext uri="{FF2B5EF4-FFF2-40B4-BE49-F238E27FC236}">
                  <a16:creationId xmlns:a16="http://schemas.microsoft.com/office/drawing/2014/main" id="{FEE32368-CBD8-49C8-A470-E5B3F5847B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960"/>
              <a:ext cx="1325" cy="1286"/>
              <a:chOff x="3744" y="1008"/>
              <a:chExt cx="1325" cy="1286"/>
            </a:xfrm>
          </p:grpSpPr>
          <p:grpSp>
            <p:nvGrpSpPr>
              <p:cNvPr id="16688" name="Group 315">
                <a:extLst>
                  <a:ext uri="{FF2B5EF4-FFF2-40B4-BE49-F238E27FC236}">
                    <a16:creationId xmlns:a16="http://schemas.microsoft.com/office/drawing/2014/main" id="{FDFFDF96-E444-4FB1-BB10-9C68A9B445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1008"/>
                <a:ext cx="1325" cy="1286"/>
                <a:chOff x="3744" y="1008"/>
                <a:chExt cx="1325" cy="1286"/>
              </a:xfrm>
            </p:grpSpPr>
            <p:sp>
              <p:nvSpPr>
                <p:cNvPr id="16695" name="Text Box 316">
                  <a:extLst>
                    <a:ext uri="{FF2B5EF4-FFF2-40B4-BE49-F238E27FC236}">
                      <a16:creationId xmlns:a16="http://schemas.microsoft.com/office/drawing/2014/main" id="{FF952972-840F-4562-84D7-76701EBD77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4" y="1776"/>
                  <a:ext cx="173" cy="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1200" b="1">
                      <a:latin typeface="Tahoma" panose="020B0604030504040204" pitchFamily="34" charset="0"/>
                    </a:rPr>
                    <a:t>A</a:t>
                  </a:r>
                </a:p>
              </p:txBody>
            </p:sp>
            <p:sp>
              <p:nvSpPr>
                <p:cNvPr id="16696" name="AutoShape 317">
                  <a:extLst>
                    <a:ext uri="{FF2B5EF4-FFF2-40B4-BE49-F238E27FC236}">
                      <a16:creationId xmlns:a16="http://schemas.microsoft.com/office/drawing/2014/main" id="{94775E98-1091-480E-A368-993D1B3AE8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8" y="1680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697" name="AutoShape 318">
                  <a:extLst>
                    <a:ext uri="{FF2B5EF4-FFF2-40B4-BE49-F238E27FC236}">
                      <a16:creationId xmlns:a16="http://schemas.microsoft.com/office/drawing/2014/main" id="{A96FC170-0A2B-46C3-980D-234AA62FDF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4584" y="984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698" name="Text Box 319">
                  <a:extLst>
                    <a:ext uri="{FF2B5EF4-FFF2-40B4-BE49-F238E27FC236}">
                      <a16:creationId xmlns:a16="http://schemas.microsoft.com/office/drawing/2014/main" id="{FA314402-1E1F-4549-955B-E228B8BA2EE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12" y="1008"/>
                  <a:ext cx="172" cy="1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1200" b="1">
                      <a:latin typeface="Tahoma" panose="020B0604030504040204" pitchFamily="34" charset="0"/>
                    </a:rPr>
                    <a:t>C</a:t>
                  </a:r>
                </a:p>
              </p:txBody>
            </p:sp>
            <p:sp>
              <p:nvSpPr>
                <p:cNvPr id="16699" name="Text Box 320">
                  <a:extLst>
                    <a:ext uri="{FF2B5EF4-FFF2-40B4-BE49-F238E27FC236}">
                      <a16:creationId xmlns:a16="http://schemas.microsoft.com/office/drawing/2014/main" id="{5EC85D14-56F2-46F9-B0F2-E93AA3A3581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40" y="1296"/>
                  <a:ext cx="231" cy="9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r">
                    <a:spcBef>
                      <a:spcPct val="70000"/>
                    </a:spcBef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00</a:t>
                  </a:r>
                </a:p>
                <a:p>
                  <a:pPr algn="r">
                    <a:spcBef>
                      <a:spcPct val="70000"/>
                    </a:spcBef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01</a:t>
                  </a:r>
                </a:p>
                <a:p>
                  <a:pPr algn="r">
                    <a:spcBef>
                      <a:spcPct val="70000"/>
                    </a:spcBef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11</a:t>
                  </a:r>
                </a:p>
                <a:p>
                  <a:pPr algn="r">
                    <a:spcBef>
                      <a:spcPct val="70000"/>
                    </a:spcBef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10</a:t>
                  </a:r>
                  <a:endParaRPr lang="en-US" altLang="en-US" sz="16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700" name="Text Box 321">
                  <a:extLst>
                    <a:ext uri="{FF2B5EF4-FFF2-40B4-BE49-F238E27FC236}">
                      <a16:creationId xmlns:a16="http://schemas.microsoft.com/office/drawing/2014/main" id="{D4ECA589-096F-4634-ACEA-3F0789A5195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1152"/>
                  <a:ext cx="816" cy="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r>
                    <a:rPr lang="en-US" altLang="en-US" sz="1200" b="1">
                      <a:latin typeface="Times New Roman" panose="02020603050405020304" pitchFamily="18" charset="0"/>
                    </a:rPr>
                    <a:t>00    01    11    10</a:t>
                  </a:r>
                </a:p>
              </p:txBody>
            </p:sp>
            <p:sp>
              <p:nvSpPr>
                <p:cNvPr id="16701" name="AutoShape 322">
                  <a:extLst>
                    <a:ext uri="{FF2B5EF4-FFF2-40B4-BE49-F238E27FC236}">
                      <a16:creationId xmlns:a16="http://schemas.microsoft.com/office/drawing/2014/main" id="{8EC28FE8-1B3D-4D0B-8F85-CC1B87DE6E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5400000">
                  <a:off x="4381" y="1920"/>
                  <a:ext cx="70" cy="384"/>
                </a:xfrm>
                <a:prstGeom prst="leftBrace">
                  <a:avLst>
                    <a:gd name="adj1" fmla="val 45714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702" name="Text Box 323">
                  <a:extLst>
                    <a:ext uri="{FF2B5EF4-FFF2-40B4-BE49-F238E27FC236}">
                      <a16:creationId xmlns:a16="http://schemas.microsoft.com/office/drawing/2014/main" id="{B9C98F79-9917-4DF2-978D-729A4134C9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40" y="2160"/>
                  <a:ext cx="172" cy="1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1200" b="1">
                      <a:latin typeface="Tahoma" panose="020B0604030504040204" pitchFamily="34" charset="0"/>
                    </a:rPr>
                    <a:t>D</a:t>
                  </a:r>
                </a:p>
              </p:txBody>
            </p:sp>
            <p:sp>
              <p:nvSpPr>
                <p:cNvPr id="16703" name="Line 324">
                  <a:extLst>
                    <a:ext uri="{FF2B5EF4-FFF2-40B4-BE49-F238E27FC236}">
                      <a16:creationId xmlns:a16="http://schemas.microsoft.com/office/drawing/2014/main" id="{3EA8847A-BC77-4328-9635-DF447B9FCC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875" y="1123"/>
                  <a:ext cx="155" cy="17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6704" name="Text Box 325">
                  <a:extLst>
                    <a:ext uri="{FF2B5EF4-FFF2-40B4-BE49-F238E27FC236}">
                      <a16:creationId xmlns:a16="http://schemas.microsoft.com/office/drawing/2014/main" id="{DABB1DF0-99D2-4B9A-B2FC-4D5F570AD8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4" y="1152"/>
                  <a:ext cx="240" cy="1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GB" altLang="en-US" sz="1100" b="1">
                      <a:latin typeface="Tahoma" panose="020B0604030504040204" pitchFamily="34" charset="0"/>
                    </a:rPr>
                    <a:t>AB</a:t>
                  </a:r>
                </a:p>
              </p:txBody>
            </p:sp>
            <p:sp>
              <p:nvSpPr>
                <p:cNvPr id="16705" name="Text Box 326">
                  <a:extLst>
                    <a:ext uri="{FF2B5EF4-FFF2-40B4-BE49-F238E27FC236}">
                      <a16:creationId xmlns:a16="http://schemas.microsoft.com/office/drawing/2014/main" id="{6FB1300A-1563-4160-8035-E26C670FA43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8" y="1056"/>
                  <a:ext cx="288" cy="1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GB" altLang="en-US" sz="1100" b="1">
                      <a:latin typeface="Tahoma" panose="020B0604030504040204" pitchFamily="34" charset="0"/>
                    </a:rPr>
                    <a:t>CD</a:t>
                  </a:r>
                </a:p>
              </p:txBody>
            </p:sp>
            <p:grpSp>
              <p:nvGrpSpPr>
                <p:cNvPr id="16706" name="Group 327">
                  <a:extLst>
                    <a:ext uri="{FF2B5EF4-FFF2-40B4-BE49-F238E27FC236}">
                      <a16:creationId xmlns:a16="http://schemas.microsoft.com/office/drawing/2014/main" id="{1862C069-0100-45F3-A56D-EB2B506430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1296"/>
                  <a:ext cx="768" cy="768"/>
                  <a:chOff x="4032" y="1296"/>
                  <a:chExt cx="768" cy="768"/>
                </a:xfrm>
              </p:grpSpPr>
              <p:sp>
                <p:nvSpPr>
                  <p:cNvPr id="16709" name="Rectangle 328">
                    <a:extLst>
                      <a:ext uri="{FF2B5EF4-FFF2-40B4-BE49-F238E27FC236}">
                        <a16:creationId xmlns:a16="http://schemas.microsoft.com/office/drawing/2014/main" id="{5EA81F79-4C26-44D3-84D3-F4A2F39078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296"/>
                    <a:ext cx="768" cy="768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6710" name="Line 329">
                    <a:extLst>
                      <a:ext uri="{FF2B5EF4-FFF2-40B4-BE49-F238E27FC236}">
                        <a16:creationId xmlns:a16="http://schemas.microsoft.com/office/drawing/2014/main" id="{03AFCB68-2E69-488E-92DD-D60D3598AD5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488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6711" name="Line 330">
                    <a:extLst>
                      <a:ext uri="{FF2B5EF4-FFF2-40B4-BE49-F238E27FC236}">
                        <a16:creationId xmlns:a16="http://schemas.microsoft.com/office/drawing/2014/main" id="{315A5F12-B1F6-46C0-A9D9-AE63B3F101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24" y="1296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6712" name="Line 331">
                    <a:extLst>
                      <a:ext uri="{FF2B5EF4-FFF2-40B4-BE49-F238E27FC236}">
                        <a16:creationId xmlns:a16="http://schemas.microsoft.com/office/drawing/2014/main" id="{09096E87-62E7-4149-A94D-0C1C2464044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296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6713" name="Line 332">
                    <a:extLst>
                      <a:ext uri="{FF2B5EF4-FFF2-40B4-BE49-F238E27FC236}">
                        <a16:creationId xmlns:a16="http://schemas.microsoft.com/office/drawing/2014/main" id="{610FC579-66F5-4DB4-BF8E-9A77C5EAE9F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08" y="1296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6714" name="Line 333">
                    <a:extLst>
                      <a:ext uri="{FF2B5EF4-FFF2-40B4-BE49-F238E27FC236}">
                        <a16:creationId xmlns:a16="http://schemas.microsoft.com/office/drawing/2014/main" id="{23E16350-5DB4-48A9-8EAE-CAD320764B0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680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6715" name="Line 334">
                    <a:extLst>
                      <a:ext uri="{FF2B5EF4-FFF2-40B4-BE49-F238E27FC236}">
                        <a16:creationId xmlns:a16="http://schemas.microsoft.com/office/drawing/2014/main" id="{E593823B-CA4E-49BE-B006-E2FE334A0A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872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  <p:sp>
              <p:nvSpPr>
                <p:cNvPr id="16707" name="AutoShape 335">
                  <a:extLst>
                    <a:ext uri="{FF2B5EF4-FFF2-40B4-BE49-F238E27FC236}">
                      <a16:creationId xmlns:a16="http://schemas.microsoft.com/office/drawing/2014/main" id="{2A3CD81C-71AD-4225-AF24-317333C074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848" y="1488"/>
                  <a:ext cx="57" cy="384"/>
                </a:xfrm>
                <a:prstGeom prst="leftBrace">
                  <a:avLst>
                    <a:gd name="adj1" fmla="val 56140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708" name="Text Box 336">
                  <a:extLst>
                    <a:ext uri="{FF2B5EF4-FFF2-40B4-BE49-F238E27FC236}">
                      <a16:creationId xmlns:a16="http://schemas.microsoft.com/office/drawing/2014/main" id="{D22173D1-79B8-491D-927C-DE67962C317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1584"/>
                  <a:ext cx="173" cy="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1200" b="1">
                      <a:latin typeface="Tahoma" panose="020B0604030504040204" pitchFamily="34" charset="0"/>
                    </a:rPr>
                    <a:t>B</a:t>
                  </a:r>
                </a:p>
              </p:txBody>
            </p:sp>
          </p:grpSp>
          <p:sp>
            <p:nvSpPr>
              <p:cNvPr id="16689" name="Rectangle 337">
                <a:extLst>
                  <a:ext uri="{FF2B5EF4-FFF2-40B4-BE49-F238E27FC236}">
                    <a16:creationId xmlns:a16="http://schemas.microsoft.com/office/drawing/2014/main" id="{ED1CD152-B350-45D5-BE40-999F04FBB6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1695"/>
                <a:ext cx="18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200" b="1">
                    <a:latin typeface="Tahoma" panose="020B0604030504040204" pitchFamily="34" charset="0"/>
                  </a:rPr>
                  <a:t>X</a:t>
                </a:r>
                <a:endParaRPr lang="en-US" altLang="en-US" sz="1400" b="1">
                  <a:latin typeface="Tahoma" panose="020B0604030504040204" pitchFamily="34" charset="0"/>
                </a:endParaRPr>
              </a:p>
            </p:txBody>
          </p:sp>
          <p:sp>
            <p:nvSpPr>
              <p:cNvPr id="16690" name="Rectangle 338">
                <a:extLst>
                  <a:ext uri="{FF2B5EF4-FFF2-40B4-BE49-F238E27FC236}">
                    <a16:creationId xmlns:a16="http://schemas.microsoft.com/office/drawing/2014/main" id="{8630D2E2-A9FD-4F81-82D6-1F0F881FD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695"/>
                <a:ext cx="18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200" b="1">
                    <a:latin typeface="Tahoma" panose="020B0604030504040204" pitchFamily="34" charset="0"/>
                  </a:rPr>
                  <a:t>X</a:t>
                </a:r>
                <a:endParaRPr lang="en-US" altLang="en-US" sz="1400" b="1">
                  <a:latin typeface="Tahoma" panose="020B0604030504040204" pitchFamily="34" charset="0"/>
                </a:endParaRPr>
              </a:p>
            </p:txBody>
          </p:sp>
          <p:sp>
            <p:nvSpPr>
              <p:cNvPr id="16691" name="Rectangle 339">
                <a:extLst>
                  <a:ext uri="{FF2B5EF4-FFF2-40B4-BE49-F238E27FC236}">
                    <a16:creationId xmlns:a16="http://schemas.microsoft.com/office/drawing/2014/main" id="{7EFB2A34-B36F-481E-96B6-6F3CB5456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2" y="1695"/>
                <a:ext cx="18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200" b="1">
                    <a:latin typeface="Tahoma" panose="020B0604030504040204" pitchFamily="34" charset="0"/>
                  </a:rPr>
                  <a:t>X</a:t>
                </a:r>
                <a:endParaRPr lang="en-US" altLang="en-US" sz="1400" b="1">
                  <a:latin typeface="Tahoma" panose="020B0604030504040204" pitchFamily="34" charset="0"/>
                </a:endParaRPr>
              </a:p>
            </p:txBody>
          </p:sp>
          <p:sp>
            <p:nvSpPr>
              <p:cNvPr id="16692" name="Rectangle 340">
                <a:extLst>
                  <a:ext uri="{FF2B5EF4-FFF2-40B4-BE49-F238E27FC236}">
                    <a16:creationId xmlns:a16="http://schemas.microsoft.com/office/drawing/2014/main" id="{F3C8FE78-BAE1-431E-A174-6BDC26031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1695"/>
                <a:ext cx="18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200" b="1">
                    <a:latin typeface="Tahoma" panose="020B0604030504040204" pitchFamily="34" charset="0"/>
                  </a:rPr>
                  <a:t>X</a:t>
                </a:r>
                <a:endParaRPr lang="en-US" altLang="en-US" sz="1400" b="1">
                  <a:latin typeface="Tahoma" panose="020B0604030504040204" pitchFamily="34" charset="0"/>
                </a:endParaRPr>
              </a:p>
            </p:txBody>
          </p:sp>
          <p:sp>
            <p:nvSpPr>
              <p:cNvPr id="16693" name="Rectangle 341">
                <a:extLst>
                  <a:ext uri="{FF2B5EF4-FFF2-40B4-BE49-F238E27FC236}">
                    <a16:creationId xmlns:a16="http://schemas.microsoft.com/office/drawing/2014/main" id="{D7A1308B-D86C-4465-8999-E4801FB0E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1872"/>
                <a:ext cx="18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200" b="1">
                    <a:latin typeface="Tahoma" panose="020B0604030504040204" pitchFamily="34" charset="0"/>
                  </a:rPr>
                  <a:t>X</a:t>
                </a:r>
                <a:endParaRPr lang="en-US" altLang="en-US" sz="1400" b="1">
                  <a:latin typeface="Tahoma" panose="020B0604030504040204" pitchFamily="34" charset="0"/>
                </a:endParaRPr>
              </a:p>
            </p:txBody>
          </p:sp>
          <p:sp>
            <p:nvSpPr>
              <p:cNvPr id="16694" name="Rectangle 342">
                <a:extLst>
                  <a:ext uri="{FF2B5EF4-FFF2-40B4-BE49-F238E27FC236}">
                    <a16:creationId xmlns:a16="http://schemas.microsoft.com/office/drawing/2014/main" id="{B0050CE9-7D2A-4999-925B-8B9E38534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872"/>
                <a:ext cx="18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200" b="1">
                    <a:latin typeface="Tahoma" panose="020B0604030504040204" pitchFamily="34" charset="0"/>
                  </a:rPr>
                  <a:t>X</a:t>
                </a:r>
                <a:endParaRPr lang="en-US" altLang="en-US" sz="1400" b="1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16578" name="Group 343">
              <a:extLst>
                <a:ext uri="{FF2B5EF4-FFF2-40B4-BE49-F238E27FC236}">
                  <a16:creationId xmlns:a16="http://schemas.microsoft.com/office/drawing/2014/main" id="{5026FC39-20EA-458A-A3F4-A0A5C75673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960"/>
              <a:ext cx="1325" cy="1286"/>
              <a:chOff x="3744" y="1008"/>
              <a:chExt cx="1325" cy="1286"/>
            </a:xfrm>
          </p:grpSpPr>
          <p:grpSp>
            <p:nvGrpSpPr>
              <p:cNvPr id="16660" name="Group 344">
                <a:extLst>
                  <a:ext uri="{FF2B5EF4-FFF2-40B4-BE49-F238E27FC236}">
                    <a16:creationId xmlns:a16="http://schemas.microsoft.com/office/drawing/2014/main" id="{86D4AF9A-574D-4D2D-821F-D313BD94C5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1008"/>
                <a:ext cx="1325" cy="1286"/>
                <a:chOff x="3744" y="1008"/>
                <a:chExt cx="1325" cy="1286"/>
              </a:xfrm>
            </p:grpSpPr>
            <p:sp>
              <p:nvSpPr>
                <p:cNvPr id="16667" name="Text Box 345">
                  <a:extLst>
                    <a:ext uri="{FF2B5EF4-FFF2-40B4-BE49-F238E27FC236}">
                      <a16:creationId xmlns:a16="http://schemas.microsoft.com/office/drawing/2014/main" id="{4DE9AC98-99D5-4473-AD58-62443BDE3B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4" y="1776"/>
                  <a:ext cx="173" cy="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1200" b="1">
                      <a:latin typeface="Tahoma" panose="020B0604030504040204" pitchFamily="34" charset="0"/>
                    </a:rPr>
                    <a:t>A</a:t>
                  </a:r>
                </a:p>
              </p:txBody>
            </p:sp>
            <p:sp>
              <p:nvSpPr>
                <p:cNvPr id="16668" name="AutoShape 346">
                  <a:extLst>
                    <a:ext uri="{FF2B5EF4-FFF2-40B4-BE49-F238E27FC236}">
                      <a16:creationId xmlns:a16="http://schemas.microsoft.com/office/drawing/2014/main" id="{64EBA1D1-6CFC-4BDC-B8F5-F3D252935F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8" y="1680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669" name="AutoShape 347">
                  <a:extLst>
                    <a:ext uri="{FF2B5EF4-FFF2-40B4-BE49-F238E27FC236}">
                      <a16:creationId xmlns:a16="http://schemas.microsoft.com/office/drawing/2014/main" id="{262C178E-3A6A-4D44-8A0D-20A4F3D5DC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4584" y="984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670" name="Text Box 348">
                  <a:extLst>
                    <a:ext uri="{FF2B5EF4-FFF2-40B4-BE49-F238E27FC236}">
                      <a16:creationId xmlns:a16="http://schemas.microsoft.com/office/drawing/2014/main" id="{5B076B47-F1A6-4919-93C8-37F4EC686D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12" y="1008"/>
                  <a:ext cx="172" cy="1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1200" b="1">
                      <a:latin typeface="Tahoma" panose="020B0604030504040204" pitchFamily="34" charset="0"/>
                    </a:rPr>
                    <a:t>C</a:t>
                  </a:r>
                </a:p>
              </p:txBody>
            </p:sp>
            <p:sp>
              <p:nvSpPr>
                <p:cNvPr id="16671" name="Text Box 349">
                  <a:extLst>
                    <a:ext uri="{FF2B5EF4-FFF2-40B4-BE49-F238E27FC236}">
                      <a16:creationId xmlns:a16="http://schemas.microsoft.com/office/drawing/2014/main" id="{58AB5967-58F8-4EA3-BF69-A31C2E4A5A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40" y="1296"/>
                  <a:ext cx="231" cy="9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r">
                    <a:spcBef>
                      <a:spcPct val="70000"/>
                    </a:spcBef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00</a:t>
                  </a:r>
                </a:p>
                <a:p>
                  <a:pPr algn="r">
                    <a:spcBef>
                      <a:spcPct val="70000"/>
                    </a:spcBef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01</a:t>
                  </a:r>
                </a:p>
                <a:p>
                  <a:pPr algn="r">
                    <a:spcBef>
                      <a:spcPct val="70000"/>
                    </a:spcBef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11</a:t>
                  </a:r>
                </a:p>
                <a:p>
                  <a:pPr algn="r">
                    <a:spcBef>
                      <a:spcPct val="70000"/>
                    </a:spcBef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10</a:t>
                  </a:r>
                  <a:endParaRPr lang="en-US" altLang="en-US" sz="16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672" name="Text Box 350">
                  <a:extLst>
                    <a:ext uri="{FF2B5EF4-FFF2-40B4-BE49-F238E27FC236}">
                      <a16:creationId xmlns:a16="http://schemas.microsoft.com/office/drawing/2014/main" id="{61A28C84-6937-463F-B028-3DFBFFC2A1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1152"/>
                  <a:ext cx="816" cy="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r>
                    <a:rPr lang="en-US" altLang="en-US" sz="1200" b="1">
                      <a:latin typeface="Times New Roman" panose="02020603050405020304" pitchFamily="18" charset="0"/>
                    </a:rPr>
                    <a:t>00    01    11    10</a:t>
                  </a:r>
                </a:p>
              </p:txBody>
            </p:sp>
            <p:sp>
              <p:nvSpPr>
                <p:cNvPr id="16673" name="AutoShape 351">
                  <a:extLst>
                    <a:ext uri="{FF2B5EF4-FFF2-40B4-BE49-F238E27FC236}">
                      <a16:creationId xmlns:a16="http://schemas.microsoft.com/office/drawing/2014/main" id="{004E2084-DBFB-4109-950A-80E956F439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5400000">
                  <a:off x="4381" y="1920"/>
                  <a:ext cx="70" cy="384"/>
                </a:xfrm>
                <a:prstGeom prst="leftBrace">
                  <a:avLst>
                    <a:gd name="adj1" fmla="val 45714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674" name="Text Box 352">
                  <a:extLst>
                    <a:ext uri="{FF2B5EF4-FFF2-40B4-BE49-F238E27FC236}">
                      <a16:creationId xmlns:a16="http://schemas.microsoft.com/office/drawing/2014/main" id="{D41767C0-BA47-4593-A56D-E91239579C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40" y="2160"/>
                  <a:ext cx="172" cy="1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1200" b="1">
                      <a:latin typeface="Tahoma" panose="020B0604030504040204" pitchFamily="34" charset="0"/>
                    </a:rPr>
                    <a:t>D</a:t>
                  </a:r>
                </a:p>
              </p:txBody>
            </p:sp>
            <p:sp>
              <p:nvSpPr>
                <p:cNvPr id="16675" name="Line 353">
                  <a:extLst>
                    <a:ext uri="{FF2B5EF4-FFF2-40B4-BE49-F238E27FC236}">
                      <a16:creationId xmlns:a16="http://schemas.microsoft.com/office/drawing/2014/main" id="{6AF2E25B-12F8-4BB0-A963-EDA18A1052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875" y="1123"/>
                  <a:ext cx="155" cy="17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6676" name="Text Box 354">
                  <a:extLst>
                    <a:ext uri="{FF2B5EF4-FFF2-40B4-BE49-F238E27FC236}">
                      <a16:creationId xmlns:a16="http://schemas.microsoft.com/office/drawing/2014/main" id="{02A56896-B93F-426C-BB59-2604CE711D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4" y="1152"/>
                  <a:ext cx="240" cy="1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GB" altLang="en-US" sz="1100" b="1">
                      <a:latin typeface="Tahoma" panose="020B0604030504040204" pitchFamily="34" charset="0"/>
                    </a:rPr>
                    <a:t>AB</a:t>
                  </a:r>
                </a:p>
              </p:txBody>
            </p:sp>
            <p:sp>
              <p:nvSpPr>
                <p:cNvPr id="16677" name="Text Box 355">
                  <a:extLst>
                    <a:ext uri="{FF2B5EF4-FFF2-40B4-BE49-F238E27FC236}">
                      <a16:creationId xmlns:a16="http://schemas.microsoft.com/office/drawing/2014/main" id="{B9C1B791-89E2-4563-A059-10C8138E58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8" y="1056"/>
                  <a:ext cx="288" cy="1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GB" altLang="en-US" sz="1100" b="1">
                      <a:latin typeface="Tahoma" panose="020B0604030504040204" pitchFamily="34" charset="0"/>
                    </a:rPr>
                    <a:t>CD</a:t>
                  </a:r>
                </a:p>
              </p:txBody>
            </p:sp>
            <p:grpSp>
              <p:nvGrpSpPr>
                <p:cNvPr id="16678" name="Group 356">
                  <a:extLst>
                    <a:ext uri="{FF2B5EF4-FFF2-40B4-BE49-F238E27FC236}">
                      <a16:creationId xmlns:a16="http://schemas.microsoft.com/office/drawing/2014/main" id="{75A47F0F-AF83-43A8-B1D6-E97AF2AA9A4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1296"/>
                  <a:ext cx="768" cy="768"/>
                  <a:chOff x="4032" y="1296"/>
                  <a:chExt cx="768" cy="768"/>
                </a:xfrm>
              </p:grpSpPr>
              <p:sp>
                <p:nvSpPr>
                  <p:cNvPr id="16681" name="Rectangle 357">
                    <a:extLst>
                      <a:ext uri="{FF2B5EF4-FFF2-40B4-BE49-F238E27FC236}">
                        <a16:creationId xmlns:a16="http://schemas.microsoft.com/office/drawing/2014/main" id="{74F0B478-7E3C-4F2F-812C-A324ECE273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296"/>
                    <a:ext cx="768" cy="768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6682" name="Line 358">
                    <a:extLst>
                      <a:ext uri="{FF2B5EF4-FFF2-40B4-BE49-F238E27FC236}">
                        <a16:creationId xmlns:a16="http://schemas.microsoft.com/office/drawing/2014/main" id="{8DF24FF0-8F08-483F-82F9-995088FFB7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488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6683" name="Line 359">
                    <a:extLst>
                      <a:ext uri="{FF2B5EF4-FFF2-40B4-BE49-F238E27FC236}">
                        <a16:creationId xmlns:a16="http://schemas.microsoft.com/office/drawing/2014/main" id="{90B57BDB-3A71-4CF6-9571-3F0B8D056E4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24" y="1296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6684" name="Line 360">
                    <a:extLst>
                      <a:ext uri="{FF2B5EF4-FFF2-40B4-BE49-F238E27FC236}">
                        <a16:creationId xmlns:a16="http://schemas.microsoft.com/office/drawing/2014/main" id="{11E9EB74-8BE5-4549-ADD9-2576AAC537A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296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6685" name="Line 361">
                    <a:extLst>
                      <a:ext uri="{FF2B5EF4-FFF2-40B4-BE49-F238E27FC236}">
                        <a16:creationId xmlns:a16="http://schemas.microsoft.com/office/drawing/2014/main" id="{6F2ECE30-3657-4758-99DD-50536E9915C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08" y="1296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6686" name="Line 362">
                    <a:extLst>
                      <a:ext uri="{FF2B5EF4-FFF2-40B4-BE49-F238E27FC236}">
                        <a16:creationId xmlns:a16="http://schemas.microsoft.com/office/drawing/2014/main" id="{1F0A010D-6396-451A-B002-F6E5BEDBBFE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680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6687" name="Line 363">
                    <a:extLst>
                      <a:ext uri="{FF2B5EF4-FFF2-40B4-BE49-F238E27FC236}">
                        <a16:creationId xmlns:a16="http://schemas.microsoft.com/office/drawing/2014/main" id="{07E0502F-1DB2-4C69-B1A3-DB81C3E49A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872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  <p:sp>
              <p:nvSpPr>
                <p:cNvPr id="16679" name="AutoShape 364">
                  <a:extLst>
                    <a:ext uri="{FF2B5EF4-FFF2-40B4-BE49-F238E27FC236}">
                      <a16:creationId xmlns:a16="http://schemas.microsoft.com/office/drawing/2014/main" id="{15201ABF-1A38-46D0-A968-07CEDA1A0C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848" y="1488"/>
                  <a:ext cx="57" cy="384"/>
                </a:xfrm>
                <a:prstGeom prst="leftBrace">
                  <a:avLst>
                    <a:gd name="adj1" fmla="val 56140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680" name="Text Box 365">
                  <a:extLst>
                    <a:ext uri="{FF2B5EF4-FFF2-40B4-BE49-F238E27FC236}">
                      <a16:creationId xmlns:a16="http://schemas.microsoft.com/office/drawing/2014/main" id="{5920DE20-8960-4293-9C71-F5EEC38CD8D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1584"/>
                  <a:ext cx="173" cy="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1200" b="1">
                      <a:latin typeface="Tahoma" panose="020B0604030504040204" pitchFamily="34" charset="0"/>
                    </a:rPr>
                    <a:t>B</a:t>
                  </a:r>
                </a:p>
              </p:txBody>
            </p:sp>
          </p:grpSp>
          <p:sp>
            <p:nvSpPr>
              <p:cNvPr id="16661" name="Rectangle 366">
                <a:extLst>
                  <a:ext uri="{FF2B5EF4-FFF2-40B4-BE49-F238E27FC236}">
                    <a16:creationId xmlns:a16="http://schemas.microsoft.com/office/drawing/2014/main" id="{6217D7EC-91E4-4E1A-814A-B49E05E13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1695"/>
                <a:ext cx="18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200" b="1">
                    <a:latin typeface="Tahoma" panose="020B0604030504040204" pitchFamily="34" charset="0"/>
                  </a:rPr>
                  <a:t>X</a:t>
                </a:r>
                <a:endParaRPr lang="en-US" altLang="en-US" sz="1400" b="1">
                  <a:latin typeface="Tahoma" panose="020B0604030504040204" pitchFamily="34" charset="0"/>
                </a:endParaRPr>
              </a:p>
            </p:txBody>
          </p:sp>
          <p:sp>
            <p:nvSpPr>
              <p:cNvPr id="16662" name="Rectangle 367">
                <a:extLst>
                  <a:ext uri="{FF2B5EF4-FFF2-40B4-BE49-F238E27FC236}">
                    <a16:creationId xmlns:a16="http://schemas.microsoft.com/office/drawing/2014/main" id="{0EEFE872-8374-409C-B976-3A047BEC1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695"/>
                <a:ext cx="18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200" b="1">
                    <a:latin typeface="Tahoma" panose="020B0604030504040204" pitchFamily="34" charset="0"/>
                  </a:rPr>
                  <a:t>X</a:t>
                </a:r>
                <a:endParaRPr lang="en-US" altLang="en-US" sz="1400" b="1">
                  <a:latin typeface="Tahoma" panose="020B0604030504040204" pitchFamily="34" charset="0"/>
                </a:endParaRPr>
              </a:p>
            </p:txBody>
          </p:sp>
          <p:sp>
            <p:nvSpPr>
              <p:cNvPr id="16663" name="Rectangle 368">
                <a:extLst>
                  <a:ext uri="{FF2B5EF4-FFF2-40B4-BE49-F238E27FC236}">
                    <a16:creationId xmlns:a16="http://schemas.microsoft.com/office/drawing/2014/main" id="{498CD9BC-7BE1-41BC-844E-9649C5FBE8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2" y="1695"/>
                <a:ext cx="18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200" b="1">
                    <a:latin typeface="Tahoma" panose="020B0604030504040204" pitchFamily="34" charset="0"/>
                  </a:rPr>
                  <a:t>X</a:t>
                </a:r>
                <a:endParaRPr lang="en-US" altLang="en-US" sz="1400" b="1">
                  <a:latin typeface="Tahoma" panose="020B0604030504040204" pitchFamily="34" charset="0"/>
                </a:endParaRPr>
              </a:p>
            </p:txBody>
          </p:sp>
          <p:sp>
            <p:nvSpPr>
              <p:cNvPr id="16664" name="Rectangle 369">
                <a:extLst>
                  <a:ext uri="{FF2B5EF4-FFF2-40B4-BE49-F238E27FC236}">
                    <a16:creationId xmlns:a16="http://schemas.microsoft.com/office/drawing/2014/main" id="{5EE8583D-C5CD-4658-B83F-246B7E686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1695"/>
                <a:ext cx="18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200" b="1">
                    <a:latin typeface="Tahoma" panose="020B0604030504040204" pitchFamily="34" charset="0"/>
                  </a:rPr>
                  <a:t>X</a:t>
                </a:r>
                <a:endParaRPr lang="en-US" altLang="en-US" sz="1400" b="1">
                  <a:latin typeface="Tahoma" panose="020B0604030504040204" pitchFamily="34" charset="0"/>
                </a:endParaRPr>
              </a:p>
            </p:txBody>
          </p:sp>
          <p:sp>
            <p:nvSpPr>
              <p:cNvPr id="16665" name="Rectangle 370">
                <a:extLst>
                  <a:ext uri="{FF2B5EF4-FFF2-40B4-BE49-F238E27FC236}">
                    <a16:creationId xmlns:a16="http://schemas.microsoft.com/office/drawing/2014/main" id="{D40B5860-17A3-4849-ABDF-7D263F756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1872"/>
                <a:ext cx="18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200" b="1">
                    <a:latin typeface="Tahoma" panose="020B0604030504040204" pitchFamily="34" charset="0"/>
                  </a:rPr>
                  <a:t>X</a:t>
                </a:r>
                <a:endParaRPr lang="en-US" altLang="en-US" sz="1400" b="1">
                  <a:latin typeface="Tahoma" panose="020B0604030504040204" pitchFamily="34" charset="0"/>
                </a:endParaRPr>
              </a:p>
            </p:txBody>
          </p:sp>
          <p:sp>
            <p:nvSpPr>
              <p:cNvPr id="16666" name="Rectangle 371">
                <a:extLst>
                  <a:ext uri="{FF2B5EF4-FFF2-40B4-BE49-F238E27FC236}">
                    <a16:creationId xmlns:a16="http://schemas.microsoft.com/office/drawing/2014/main" id="{A37C608B-FCDB-4EC8-987D-52E383F45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872"/>
                <a:ext cx="18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200" b="1">
                    <a:latin typeface="Tahoma" panose="020B0604030504040204" pitchFamily="34" charset="0"/>
                  </a:rPr>
                  <a:t>X</a:t>
                </a:r>
                <a:endParaRPr lang="en-US" altLang="en-US" sz="1400" b="1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16579" name="Group 372">
              <a:extLst>
                <a:ext uri="{FF2B5EF4-FFF2-40B4-BE49-F238E27FC236}">
                  <a16:creationId xmlns:a16="http://schemas.microsoft.com/office/drawing/2014/main" id="{7CF0D486-BE12-46AB-9BCF-444BA5E9FD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496"/>
              <a:ext cx="1325" cy="1286"/>
              <a:chOff x="3744" y="1008"/>
              <a:chExt cx="1325" cy="1286"/>
            </a:xfrm>
          </p:grpSpPr>
          <p:grpSp>
            <p:nvGrpSpPr>
              <p:cNvPr id="16632" name="Group 373">
                <a:extLst>
                  <a:ext uri="{FF2B5EF4-FFF2-40B4-BE49-F238E27FC236}">
                    <a16:creationId xmlns:a16="http://schemas.microsoft.com/office/drawing/2014/main" id="{6FA05362-5429-4DC3-8A8B-2D15DC0A27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1008"/>
                <a:ext cx="1325" cy="1286"/>
                <a:chOff x="3744" y="1008"/>
                <a:chExt cx="1325" cy="1286"/>
              </a:xfrm>
            </p:grpSpPr>
            <p:sp>
              <p:nvSpPr>
                <p:cNvPr id="16639" name="Text Box 374">
                  <a:extLst>
                    <a:ext uri="{FF2B5EF4-FFF2-40B4-BE49-F238E27FC236}">
                      <a16:creationId xmlns:a16="http://schemas.microsoft.com/office/drawing/2014/main" id="{D69C3BE1-D2C1-4AF4-8C44-A991B45068F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4" y="1776"/>
                  <a:ext cx="173" cy="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1200" b="1">
                      <a:latin typeface="Tahoma" panose="020B0604030504040204" pitchFamily="34" charset="0"/>
                    </a:rPr>
                    <a:t>A</a:t>
                  </a:r>
                </a:p>
              </p:txBody>
            </p:sp>
            <p:sp>
              <p:nvSpPr>
                <p:cNvPr id="16640" name="AutoShape 375">
                  <a:extLst>
                    <a:ext uri="{FF2B5EF4-FFF2-40B4-BE49-F238E27FC236}">
                      <a16:creationId xmlns:a16="http://schemas.microsoft.com/office/drawing/2014/main" id="{6AAC6194-F00D-4541-8C66-8C58AD4E7C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8" y="1680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641" name="AutoShape 376">
                  <a:extLst>
                    <a:ext uri="{FF2B5EF4-FFF2-40B4-BE49-F238E27FC236}">
                      <a16:creationId xmlns:a16="http://schemas.microsoft.com/office/drawing/2014/main" id="{7CBF177C-5072-498C-AB98-5EF67B59F7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4584" y="984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642" name="Text Box 377">
                  <a:extLst>
                    <a:ext uri="{FF2B5EF4-FFF2-40B4-BE49-F238E27FC236}">
                      <a16:creationId xmlns:a16="http://schemas.microsoft.com/office/drawing/2014/main" id="{00AB16D1-A7D0-4886-A3FB-FB85BA140C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12" y="1008"/>
                  <a:ext cx="172" cy="1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1200" b="1">
                      <a:latin typeface="Tahoma" panose="020B0604030504040204" pitchFamily="34" charset="0"/>
                    </a:rPr>
                    <a:t>C</a:t>
                  </a:r>
                </a:p>
              </p:txBody>
            </p:sp>
            <p:sp>
              <p:nvSpPr>
                <p:cNvPr id="16643" name="Text Box 378">
                  <a:extLst>
                    <a:ext uri="{FF2B5EF4-FFF2-40B4-BE49-F238E27FC236}">
                      <a16:creationId xmlns:a16="http://schemas.microsoft.com/office/drawing/2014/main" id="{E9F9A021-F8A6-4E47-9E60-F8635FA32C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40" y="1296"/>
                  <a:ext cx="231" cy="9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r">
                    <a:spcBef>
                      <a:spcPct val="70000"/>
                    </a:spcBef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00</a:t>
                  </a:r>
                </a:p>
                <a:p>
                  <a:pPr algn="r">
                    <a:spcBef>
                      <a:spcPct val="70000"/>
                    </a:spcBef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01</a:t>
                  </a:r>
                </a:p>
                <a:p>
                  <a:pPr algn="r">
                    <a:spcBef>
                      <a:spcPct val="70000"/>
                    </a:spcBef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11</a:t>
                  </a:r>
                </a:p>
                <a:p>
                  <a:pPr algn="r">
                    <a:spcBef>
                      <a:spcPct val="70000"/>
                    </a:spcBef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10</a:t>
                  </a:r>
                  <a:endParaRPr lang="en-US" altLang="en-US" sz="16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644" name="Text Box 379">
                  <a:extLst>
                    <a:ext uri="{FF2B5EF4-FFF2-40B4-BE49-F238E27FC236}">
                      <a16:creationId xmlns:a16="http://schemas.microsoft.com/office/drawing/2014/main" id="{70C8D8B4-F350-4972-A5AD-1B9D5D382C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1152"/>
                  <a:ext cx="816" cy="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r>
                    <a:rPr lang="en-US" altLang="en-US" sz="1200" b="1">
                      <a:latin typeface="Times New Roman" panose="02020603050405020304" pitchFamily="18" charset="0"/>
                    </a:rPr>
                    <a:t>00    01    11    10</a:t>
                  </a:r>
                </a:p>
              </p:txBody>
            </p:sp>
            <p:sp>
              <p:nvSpPr>
                <p:cNvPr id="16645" name="AutoShape 380">
                  <a:extLst>
                    <a:ext uri="{FF2B5EF4-FFF2-40B4-BE49-F238E27FC236}">
                      <a16:creationId xmlns:a16="http://schemas.microsoft.com/office/drawing/2014/main" id="{2F831D5F-47DC-4A2B-BFB5-54B38D6FB3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5400000">
                  <a:off x="4381" y="1920"/>
                  <a:ext cx="70" cy="384"/>
                </a:xfrm>
                <a:prstGeom prst="leftBrace">
                  <a:avLst>
                    <a:gd name="adj1" fmla="val 45714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646" name="Text Box 381">
                  <a:extLst>
                    <a:ext uri="{FF2B5EF4-FFF2-40B4-BE49-F238E27FC236}">
                      <a16:creationId xmlns:a16="http://schemas.microsoft.com/office/drawing/2014/main" id="{45F28A69-DCD2-40A1-81CF-5539FCD09A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40" y="2160"/>
                  <a:ext cx="172" cy="1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1200" b="1">
                      <a:latin typeface="Tahoma" panose="020B0604030504040204" pitchFamily="34" charset="0"/>
                    </a:rPr>
                    <a:t>D</a:t>
                  </a:r>
                </a:p>
              </p:txBody>
            </p:sp>
            <p:sp>
              <p:nvSpPr>
                <p:cNvPr id="16647" name="Line 382">
                  <a:extLst>
                    <a:ext uri="{FF2B5EF4-FFF2-40B4-BE49-F238E27FC236}">
                      <a16:creationId xmlns:a16="http://schemas.microsoft.com/office/drawing/2014/main" id="{384E9AAF-95C6-48F4-A7BB-DE75D8458D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875" y="1123"/>
                  <a:ext cx="155" cy="17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6648" name="Text Box 383">
                  <a:extLst>
                    <a:ext uri="{FF2B5EF4-FFF2-40B4-BE49-F238E27FC236}">
                      <a16:creationId xmlns:a16="http://schemas.microsoft.com/office/drawing/2014/main" id="{9797DE31-7CED-4CF3-B376-23D792B6DE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4" y="1152"/>
                  <a:ext cx="240" cy="1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GB" altLang="en-US" sz="1100" b="1">
                      <a:latin typeface="Tahoma" panose="020B0604030504040204" pitchFamily="34" charset="0"/>
                    </a:rPr>
                    <a:t>AB</a:t>
                  </a:r>
                </a:p>
              </p:txBody>
            </p:sp>
            <p:sp>
              <p:nvSpPr>
                <p:cNvPr id="16649" name="Text Box 384">
                  <a:extLst>
                    <a:ext uri="{FF2B5EF4-FFF2-40B4-BE49-F238E27FC236}">
                      <a16:creationId xmlns:a16="http://schemas.microsoft.com/office/drawing/2014/main" id="{0DED4E9F-A578-479F-9E19-89B8B7A1EA5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8" y="1056"/>
                  <a:ext cx="288" cy="1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GB" altLang="en-US" sz="1100" b="1">
                      <a:latin typeface="Tahoma" panose="020B0604030504040204" pitchFamily="34" charset="0"/>
                    </a:rPr>
                    <a:t>CD</a:t>
                  </a:r>
                </a:p>
              </p:txBody>
            </p:sp>
            <p:grpSp>
              <p:nvGrpSpPr>
                <p:cNvPr id="16650" name="Group 385">
                  <a:extLst>
                    <a:ext uri="{FF2B5EF4-FFF2-40B4-BE49-F238E27FC236}">
                      <a16:creationId xmlns:a16="http://schemas.microsoft.com/office/drawing/2014/main" id="{0D784E71-3003-4BEC-8E86-BB93968BA68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1296"/>
                  <a:ext cx="768" cy="768"/>
                  <a:chOff x="4032" y="1296"/>
                  <a:chExt cx="768" cy="768"/>
                </a:xfrm>
              </p:grpSpPr>
              <p:sp>
                <p:nvSpPr>
                  <p:cNvPr id="16653" name="Rectangle 386">
                    <a:extLst>
                      <a:ext uri="{FF2B5EF4-FFF2-40B4-BE49-F238E27FC236}">
                        <a16:creationId xmlns:a16="http://schemas.microsoft.com/office/drawing/2014/main" id="{942DE702-C7F1-49D6-BA96-F6F266B665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296"/>
                    <a:ext cx="768" cy="768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6654" name="Line 387">
                    <a:extLst>
                      <a:ext uri="{FF2B5EF4-FFF2-40B4-BE49-F238E27FC236}">
                        <a16:creationId xmlns:a16="http://schemas.microsoft.com/office/drawing/2014/main" id="{A3066A47-B812-4D7D-B709-FB234CF16A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488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6655" name="Line 388">
                    <a:extLst>
                      <a:ext uri="{FF2B5EF4-FFF2-40B4-BE49-F238E27FC236}">
                        <a16:creationId xmlns:a16="http://schemas.microsoft.com/office/drawing/2014/main" id="{FD06CCB4-4BA0-4B38-A048-61CEA7D9A38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24" y="1296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6656" name="Line 389">
                    <a:extLst>
                      <a:ext uri="{FF2B5EF4-FFF2-40B4-BE49-F238E27FC236}">
                        <a16:creationId xmlns:a16="http://schemas.microsoft.com/office/drawing/2014/main" id="{F897B7F6-B702-4065-B6B3-002B57A8FE9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296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6657" name="Line 390">
                    <a:extLst>
                      <a:ext uri="{FF2B5EF4-FFF2-40B4-BE49-F238E27FC236}">
                        <a16:creationId xmlns:a16="http://schemas.microsoft.com/office/drawing/2014/main" id="{6DACC0B1-0A14-4392-A268-984F0CCF71C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08" y="1296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6658" name="Line 391">
                    <a:extLst>
                      <a:ext uri="{FF2B5EF4-FFF2-40B4-BE49-F238E27FC236}">
                        <a16:creationId xmlns:a16="http://schemas.microsoft.com/office/drawing/2014/main" id="{EB00AF13-2089-4220-8CDF-3C4765A869E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680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6659" name="Line 392">
                    <a:extLst>
                      <a:ext uri="{FF2B5EF4-FFF2-40B4-BE49-F238E27FC236}">
                        <a16:creationId xmlns:a16="http://schemas.microsoft.com/office/drawing/2014/main" id="{4E5A151B-A4EE-40D7-A420-2C6054D87B9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872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  <p:sp>
              <p:nvSpPr>
                <p:cNvPr id="16651" name="AutoShape 393">
                  <a:extLst>
                    <a:ext uri="{FF2B5EF4-FFF2-40B4-BE49-F238E27FC236}">
                      <a16:creationId xmlns:a16="http://schemas.microsoft.com/office/drawing/2014/main" id="{E4535529-6FA0-43C4-8B20-D1332DA6A0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848" y="1488"/>
                  <a:ext cx="57" cy="384"/>
                </a:xfrm>
                <a:prstGeom prst="leftBrace">
                  <a:avLst>
                    <a:gd name="adj1" fmla="val 56140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652" name="Text Box 394">
                  <a:extLst>
                    <a:ext uri="{FF2B5EF4-FFF2-40B4-BE49-F238E27FC236}">
                      <a16:creationId xmlns:a16="http://schemas.microsoft.com/office/drawing/2014/main" id="{952A9724-75F4-4702-B350-58F14FA38C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1584"/>
                  <a:ext cx="173" cy="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1200" b="1">
                      <a:latin typeface="Tahoma" panose="020B0604030504040204" pitchFamily="34" charset="0"/>
                    </a:rPr>
                    <a:t>B</a:t>
                  </a:r>
                </a:p>
              </p:txBody>
            </p:sp>
          </p:grpSp>
          <p:sp>
            <p:nvSpPr>
              <p:cNvPr id="16633" name="Rectangle 395">
                <a:extLst>
                  <a:ext uri="{FF2B5EF4-FFF2-40B4-BE49-F238E27FC236}">
                    <a16:creationId xmlns:a16="http://schemas.microsoft.com/office/drawing/2014/main" id="{FEACC735-C58D-4689-BE8B-FBB04ACFF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1695"/>
                <a:ext cx="18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200" b="1">
                    <a:latin typeface="Tahoma" panose="020B0604030504040204" pitchFamily="34" charset="0"/>
                  </a:rPr>
                  <a:t>X</a:t>
                </a:r>
                <a:endParaRPr lang="en-US" altLang="en-US" sz="1400" b="1">
                  <a:latin typeface="Tahoma" panose="020B0604030504040204" pitchFamily="34" charset="0"/>
                </a:endParaRPr>
              </a:p>
            </p:txBody>
          </p:sp>
          <p:sp>
            <p:nvSpPr>
              <p:cNvPr id="16634" name="Rectangle 396">
                <a:extLst>
                  <a:ext uri="{FF2B5EF4-FFF2-40B4-BE49-F238E27FC236}">
                    <a16:creationId xmlns:a16="http://schemas.microsoft.com/office/drawing/2014/main" id="{F1F0EE78-E387-4C24-B87B-B39173825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695"/>
                <a:ext cx="18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200" b="1">
                    <a:latin typeface="Tahoma" panose="020B0604030504040204" pitchFamily="34" charset="0"/>
                  </a:rPr>
                  <a:t>X</a:t>
                </a:r>
                <a:endParaRPr lang="en-US" altLang="en-US" sz="1400" b="1">
                  <a:latin typeface="Tahoma" panose="020B0604030504040204" pitchFamily="34" charset="0"/>
                </a:endParaRPr>
              </a:p>
            </p:txBody>
          </p:sp>
          <p:sp>
            <p:nvSpPr>
              <p:cNvPr id="16635" name="Rectangle 397">
                <a:extLst>
                  <a:ext uri="{FF2B5EF4-FFF2-40B4-BE49-F238E27FC236}">
                    <a16:creationId xmlns:a16="http://schemas.microsoft.com/office/drawing/2014/main" id="{CF6AA050-B895-491B-9844-0036998BC8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2" y="1695"/>
                <a:ext cx="18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200" b="1">
                    <a:latin typeface="Tahoma" panose="020B0604030504040204" pitchFamily="34" charset="0"/>
                  </a:rPr>
                  <a:t>X</a:t>
                </a:r>
                <a:endParaRPr lang="en-US" altLang="en-US" sz="1400" b="1">
                  <a:latin typeface="Tahoma" panose="020B0604030504040204" pitchFamily="34" charset="0"/>
                </a:endParaRPr>
              </a:p>
            </p:txBody>
          </p:sp>
          <p:sp>
            <p:nvSpPr>
              <p:cNvPr id="16636" name="Rectangle 398">
                <a:extLst>
                  <a:ext uri="{FF2B5EF4-FFF2-40B4-BE49-F238E27FC236}">
                    <a16:creationId xmlns:a16="http://schemas.microsoft.com/office/drawing/2014/main" id="{F682FA0D-4D97-4C2F-8E90-622B8B446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1695"/>
                <a:ext cx="18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200" b="1">
                    <a:latin typeface="Tahoma" panose="020B0604030504040204" pitchFamily="34" charset="0"/>
                  </a:rPr>
                  <a:t>X</a:t>
                </a:r>
                <a:endParaRPr lang="en-US" altLang="en-US" sz="1400" b="1">
                  <a:latin typeface="Tahoma" panose="020B0604030504040204" pitchFamily="34" charset="0"/>
                </a:endParaRPr>
              </a:p>
            </p:txBody>
          </p:sp>
          <p:sp>
            <p:nvSpPr>
              <p:cNvPr id="16637" name="Rectangle 399">
                <a:extLst>
                  <a:ext uri="{FF2B5EF4-FFF2-40B4-BE49-F238E27FC236}">
                    <a16:creationId xmlns:a16="http://schemas.microsoft.com/office/drawing/2014/main" id="{828EA159-26EE-4030-9466-B5336B5370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1872"/>
                <a:ext cx="18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200" b="1">
                    <a:latin typeface="Tahoma" panose="020B0604030504040204" pitchFamily="34" charset="0"/>
                  </a:rPr>
                  <a:t>X</a:t>
                </a:r>
                <a:endParaRPr lang="en-US" altLang="en-US" sz="1400" b="1">
                  <a:latin typeface="Tahoma" panose="020B0604030504040204" pitchFamily="34" charset="0"/>
                </a:endParaRPr>
              </a:p>
            </p:txBody>
          </p:sp>
          <p:sp>
            <p:nvSpPr>
              <p:cNvPr id="16638" name="Rectangle 400">
                <a:extLst>
                  <a:ext uri="{FF2B5EF4-FFF2-40B4-BE49-F238E27FC236}">
                    <a16:creationId xmlns:a16="http://schemas.microsoft.com/office/drawing/2014/main" id="{7430DD01-B410-4E12-8958-85004A5BA3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872"/>
                <a:ext cx="18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200" b="1">
                    <a:latin typeface="Tahoma" panose="020B0604030504040204" pitchFamily="34" charset="0"/>
                  </a:rPr>
                  <a:t>X</a:t>
                </a:r>
                <a:endParaRPr lang="en-US" altLang="en-US" sz="1400" b="1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16580" name="Group 401">
              <a:extLst>
                <a:ext uri="{FF2B5EF4-FFF2-40B4-BE49-F238E27FC236}">
                  <a16:creationId xmlns:a16="http://schemas.microsoft.com/office/drawing/2014/main" id="{6CF3E5D6-1D06-49C8-B2B5-01420134AC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2496"/>
              <a:ext cx="1325" cy="1286"/>
              <a:chOff x="3744" y="1008"/>
              <a:chExt cx="1325" cy="1286"/>
            </a:xfrm>
          </p:grpSpPr>
          <p:grpSp>
            <p:nvGrpSpPr>
              <p:cNvPr id="16604" name="Group 402">
                <a:extLst>
                  <a:ext uri="{FF2B5EF4-FFF2-40B4-BE49-F238E27FC236}">
                    <a16:creationId xmlns:a16="http://schemas.microsoft.com/office/drawing/2014/main" id="{9BB35AA6-1D86-40BD-99ED-0BD51B08FD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1008"/>
                <a:ext cx="1325" cy="1286"/>
                <a:chOff x="3744" y="1008"/>
                <a:chExt cx="1325" cy="1286"/>
              </a:xfrm>
            </p:grpSpPr>
            <p:sp>
              <p:nvSpPr>
                <p:cNvPr id="16611" name="Text Box 403">
                  <a:extLst>
                    <a:ext uri="{FF2B5EF4-FFF2-40B4-BE49-F238E27FC236}">
                      <a16:creationId xmlns:a16="http://schemas.microsoft.com/office/drawing/2014/main" id="{A7BA32F1-CF62-46F4-B356-01E92A8741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4" y="1776"/>
                  <a:ext cx="173" cy="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1200" b="1">
                      <a:latin typeface="Tahoma" panose="020B0604030504040204" pitchFamily="34" charset="0"/>
                    </a:rPr>
                    <a:t>A</a:t>
                  </a:r>
                </a:p>
              </p:txBody>
            </p:sp>
            <p:sp>
              <p:nvSpPr>
                <p:cNvPr id="16612" name="AutoShape 404">
                  <a:extLst>
                    <a:ext uri="{FF2B5EF4-FFF2-40B4-BE49-F238E27FC236}">
                      <a16:creationId xmlns:a16="http://schemas.microsoft.com/office/drawing/2014/main" id="{52DF6EC3-D08E-4D80-9156-1FF4F381AE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8" y="1680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613" name="AutoShape 405">
                  <a:extLst>
                    <a:ext uri="{FF2B5EF4-FFF2-40B4-BE49-F238E27FC236}">
                      <a16:creationId xmlns:a16="http://schemas.microsoft.com/office/drawing/2014/main" id="{DDFC4DCD-DA70-4B02-897A-ED279CB1AD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4584" y="984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614" name="Text Box 406">
                  <a:extLst>
                    <a:ext uri="{FF2B5EF4-FFF2-40B4-BE49-F238E27FC236}">
                      <a16:creationId xmlns:a16="http://schemas.microsoft.com/office/drawing/2014/main" id="{5BB69DC2-D7F6-4717-A55B-C22F814833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12" y="1008"/>
                  <a:ext cx="172" cy="1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1200" b="1">
                      <a:latin typeface="Tahoma" panose="020B0604030504040204" pitchFamily="34" charset="0"/>
                    </a:rPr>
                    <a:t>C</a:t>
                  </a:r>
                </a:p>
              </p:txBody>
            </p:sp>
            <p:sp>
              <p:nvSpPr>
                <p:cNvPr id="16615" name="Text Box 407">
                  <a:extLst>
                    <a:ext uri="{FF2B5EF4-FFF2-40B4-BE49-F238E27FC236}">
                      <a16:creationId xmlns:a16="http://schemas.microsoft.com/office/drawing/2014/main" id="{62896C79-DD09-471C-8AA9-73D2A60E50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40" y="1296"/>
                  <a:ext cx="231" cy="9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r">
                    <a:spcBef>
                      <a:spcPct val="70000"/>
                    </a:spcBef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00</a:t>
                  </a:r>
                </a:p>
                <a:p>
                  <a:pPr algn="r">
                    <a:spcBef>
                      <a:spcPct val="70000"/>
                    </a:spcBef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01</a:t>
                  </a:r>
                </a:p>
                <a:p>
                  <a:pPr algn="r">
                    <a:spcBef>
                      <a:spcPct val="70000"/>
                    </a:spcBef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11</a:t>
                  </a:r>
                </a:p>
                <a:p>
                  <a:pPr algn="r">
                    <a:spcBef>
                      <a:spcPct val="70000"/>
                    </a:spcBef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10</a:t>
                  </a:r>
                  <a:endParaRPr lang="en-US" altLang="en-US" sz="16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616" name="Text Box 408">
                  <a:extLst>
                    <a:ext uri="{FF2B5EF4-FFF2-40B4-BE49-F238E27FC236}">
                      <a16:creationId xmlns:a16="http://schemas.microsoft.com/office/drawing/2014/main" id="{7758F44F-94F3-49C7-A633-941E9701A3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1152"/>
                  <a:ext cx="816" cy="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r>
                    <a:rPr lang="en-US" altLang="en-US" sz="1200" b="1">
                      <a:latin typeface="Times New Roman" panose="02020603050405020304" pitchFamily="18" charset="0"/>
                    </a:rPr>
                    <a:t>00    01    11    10</a:t>
                  </a:r>
                </a:p>
              </p:txBody>
            </p:sp>
            <p:sp>
              <p:nvSpPr>
                <p:cNvPr id="16617" name="AutoShape 409">
                  <a:extLst>
                    <a:ext uri="{FF2B5EF4-FFF2-40B4-BE49-F238E27FC236}">
                      <a16:creationId xmlns:a16="http://schemas.microsoft.com/office/drawing/2014/main" id="{FB01F072-CFE6-4FBE-A35A-2B9F80D2EF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5400000">
                  <a:off x="4381" y="1920"/>
                  <a:ext cx="70" cy="384"/>
                </a:xfrm>
                <a:prstGeom prst="leftBrace">
                  <a:avLst>
                    <a:gd name="adj1" fmla="val 45714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618" name="Text Box 410">
                  <a:extLst>
                    <a:ext uri="{FF2B5EF4-FFF2-40B4-BE49-F238E27FC236}">
                      <a16:creationId xmlns:a16="http://schemas.microsoft.com/office/drawing/2014/main" id="{CFADE056-D7E5-4148-B077-1518AA5E87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40" y="2160"/>
                  <a:ext cx="172" cy="1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1200" b="1">
                      <a:latin typeface="Tahoma" panose="020B0604030504040204" pitchFamily="34" charset="0"/>
                    </a:rPr>
                    <a:t>D</a:t>
                  </a:r>
                </a:p>
              </p:txBody>
            </p:sp>
            <p:sp>
              <p:nvSpPr>
                <p:cNvPr id="16619" name="Line 411">
                  <a:extLst>
                    <a:ext uri="{FF2B5EF4-FFF2-40B4-BE49-F238E27FC236}">
                      <a16:creationId xmlns:a16="http://schemas.microsoft.com/office/drawing/2014/main" id="{65C254D6-074E-4A64-8DD2-F70370E2C5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875" y="1123"/>
                  <a:ext cx="155" cy="17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6620" name="Text Box 412">
                  <a:extLst>
                    <a:ext uri="{FF2B5EF4-FFF2-40B4-BE49-F238E27FC236}">
                      <a16:creationId xmlns:a16="http://schemas.microsoft.com/office/drawing/2014/main" id="{F90CC333-5CE1-47BE-8371-6B332F5B83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4" y="1152"/>
                  <a:ext cx="240" cy="1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GB" altLang="en-US" sz="1100" b="1">
                      <a:latin typeface="Tahoma" panose="020B0604030504040204" pitchFamily="34" charset="0"/>
                    </a:rPr>
                    <a:t>AB</a:t>
                  </a:r>
                </a:p>
              </p:txBody>
            </p:sp>
            <p:sp>
              <p:nvSpPr>
                <p:cNvPr id="16621" name="Text Box 413">
                  <a:extLst>
                    <a:ext uri="{FF2B5EF4-FFF2-40B4-BE49-F238E27FC236}">
                      <a16:creationId xmlns:a16="http://schemas.microsoft.com/office/drawing/2014/main" id="{992DADB5-A390-4BF4-80D0-0EDC2A6EFA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8" y="1056"/>
                  <a:ext cx="288" cy="1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GB" altLang="en-US" sz="1100" b="1">
                      <a:latin typeface="Tahoma" panose="020B0604030504040204" pitchFamily="34" charset="0"/>
                    </a:rPr>
                    <a:t>CD</a:t>
                  </a:r>
                </a:p>
              </p:txBody>
            </p:sp>
            <p:grpSp>
              <p:nvGrpSpPr>
                <p:cNvPr id="16622" name="Group 414">
                  <a:extLst>
                    <a:ext uri="{FF2B5EF4-FFF2-40B4-BE49-F238E27FC236}">
                      <a16:creationId xmlns:a16="http://schemas.microsoft.com/office/drawing/2014/main" id="{EAB8DA41-C550-4FBF-9AE3-BA3864E23E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1296"/>
                  <a:ext cx="768" cy="768"/>
                  <a:chOff x="4032" y="1296"/>
                  <a:chExt cx="768" cy="768"/>
                </a:xfrm>
              </p:grpSpPr>
              <p:sp>
                <p:nvSpPr>
                  <p:cNvPr id="16625" name="Rectangle 415">
                    <a:extLst>
                      <a:ext uri="{FF2B5EF4-FFF2-40B4-BE49-F238E27FC236}">
                        <a16:creationId xmlns:a16="http://schemas.microsoft.com/office/drawing/2014/main" id="{70819162-108B-45CB-B60E-15F6C6F300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296"/>
                    <a:ext cx="768" cy="768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6626" name="Line 416">
                    <a:extLst>
                      <a:ext uri="{FF2B5EF4-FFF2-40B4-BE49-F238E27FC236}">
                        <a16:creationId xmlns:a16="http://schemas.microsoft.com/office/drawing/2014/main" id="{CF70D053-55D0-457B-8871-3AB9F4C2154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488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6627" name="Line 417">
                    <a:extLst>
                      <a:ext uri="{FF2B5EF4-FFF2-40B4-BE49-F238E27FC236}">
                        <a16:creationId xmlns:a16="http://schemas.microsoft.com/office/drawing/2014/main" id="{ACCDA9F9-636E-47FB-B7C3-3B02AD626E9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24" y="1296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6628" name="Line 418">
                    <a:extLst>
                      <a:ext uri="{FF2B5EF4-FFF2-40B4-BE49-F238E27FC236}">
                        <a16:creationId xmlns:a16="http://schemas.microsoft.com/office/drawing/2014/main" id="{F84834B1-C25E-464B-9B03-C0581FECCF2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296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6629" name="Line 419">
                    <a:extLst>
                      <a:ext uri="{FF2B5EF4-FFF2-40B4-BE49-F238E27FC236}">
                        <a16:creationId xmlns:a16="http://schemas.microsoft.com/office/drawing/2014/main" id="{8102DF18-3056-4B29-9712-365E773C7F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08" y="1296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6630" name="Line 420">
                    <a:extLst>
                      <a:ext uri="{FF2B5EF4-FFF2-40B4-BE49-F238E27FC236}">
                        <a16:creationId xmlns:a16="http://schemas.microsoft.com/office/drawing/2014/main" id="{76F15100-1636-449A-8938-4988D6220A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680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6631" name="Line 421">
                    <a:extLst>
                      <a:ext uri="{FF2B5EF4-FFF2-40B4-BE49-F238E27FC236}">
                        <a16:creationId xmlns:a16="http://schemas.microsoft.com/office/drawing/2014/main" id="{F5F2CB84-A41D-4091-990E-B9E4A520D0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872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  <p:sp>
              <p:nvSpPr>
                <p:cNvPr id="16623" name="AutoShape 422">
                  <a:extLst>
                    <a:ext uri="{FF2B5EF4-FFF2-40B4-BE49-F238E27FC236}">
                      <a16:creationId xmlns:a16="http://schemas.microsoft.com/office/drawing/2014/main" id="{E716B2A4-5D36-4BDA-9D76-EDD65B40E3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848" y="1488"/>
                  <a:ext cx="57" cy="384"/>
                </a:xfrm>
                <a:prstGeom prst="leftBrace">
                  <a:avLst>
                    <a:gd name="adj1" fmla="val 56140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624" name="Text Box 423">
                  <a:extLst>
                    <a:ext uri="{FF2B5EF4-FFF2-40B4-BE49-F238E27FC236}">
                      <a16:creationId xmlns:a16="http://schemas.microsoft.com/office/drawing/2014/main" id="{1AF3CC8D-0DA3-49B9-9609-8417345D607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1584"/>
                  <a:ext cx="173" cy="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1200" b="1">
                      <a:latin typeface="Tahoma" panose="020B0604030504040204" pitchFamily="34" charset="0"/>
                    </a:rPr>
                    <a:t>B</a:t>
                  </a:r>
                </a:p>
              </p:txBody>
            </p:sp>
          </p:grpSp>
          <p:sp>
            <p:nvSpPr>
              <p:cNvPr id="16605" name="Rectangle 424">
                <a:extLst>
                  <a:ext uri="{FF2B5EF4-FFF2-40B4-BE49-F238E27FC236}">
                    <a16:creationId xmlns:a16="http://schemas.microsoft.com/office/drawing/2014/main" id="{D7027961-BDD5-4CA9-8803-4E0D410ED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1695"/>
                <a:ext cx="18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200" b="1">
                    <a:latin typeface="Tahoma" panose="020B0604030504040204" pitchFamily="34" charset="0"/>
                  </a:rPr>
                  <a:t>X</a:t>
                </a:r>
                <a:endParaRPr lang="en-US" altLang="en-US" sz="1400" b="1">
                  <a:latin typeface="Tahoma" panose="020B0604030504040204" pitchFamily="34" charset="0"/>
                </a:endParaRPr>
              </a:p>
            </p:txBody>
          </p:sp>
          <p:sp>
            <p:nvSpPr>
              <p:cNvPr id="16606" name="Rectangle 425">
                <a:extLst>
                  <a:ext uri="{FF2B5EF4-FFF2-40B4-BE49-F238E27FC236}">
                    <a16:creationId xmlns:a16="http://schemas.microsoft.com/office/drawing/2014/main" id="{02E87986-94F1-45AD-B378-0F825689D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695"/>
                <a:ext cx="18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200" b="1">
                    <a:latin typeface="Tahoma" panose="020B0604030504040204" pitchFamily="34" charset="0"/>
                  </a:rPr>
                  <a:t>X</a:t>
                </a:r>
                <a:endParaRPr lang="en-US" altLang="en-US" sz="1400" b="1">
                  <a:latin typeface="Tahoma" panose="020B0604030504040204" pitchFamily="34" charset="0"/>
                </a:endParaRPr>
              </a:p>
            </p:txBody>
          </p:sp>
          <p:sp>
            <p:nvSpPr>
              <p:cNvPr id="16607" name="Rectangle 426">
                <a:extLst>
                  <a:ext uri="{FF2B5EF4-FFF2-40B4-BE49-F238E27FC236}">
                    <a16:creationId xmlns:a16="http://schemas.microsoft.com/office/drawing/2014/main" id="{1FD9EAD6-2BB3-40ED-A3F8-CA34F1DA1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2" y="1695"/>
                <a:ext cx="18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200" b="1">
                    <a:latin typeface="Tahoma" panose="020B0604030504040204" pitchFamily="34" charset="0"/>
                  </a:rPr>
                  <a:t>X</a:t>
                </a:r>
                <a:endParaRPr lang="en-US" altLang="en-US" sz="1400" b="1">
                  <a:latin typeface="Tahoma" panose="020B0604030504040204" pitchFamily="34" charset="0"/>
                </a:endParaRPr>
              </a:p>
            </p:txBody>
          </p:sp>
          <p:sp>
            <p:nvSpPr>
              <p:cNvPr id="16608" name="Rectangle 427">
                <a:extLst>
                  <a:ext uri="{FF2B5EF4-FFF2-40B4-BE49-F238E27FC236}">
                    <a16:creationId xmlns:a16="http://schemas.microsoft.com/office/drawing/2014/main" id="{43C35432-DA81-40CD-BD8E-E3DC64D2D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1695"/>
                <a:ext cx="18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200" b="1">
                    <a:latin typeface="Tahoma" panose="020B0604030504040204" pitchFamily="34" charset="0"/>
                  </a:rPr>
                  <a:t>X</a:t>
                </a:r>
                <a:endParaRPr lang="en-US" altLang="en-US" sz="1400" b="1">
                  <a:latin typeface="Tahoma" panose="020B0604030504040204" pitchFamily="34" charset="0"/>
                </a:endParaRPr>
              </a:p>
            </p:txBody>
          </p:sp>
          <p:sp>
            <p:nvSpPr>
              <p:cNvPr id="16609" name="Rectangle 428">
                <a:extLst>
                  <a:ext uri="{FF2B5EF4-FFF2-40B4-BE49-F238E27FC236}">
                    <a16:creationId xmlns:a16="http://schemas.microsoft.com/office/drawing/2014/main" id="{B8757D62-817B-4BA5-B882-D0D7A43AA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1872"/>
                <a:ext cx="18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200" b="1">
                    <a:latin typeface="Tahoma" panose="020B0604030504040204" pitchFamily="34" charset="0"/>
                  </a:rPr>
                  <a:t>X</a:t>
                </a:r>
                <a:endParaRPr lang="en-US" altLang="en-US" sz="1400" b="1">
                  <a:latin typeface="Tahoma" panose="020B0604030504040204" pitchFamily="34" charset="0"/>
                </a:endParaRPr>
              </a:p>
            </p:txBody>
          </p:sp>
          <p:sp>
            <p:nvSpPr>
              <p:cNvPr id="16610" name="Rectangle 429">
                <a:extLst>
                  <a:ext uri="{FF2B5EF4-FFF2-40B4-BE49-F238E27FC236}">
                    <a16:creationId xmlns:a16="http://schemas.microsoft.com/office/drawing/2014/main" id="{8BEE82B3-A22E-423D-A49C-8CB8747D00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872"/>
                <a:ext cx="18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200" b="1">
                    <a:latin typeface="Tahoma" panose="020B0604030504040204" pitchFamily="34" charset="0"/>
                  </a:rPr>
                  <a:t>X</a:t>
                </a:r>
                <a:endParaRPr lang="en-US" altLang="en-US" sz="1400" b="1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6581" name="Text Box 430">
              <a:extLst>
                <a:ext uri="{FF2B5EF4-FFF2-40B4-BE49-F238E27FC236}">
                  <a16:creationId xmlns:a16="http://schemas.microsoft.com/office/drawing/2014/main" id="{1786ACAA-7B98-4BBA-8C77-FE28AB84F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824"/>
              <a:ext cx="1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>
                  <a:latin typeface="Tahoma" panose="020B0604030504040204" pitchFamily="34" charset="0"/>
                </a:rPr>
                <a:t>1</a:t>
              </a:r>
              <a:endParaRPr lang="en-US" altLang="en-US" sz="1400" b="1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582" name="Text Box 431">
              <a:extLst>
                <a:ext uri="{FF2B5EF4-FFF2-40B4-BE49-F238E27FC236}">
                  <a16:creationId xmlns:a16="http://schemas.microsoft.com/office/drawing/2014/main" id="{59624AA1-CDE4-464F-93BD-DDCED5C0D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440"/>
              <a:ext cx="1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>
                  <a:latin typeface="Tahoma" panose="020B0604030504040204" pitchFamily="34" charset="0"/>
                </a:rPr>
                <a:t>1</a:t>
              </a:r>
              <a:endParaRPr lang="en-US" altLang="en-US" sz="1400" b="1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583" name="Text Box 432">
              <a:extLst>
                <a:ext uri="{FF2B5EF4-FFF2-40B4-BE49-F238E27FC236}">
                  <a16:creationId xmlns:a16="http://schemas.microsoft.com/office/drawing/2014/main" id="{A3867F62-3702-4B5E-AA92-443915AABC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440"/>
              <a:ext cx="1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>
                  <a:latin typeface="Tahoma" panose="020B0604030504040204" pitchFamily="34" charset="0"/>
                </a:rPr>
                <a:t>1</a:t>
              </a:r>
              <a:endParaRPr lang="en-US" altLang="en-US" sz="1400" b="1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584" name="Text Box 433">
              <a:extLst>
                <a:ext uri="{FF2B5EF4-FFF2-40B4-BE49-F238E27FC236}">
                  <a16:creationId xmlns:a16="http://schemas.microsoft.com/office/drawing/2014/main" id="{EE445C8A-7CD1-4E5D-9E94-716E64719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440"/>
              <a:ext cx="1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>
                  <a:latin typeface="Tahoma" panose="020B0604030504040204" pitchFamily="34" charset="0"/>
                </a:rPr>
                <a:t>1</a:t>
              </a:r>
              <a:endParaRPr lang="en-US" altLang="en-US" sz="1400" b="1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585" name="Text Box 434">
              <a:extLst>
                <a:ext uri="{FF2B5EF4-FFF2-40B4-BE49-F238E27FC236}">
                  <a16:creationId xmlns:a16="http://schemas.microsoft.com/office/drawing/2014/main" id="{A7312C9C-FCF6-48DE-9146-AC2A395619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824"/>
              <a:ext cx="1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>
                  <a:latin typeface="Tahoma" panose="020B0604030504040204" pitchFamily="34" charset="0"/>
                </a:rPr>
                <a:t>1</a:t>
              </a:r>
              <a:endParaRPr lang="en-US" altLang="en-US" sz="1200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586" name="Text Box 435">
              <a:extLst>
                <a:ext uri="{FF2B5EF4-FFF2-40B4-BE49-F238E27FC236}">
                  <a16:creationId xmlns:a16="http://schemas.microsoft.com/office/drawing/2014/main" id="{DEE61D54-0B29-44FC-8AF0-1DD1072E1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112"/>
              <a:ext cx="28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 b="1">
                  <a:solidFill>
                    <a:srgbClr val="0000FF"/>
                  </a:solidFill>
                </a:rPr>
                <a:t>W</a:t>
              </a:r>
              <a:endParaRPr lang="en-US" altLang="en-US" sz="1600" b="1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587" name="Text Box 436">
              <a:extLst>
                <a:ext uri="{FF2B5EF4-FFF2-40B4-BE49-F238E27FC236}">
                  <a16:creationId xmlns:a16="http://schemas.microsoft.com/office/drawing/2014/main" id="{8DD4F359-66C4-4786-99D1-75F49292A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440"/>
              <a:ext cx="1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>
                  <a:latin typeface="Tahoma" panose="020B0604030504040204" pitchFamily="34" charset="0"/>
                </a:rPr>
                <a:t>1</a:t>
              </a:r>
              <a:endParaRPr lang="en-US" altLang="en-US" sz="1400" b="1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588" name="Text Box 437">
              <a:extLst>
                <a:ext uri="{FF2B5EF4-FFF2-40B4-BE49-F238E27FC236}">
                  <a16:creationId xmlns:a16="http://schemas.microsoft.com/office/drawing/2014/main" id="{A2212A71-E1AA-4E48-ADAA-8446E0F06B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1248"/>
              <a:ext cx="1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>
                  <a:latin typeface="Tahoma" panose="020B0604030504040204" pitchFamily="34" charset="0"/>
                </a:rPr>
                <a:t>1</a:t>
              </a:r>
              <a:endParaRPr lang="en-US" altLang="en-US" sz="1400" b="1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589" name="Text Box 438">
              <a:extLst>
                <a:ext uri="{FF2B5EF4-FFF2-40B4-BE49-F238E27FC236}">
                  <a16:creationId xmlns:a16="http://schemas.microsoft.com/office/drawing/2014/main" id="{0F157FC5-5A67-4669-A8C9-E88BAC5E8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1248"/>
              <a:ext cx="1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>
                  <a:latin typeface="Tahoma" panose="020B0604030504040204" pitchFamily="34" charset="0"/>
                </a:rPr>
                <a:t>1</a:t>
              </a:r>
              <a:endParaRPr lang="en-US" altLang="en-US" sz="1400" b="1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590" name="Text Box 439">
              <a:extLst>
                <a:ext uri="{FF2B5EF4-FFF2-40B4-BE49-F238E27FC236}">
                  <a16:creationId xmlns:a16="http://schemas.microsoft.com/office/drawing/2014/main" id="{9153F344-268C-4956-9820-856403CA40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1248"/>
              <a:ext cx="1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>
                  <a:latin typeface="Tahoma" panose="020B0604030504040204" pitchFamily="34" charset="0"/>
                </a:rPr>
                <a:t>1</a:t>
              </a:r>
              <a:endParaRPr lang="en-US" altLang="en-US" sz="1400" b="1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591" name="Text Box 440">
              <a:extLst>
                <a:ext uri="{FF2B5EF4-FFF2-40B4-BE49-F238E27FC236}">
                  <a16:creationId xmlns:a16="http://schemas.microsoft.com/office/drawing/2014/main" id="{34A846F2-CB18-4CD8-9E4C-346FA19345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1824"/>
              <a:ext cx="1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>
                  <a:latin typeface="Tahoma" panose="020B0604030504040204" pitchFamily="34" charset="0"/>
                </a:rPr>
                <a:t>1</a:t>
              </a:r>
              <a:endParaRPr lang="en-US" altLang="en-US" sz="1400" b="1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592" name="Text Box 441">
              <a:extLst>
                <a:ext uri="{FF2B5EF4-FFF2-40B4-BE49-F238E27FC236}">
                  <a16:creationId xmlns:a16="http://schemas.microsoft.com/office/drawing/2014/main" id="{41E767CC-0391-4A3A-B4F9-6624E1583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360"/>
              <a:ext cx="1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>
                  <a:latin typeface="Tahoma" panose="020B0604030504040204" pitchFamily="34" charset="0"/>
                </a:rPr>
                <a:t>1</a:t>
              </a:r>
              <a:endParaRPr lang="en-US" altLang="en-US" sz="1400" b="1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593" name="Text Box 442">
              <a:extLst>
                <a:ext uri="{FF2B5EF4-FFF2-40B4-BE49-F238E27FC236}">
                  <a16:creationId xmlns:a16="http://schemas.microsoft.com/office/drawing/2014/main" id="{4FF34691-11A6-40BE-8762-1B4C63B93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976"/>
              <a:ext cx="1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>
                  <a:latin typeface="Tahoma" panose="020B0604030504040204" pitchFamily="34" charset="0"/>
                </a:rPr>
                <a:t>1</a:t>
              </a:r>
              <a:endParaRPr lang="en-US" altLang="en-US" sz="1400" b="1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594" name="Text Box 443">
              <a:extLst>
                <a:ext uri="{FF2B5EF4-FFF2-40B4-BE49-F238E27FC236}">
                  <a16:creationId xmlns:a16="http://schemas.microsoft.com/office/drawing/2014/main" id="{95254A77-7531-488D-AD3B-8E11FA389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976"/>
              <a:ext cx="1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>
                  <a:latin typeface="Tahoma" panose="020B0604030504040204" pitchFamily="34" charset="0"/>
                </a:rPr>
                <a:t>1</a:t>
              </a:r>
              <a:endParaRPr lang="en-US" altLang="en-US" sz="1400" b="1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595" name="Text Box 444">
              <a:extLst>
                <a:ext uri="{FF2B5EF4-FFF2-40B4-BE49-F238E27FC236}">
                  <a16:creationId xmlns:a16="http://schemas.microsoft.com/office/drawing/2014/main" id="{DBAAE02A-24EF-4996-A62D-FF84CF601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784"/>
              <a:ext cx="1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>
                  <a:latin typeface="Tahoma" panose="020B0604030504040204" pitchFamily="34" charset="0"/>
                </a:rPr>
                <a:t>1</a:t>
              </a:r>
              <a:endParaRPr lang="en-US" altLang="en-US" sz="1400" b="1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596" name="Text Box 445">
              <a:extLst>
                <a:ext uri="{FF2B5EF4-FFF2-40B4-BE49-F238E27FC236}">
                  <a16:creationId xmlns:a16="http://schemas.microsoft.com/office/drawing/2014/main" id="{482F0B81-9A0D-409A-9DC9-567DE5C5B7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784"/>
              <a:ext cx="1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>
                  <a:latin typeface="Tahoma" panose="020B0604030504040204" pitchFamily="34" charset="0"/>
                </a:rPr>
                <a:t>1</a:t>
              </a:r>
              <a:endParaRPr lang="en-US" altLang="en-US" sz="1400" b="1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597" name="Text Box 446">
              <a:extLst>
                <a:ext uri="{FF2B5EF4-FFF2-40B4-BE49-F238E27FC236}">
                  <a16:creationId xmlns:a16="http://schemas.microsoft.com/office/drawing/2014/main" id="{2A30BBAE-D20A-40AA-AE85-939A5E3B21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2976"/>
              <a:ext cx="1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>
                  <a:latin typeface="Tahoma" panose="020B0604030504040204" pitchFamily="34" charset="0"/>
                </a:rPr>
                <a:t>1</a:t>
              </a:r>
              <a:endParaRPr lang="en-US" altLang="en-US" sz="1400" b="1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598" name="Text Box 447">
              <a:extLst>
                <a:ext uri="{FF2B5EF4-FFF2-40B4-BE49-F238E27FC236}">
                  <a16:creationId xmlns:a16="http://schemas.microsoft.com/office/drawing/2014/main" id="{BDBD61FC-0BEA-4B64-A732-CC9BF6707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976"/>
              <a:ext cx="1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>
                  <a:latin typeface="Tahoma" panose="020B0604030504040204" pitchFamily="34" charset="0"/>
                </a:rPr>
                <a:t>1</a:t>
              </a:r>
              <a:endParaRPr lang="en-US" altLang="en-US" sz="1400" b="1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599" name="Text Box 448">
              <a:extLst>
                <a:ext uri="{FF2B5EF4-FFF2-40B4-BE49-F238E27FC236}">
                  <a16:creationId xmlns:a16="http://schemas.microsoft.com/office/drawing/2014/main" id="{D4DC52F1-DB73-484B-8999-F1CD838E7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2784"/>
              <a:ext cx="1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>
                  <a:latin typeface="Tahoma" panose="020B0604030504040204" pitchFamily="34" charset="0"/>
                </a:rPr>
                <a:t>1</a:t>
              </a:r>
              <a:endParaRPr lang="en-US" altLang="en-US" sz="1400" b="1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600" name="Text Box 449">
              <a:extLst>
                <a:ext uri="{FF2B5EF4-FFF2-40B4-BE49-F238E27FC236}">
                  <a16:creationId xmlns:a16="http://schemas.microsoft.com/office/drawing/2014/main" id="{735BB0DB-4118-4B86-BB36-52814FC6E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784"/>
              <a:ext cx="1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>
                  <a:latin typeface="Tahoma" panose="020B0604030504040204" pitchFamily="34" charset="0"/>
                </a:rPr>
                <a:t>1</a:t>
              </a:r>
              <a:endParaRPr lang="en-US" altLang="en-US" sz="1400" b="1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601" name="Text Box 450">
              <a:extLst>
                <a:ext uri="{FF2B5EF4-FFF2-40B4-BE49-F238E27FC236}">
                  <a16:creationId xmlns:a16="http://schemas.microsoft.com/office/drawing/2014/main" id="{D44DB011-B89E-4122-A066-9103376BA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112"/>
              <a:ext cx="28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 b="1">
                  <a:solidFill>
                    <a:srgbClr val="0000FF"/>
                  </a:solidFill>
                </a:rPr>
                <a:t>X</a:t>
              </a:r>
              <a:endParaRPr lang="en-US" altLang="en-US" sz="1400" b="1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602" name="Text Box 451">
              <a:extLst>
                <a:ext uri="{FF2B5EF4-FFF2-40B4-BE49-F238E27FC236}">
                  <a16:creationId xmlns:a16="http://schemas.microsoft.com/office/drawing/2014/main" id="{F240F9AC-8F7C-456A-A55F-3415CA389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3648"/>
              <a:ext cx="28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 b="1">
                  <a:solidFill>
                    <a:srgbClr val="0000FF"/>
                  </a:solidFill>
                </a:rPr>
                <a:t>Y</a:t>
              </a:r>
              <a:endParaRPr lang="en-US" altLang="en-US" sz="1400" b="1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603" name="Text Box 452">
              <a:extLst>
                <a:ext uri="{FF2B5EF4-FFF2-40B4-BE49-F238E27FC236}">
                  <a16:creationId xmlns:a16="http://schemas.microsoft.com/office/drawing/2014/main" id="{0F736E86-D22F-4E6C-9A28-7CAEC3391D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3648"/>
              <a:ext cx="28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 b="1">
                  <a:solidFill>
                    <a:srgbClr val="0000FF"/>
                  </a:solidFill>
                </a:rPr>
                <a:t>Z</a:t>
              </a:r>
              <a:endParaRPr lang="en-US" altLang="en-US" sz="1600" b="1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6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/>
      <p:bldP spid="30648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43C8FA0-A406-464F-A12F-3B8265E2A4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BCD-TO-EXCESS-3 CONVERTER</a:t>
            </a:r>
          </a:p>
        </p:txBody>
      </p:sp>
      <p:sp>
        <p:nvSpPr>
          <p:cNvPr id="310764" name="Rectangle 492">
            <a:extLst>
              <a:ext uri="{FF2B5EF4-FFF2-40B4-BE49-F238E27FC236}">
                <a16:creationId xmlns:a16="http://schemas.microsoft.com/office/drawing/2014/main" id="{11080492-D280-4502-91F3-4A0E77A361D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934200" y="1676400"/>
            <a:ext cx="3124200" cy="236220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W = ?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X = ?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Y = ?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Z = ?</a:t>
            </a:r>
          </a:p>
        </p:txBody>
      </p:sp>
      <p:grpSp>
        <p:nvGrpSpPr>
          <p:cNvPr id="17412" name="Group 501">
            <a:extLst>
              <a:ext uri="{FF2B5EF4-FFF2-40B4-BE49-F238E27FC236}">
                <a16:creationId xmlns:a16="http://schemas.microsoft.com/office/drawing/2014/main" id="{C25E1173-4C49-4953-AE0F-39381F4B7D2F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3810000"/>
            <a:ext cx="2103438" cy="2109788"/>
            <a:chOff x="1872" y="2400"/>
            <a:chExt cx="1325" cy="1329"/>
          </a:xfrm>
        </p:grpSpPr>
        <p:sp>
          <p:nvSpPr>
            <p:cNvPr id="17521" name="Text Box 338">
              <a:extLst>
                <a:ext uri="{FF2B5EF4-FFF2-40B4-BE49-F238E27FC236}">
                  <a16:creationId xmlns:a16="http://schemas.microsoft.com/office/drawing/2014/main" id="{40AD9523-7D38-4027-9BB4-685C7C0A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264"/>
              <a:ext cx="1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>
                  <a:latin typeface="Tahoma" panose="020B0604030504040204" pitchFamily="34" charset="0"/>
                </a:rPr>
                <a:t>1</a:t>
              </a:r>
              <a:endParaRPr lang="en-US" altLang="en-US" sz="1400" b="1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7522" name="Group 340">
              <a:extLst>
                <a:ext uri="{FF2B5EF4-FFF2-40B4-BE49-F238E27FC236}">
                  <a16:creationId xmlns:a16="http://schemas.microsoft.com/office/drawing/2014/main" id="{6A926FE0-DBDF-4013-87EA-384170506A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400"/>
              <a:ext cx="1325" cy="1286"/>
              <a:chOff x="3744" y="1008"/>
              <a:chExt cx="1325" cy="1286"/>
            </a:xfrm>
          </p:grpSpPr>
          <p:sp>
            <p:nvSpPr>
              <p:cNvPr id="17534" name="Text Box 341">
                <a:extLst>
                  <a:ext uri="{FF2B5EF4-FFF2-40B4-BE49-F238E27FC236}">
                    <a16:creationId xmlns:a16="http://schemas.microsoft.com/office/drawing/2014/main" id="{8CE68A6E-2959-4325-AC27-8C7E47C299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776"/>
                <a:ext cx="173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200" b="1">
                    <a:latin typeface="Tahoma" panose="020B0604030504040204" pitchFamily="34" charset="0"/>
                  </a:rPr>
                  <a:t>A</a:t>
                </a:r>
              </a:p>
            </p:txBody>
          </p:sp>
          <p:sp>
            <p:nvSpPr>
              <p:cNvPr id="17535" name="AutoShape 342">
                <a:extLst>
                  <a:ext uri="{FF2B5EF4-FFF2-40B4-BE49-F238E27FC236}">
                    <a16:creationId xmlns:a16="http://schemas.microsoft.com/office/drawing/2014/main" id="{9A8AAAC2-7944-4FB2-A967-F86EE41DAE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1680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536" name="AutoShape 343">
                <a:extLst>
                  <a:ext uri="{FF2B5EF4-FFF2-40B4-BE49-F238E27FC236}">
                    <a16:creationId xmlns:a16="http://schemas.microsoft.com/office/drawing/2014/main" id="{B00F665F-3387-4E1D-BEFB-2AFC1FB49AD1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4584" y="984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537" name="Text Box 344">
                <a:extLst>
                  <a:ext uri="{FF2B5EF4-FFF2-40B4-BE49-F238E27FC236}">
                    <a16:creationId xmlns:a16="http://schemas.microsoft.com/office/drawing/2014/main" id="{18A407CA-64A2-4B5F-B521-1A076D5D12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1008"/>
                <a:ext cx="172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200" b="1">
                    <a:latin typeface="Tahoma" panose="020B0604030504040204" pitchFamily="34" charset="0"/>
                  </a:rPr>
                  <a:t>C</a:t>
                </a:r>
              </a:p>
            </p:txBody>
          </p:sp>
          <p:sp>
            <p:nvSpPr>
              <p:cNvPr id="17538" name="Text Box 345">
                <a:extLst>
                  <a:ext uri="{FF2B5EF4-FFF2-40B4-BE49-F238E27FC236}">
                    <a16:creationId xmlns:a16="http://schemas.microsoft.com/office/drawing/2014/main" id="{4C47F9F3-7042-4567-8F68-517E337812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1296"/>
                <a:ext cx="231" cy="9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>
                  <a:spcBef>
                    <a:spcPct val="70000"/>
                  </a:spcBef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00</a:t>
                </a:r>
              </a:p>
              <a:p>
                <a:pPr algn="r">
                  <a:spcBef>
                    <a:spcPct val="70000"/>
                  </a:spcBef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01</a:t>
                </a:r>
              </a:p>
              <a:p>
                <a:pPr algn="r">
                  <a:spcBef>
                    <a:spcPct val="70000"/>
                  </a:spcBef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11</a:t>
                </a:r>
              </a:p>
              <a:p>
                <a:pPr algn="r">
                  <a:spcBef>
                    <a:spcPct val="70000"/>
                  </a:spcBef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10</a:t>
                </a:r>
                <a:endParaRPr lang="en-US" altLang="en-US" sz="1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539" name="Text Box 346">
                <a:extLst>
                  <a:ext uri="{FF2B5EF4-FFF2-40B4-BE49-F238E27FC236}">
                    <a16:creationId xmlns:a16="http://schemas.microsoft.com/office/drawing/2014/main" id="{06B589DB-3CBA-494E-8BA0-31C0C9585D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1152"/>
                <a:ext cx="816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200" b="1">
                    <a:latin typeface="Times New Roman" panose="02020603050405020304" pitchFamily="18" charset="0"/>
                  </a:rPr>
                  <a:t>00    01    11    10</a:t>
                </a:r>
              </a:p>
            </p:txBody>
          </p:sp>
          <p:sp>
            <p:nvSpPr>
              <p:cNvPr id="17540" name="AutoShape 347">
                <a:extLst>
                  <a:ext uri="{FF2B5EF4-FFF2-40B4-BE49-F238E27FC236}">
                    <a16:creationId xmlns:a16="http://schemas.microsoft.com/office/drawing/2014/main" id="{4D90A16F-8A2D-4F83-83A9-F0B03BD5B016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4381" y="1920"/>
                <a:ext cx="70" cy="384"/>
              </a:xfrm>
              <a:prstGeom prst="leftBrace">
                <a:avLst>
                  <a:gd name="adj1" fmla="val 4571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541" name="Text Box 348">
                <a:extLst>
                  <a:ext uri="{FF2B5EF4-FFF2-40B4-BE49-F238E27FC236}">
                    <a16:creationId xmlns:a16="http://schemas.microsoft.com/office/drawing/2014/main" id="{09888D5A-1403-4DF8-A909-25A79E3901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0" y="2160"/>
                <a:ext cx="17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200" b="1">
                    <a:latin typeface="Tahoma" panose="020B0604030504040204" pitchFamily="34" charset="0"/>
                  </a:rPr>
                  <a:t>D</a:t>
                </a:r>
              </a:p>
            </p:txBody>
          </p:sp>
          <p:sp>
            <p:nvSpPr>
              <p:cNvPr id="17542" name="Line 349">
                <a:extLst>
                  <a:ext uri="{FF2B5EF4-FFF2-40B4-BE49-F238E27FC236}">
                    <a16:creationId xmlns:a16="http://schemas.microsoft.com/office/drawing/2014/main" id="{2195A348-F54F-4A10-9535-0C1A5A4B96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75" y="1123"/>
                <a:ext cx="155" cy="1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543" name="Text Box 350">
                <a:extLst>
                  <a:ext uri="{FF2B5EF4-FFF2-40B4-BE49-F238E27FC236}">
                    <a16:creationId xmlns:a16="http://schemas.microsoft.com/office/drawing/2014/main" id="{FA12DDE8-73FC-44B4-9E6B-680FEA0E83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152"/>
                <a:ext cx="240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GB" altLang="en-US" sz="1100" b="1">
                    <a:latin typeface="Tahoma" panose="020B0604030504040204" pitchFamily="34" charset="0"/>
                  </a:rPr>
                  <a:t>AB</a:t>
                </a:r>
              </a:p>
            </p:txBody>
          </p:sp>
          <p:sp>
            <p:nvSpPr>
              <p:cNvPr id="17544" name="Text Box 351">
                <a:extLst>
                  <a:ext uri="{FF2B5EF4-FFF2-40B4-BE49-F238E27FC236}">
                    <a16:creationId xmlns:a16="http://schemas.microsoft.com/office/drawing/2014/main" id="{563887D9-7A51-439C-875A-59F455016C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056"/>
                <a:ext cx="288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GB" altLang="en-US" sz="1100" b="1">
                    <a:latin typeface="Tahoma" panose="020B0604030504040204" pitchFamily="34" charset="0"/>
                  </a:rPr>
                  <a:t>CD</a:t>
                </a:r>
              </a:p>
            </p:txBody>
          </p:sp>
          <p:grpSp>
            <p:nvGrpSpPr>
              <p:cNvPr id="17545" name="Group 352">
                <a:extLst>
                  <a:ext uri="{FF2B5EF4-FFF2-40B4-BE49-F238E27FC236}">
                    <a16:creationId xmlns:a16="http://schemas.microsoft.com/office/drawing/2014/main" id="{FBA333AC-9417-47FB-9951-EE3B3AAD67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1296"/>
                <a:ext cx="768" cy="768"/>
                <a:chOff x="4032" y="1296"/>
                <a:chExt cx="768" cy="768"/>
              </a:xfrm>
            </p:grpSpPr>
            <p:sp>
              <p:nvSpPr>
                <p:cNvPr id="17548" name="Rectangle 353">
                  <a:extLst>
                    <a:ext uri="{FF2B5EF4-FFF2-40B4-BE49-F238E27FC236}">
                      <a16:creationId xmlns:a16="http://schemas.microsoft.com/office/drawing/2014/main" id="{60BEF538-5C29-4E91-922A-E6ED74E081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1296"/>
                  <a:ext cx="768" cy="76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7549" name="Line 354">
                  <a:extLst>
                    <a:ext uri="{FF2B5EF4-FFF2-40B4-BE49-F238E27FC236}">
                      <a16:creationId xmlns:a16="http://schemas.microsoft.com/office/drawing/2014/main" id="{9A3F463B-21BE-4F05-AE3F-17FFA43A60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488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7550" name="Line 355">
                  <a:extLst>
                    <a:ext uri="{FF2B5EF4-FFF2-40B4-BE49-F238E27FC236}">
                      <a16:creationId xmlns:a16="http://schemas.microsoft.com/office/drawing/2014/main" id="{4F9411B0-8B9C-40E0-8A99-7C9F7C656A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4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7551" name="Line 356">
                  <a:extLst>
                    <a:ext uri="{FF2B5EF4-FFF2-40B4-BE49-F238E27FC236}">
                      <a16:creationId xmlns:a16="http://schemas.microsoft.com/office/drawing/2014/main" id="{DBBA01D7-5FDF-4002-B2B6-07D45DDDCD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7552" name="Line 357">
                  <a:extLst>
                    <a:ext uri="{FF2B5EF4-FFF2-40B4-BE49-F238E27FC236}">
                      <a16:creationId xmlns:a16="http://schemas.microsoft.com/office/drawing/2014/main" id="{2EDAF1BD-E6CD-4176-8A67-55645C6AD9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08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7553" name="Line 358">
                  <a:extLst>
                    <a:ext uri="{FF2B5EF4-FFF2-40B4-BE49-F238E27FC236}">
                      <a16:creationId xmlns:a16="http://schemas.microsoft.com/office/drawing/2014/main" id="{BBA812B3-DF90-4440-990E-1B76D37C0C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680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7554" name="Line 359">
                  <a:extLst>
                    <a:ext uri="{FF2B5EF4-FFF2-40B4-BE49-F238E27FC236}">
                      <a16:creationId xmlns:a16="http://schemas.microsoft.com/office/drawing/2014/main" id="{2BF91E59-8440-4CC3-B565-9B3E072AFC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872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7546" name="AutoShape 360">
                <a:extLst>
                  <a:ext uri="{FF2B5EF4-FFF2-40B4-BE49-F238E27FC236}">
                    <a16:creationId xmlns:a16="http://schemas.microsoft.com/office/drawing/2014/main" id="{1DD134EF-DA57-4371-8BC6-6BE109BFA46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848" y="1488"/>
                <a:ext cx="57" cy="384"/>
              </a:xfrm>
              <a:prstGeom prst="leftBrace">
                <a:avLst>
                  <a:gd name="adj1" fmla="val 5614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547" name="Text Box 361">
                <a:extLst>
                  <a:ext uri="{FF2B5EF4-FFF2-40B4-BE49-F238E27FC236}">
                    <a16:creationId xmlns:a16="http://schemas.microsoft.com/office/drawing/2014/main" id="{5D991E3D-32AD-4A0E-90B4-57EB52AB90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1584"/>
                <a:ext cx="173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200" b="1">
                    <a:latin typeface="Tahoma" panose="020B0604030504040204" pitchFamily="34" charset="0"/>
                  </a:rPr>
                  <a:t>B</a:t>
                </a:r>
              </a:p>
            </p:txBody>
          </p:sp>
        </p:grpSp>
        <p:sp>
          <p:nvSpPr>
            <p:cNvPr id="17523" name="Rectangle 362">
              <a:extLst>
                <a:ext uri="{FF2B5EF4-FFF2-40B4-BE49-F238E27FC236}">
                  <a16:creationId xmlns:a16="http://schemas.microsoft.com/office/drawing/2014/main" id="{6E8CD86F-B28E-4D2E-ADC5-817F7E6AE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" y="3087"/>
              <a:ext cx="18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latin typeface="Tahoma" panose="020B0604030504040204" pitchFamily="34" charset="0"/>
                </a:rPr>
                <a:t>X</a:t>
              </a:r>
              <a:endParaRPr lang="en-US" altLang="en-US" sz="1400" b="1">
                <a:latin typeface="Tahoma" panose="020B0604030504040204" pitchFamily="34" charset="0"/>
              </a:endParaRPr>
            </a:p>
          </p:txBody>
        </p:sp>
        <p:sp>
          <p:nvSpPr>
            <p:cNvPr id="17524" name="Rectangle 363">
              <a:extLst>
                <a:ext uri="{FF2B5EF4-FFF2-40B4-BE49-F238E27FC236}">
                  <a16:creationId xmlns:a16="http://schemas.microsoft.com/office/drawing/2014/main" id="{AE3EB4D7-D70D-47CE-8114-E1D53C763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087"/>
              <a:ext cx="18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latin typeface="Tahoma" panose="020B0604030504040204" pitchFamily="34" charset="0"/>
                </a:rPr>
                <a:t>X</a:t>
              </a:r>
              <a:endParaRPr lang="en-US" altLang="en-US" sz="1400" b="1">
                <a:latin typeface="Tahoma" panose="020B0604030504040204" pitchFamily="34" charset="0"/>
              </a:endParaRPr>
            </a:p>
          </p:txBody>
        </p:sp>
        <p:sp>
          <p:nvSpPr>
            <p:cNvPr id="17525" name="Rectangle 364">
              <a:extLst>
                <a:ext uri="{FF2B5EF4-FFF2-40B4-BE49-F238E27FC236}">
                  <a16:creationId xmlns:a16="http://schemas.microsoft.com/office/drawing/2014/main" id="{0AC99D61-19C5-4E18-857A-2B421D1A8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0" y="3087"/>
              <a:ext cx="18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latin typeface="Tahoma" panose="020B0604030504040204" pitchFamily="34" charset="0"/>
                </a:rPr>
                <a:t>X</a:t>
              </a:r>
              <a:endParaRPr lang="en-US" altLang="en-US" sz="1400" b="1">
                <a:latin typeface="Tahoma" panose="020B0604030504040204" pitchFamily="34" charset="0"/>
              </a:endParaRPr>
            </a:p>
          </p:txBody>
        </p:sp>
        <p:sp>
          <p:nvSpPr>
            <p:cNvPr id="17526" name="Rectangle 365">
              <a:extLst>
                <a:ext uri="{FF2B5EF4-FFF2-40B4-BE49-F238E27FC236}">
                  <a16:creationId xmlns:a16="http://schemas.microsoft.com/office/drawing/2014/main" id="{E45672F8-C3BF-4580-9CF3-B7A3A9062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3087"/>
              <a:ext cx="18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latin typeface="Tahoma" panose="020B0604030504040204" pitchFamily="34" charset="0"/>
                </a:rPr>
                <a:t>X</a:t>
              </a:r>
              <a:endParaRPr lang="en-US" altLang="en-US" sz="1400" b="1">
                <a:latin typeface="Tahoma" panose="020B0604030504040204" pitchFamily="34" charset="0"/>
              </a:endParaRPr>
            </a:p>
          </p:txBody>
        </p:sp>
        <p:sp>
          <p:nvSpPr>
            <p:cNvPr id="17527" name="Rectangle 366">
              <a:extLst>
                <a:ext uri="{FF2B5EF4-FFF2-40B4-BE49-F238E27FC236}">
                  <a16:creationId xmlns:a16="http://schemas.microsoft.com/office/drawing/2014/main" id="{81597884-F120-4C2C-858D-E1D0BF9ED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" y="3264"/>
              <a:ext cx="18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latin typeface="Tahoma" panose="020B0604030504040204" pitchFamily="34" charset="0"/>
                </a:rPr>
                <a:t>X</a:t>
              </a:r>
              <a:endParaRPr lang="en-US" altLang="en-US" sz="1400" b="1">
                <a:latin typeface="Tahoma" panose="020B0604030504040204" pitchFamily="34" charset="0"/>
              </a:endParaRPr>
            </a:p>
          </p:txBody>
        </p:sp>
        <p:sp>
          <p:nvSpPr>
            <p:cNvPr id="17528" name="Rectangle 367">
              <a:extLst>
                <a:ext uri="{FF2B5EF4-FFF2-40B4-BE49-F238E27FC236}">
                  <a16:creationId xmlns:a16="http://schemas.microsoft.com/office/drawing/2014/main" id="{18C35CFF-54E8-41A1-8FBB-253128C7A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264"/>
              <a:ext cx="18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latin typeface="Tahoma" panose="020B0604030504040204" pitchFamily="34" charset="0"/>
                </a:rPr>
                <a:t>X</a:t>
              </a:r>
              <a:endParaRPr lang="en-US" altLang="en-US" sz="1400" b="1">
                <a:latin typeface="Tahoma" panose="020B0604030504040204" pitchFamily="34" charset="0"/>
              </a:endParaRPr>
            </a:p>
          </p:txBody>
        </p:sp>
        <p:sp>
          <p:nvSpPr>
            <p:cNvPr id="17529" name="Text Box 368">
              <a:extLst>
                <a:ext uri="{FF2B5EF4-FFF2-40B4-BE49-F238E27FC236}">
                  <a16:creationId xmlns:a16="http://schemas.microsoft.com/office/drawing/2014/main" id="{A3F0C428-D342-44F4-ABFF-EB839E32F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880"/>
              <a:ext cx="1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>
                  <a:latin typeface="Tahoma" panose="020B0604030504040204" pitchFamily="34" charset="0"/>
                </a:rPr>
                <a:t>1</a:t>
              </a:r>
              <a:endParaRPr lang="en-US" altLang="en-US" sz="1400" b="1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530" name="Text Box 369">
              <a:extLst>
                <a:ext uri="{FF2B5EF4-FFF2-40B4-BE49-F238E27FC236}">
                  <a16:creationId xmlns:a16="http://schemas.microsoft.com/office/drawing/2014/main" id="{051752EA-9FF4-4428-A4E9-57318F7DF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880"/>
              <a:ext cx="1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>
                  <a:latin typeface="Tahoma" panose="020B0604030504040204" pitchFamily="34" charset="0"/>
                </a:rPr>
                <a:t>1</a:t>
              </a:r>
              <a:endParaRPr lang="en-US" altLang="en-US" sz="1400" b="1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531" name="Text Box 370">
              <a:extLst>
                <a:ext uri="{FF2B5EF4-FFF2-40B4-BE49-F238E27FC236}">
                  <a16:creationId xmlns:a16="http://schemas.microsoft.com/office/drawing/2014/main" id="{C4226943-24C3-427E-8E03-104FC6E8B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688"/>
              <a:ext cx="1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>
                  <a:latin typeface="Tahoma" panose="020B0604030504040204" pitchFamily="34" charset="0"/>
                </a:rPr>
                <a:t>1</a:t>
              </a:r>
              <a:endParaRPr lang="en-US" altLang="en-US" sz="1400" b="1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532" name="Text Box 371">
              <a:extLst>
                <a:ext uri="{FF2B5EF4-FFF2-40B4-BE49-F238E27FC236}">
                  <a16:creationId xmlns:a16="http://schemas.microsoft.com/office/drawing/2014/main" id="{A14B2217-17B6-452F-BA59-BD49B49A55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688"/>
              <a:ext cx="1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>
                  <a:latin typeface="Tahoma" panose="020B0604030504040204" pitchFamily="34" charset="0"/>
                </a:rPr>
                <a:t>1</a:t>
              </a:r>
              <a:endParaRPr lang="en-US" altLang="en-US" sz="1400" b="1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533" name="Text Box 372">
              <a:extLst>
                <a:ext uri="{FF2B5EF4-FFF2-40B4-BE49-F238E27FC236}">
                  <a16:creationId xmlns:a16="http://schemas.microsoft.com/office/drawing/2014/main" id="{675A892A-0FDD-444B-B5C5-B2E2B10C9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552"/>
              <a:ext cx="28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 b="1">
                  <a:solidFill>
                    <a:srgbClr val="0000FF"/>
                  </a:solidFill>
                </a:rPr>
                <a:t>Z</a:t>
              </a:r>
              <a:endParaRPr lang="en-US" altLang="en-US" sz="1600" b="1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7413" name="Group 495">
            <a:extLst>
              <a:ext uri="{FF2B5EF4-FFF2-40B4-BE49-F238E27FC236}">
                <a16:creationId xmlns:a16="http://schemas.microsoft.com/office/drawing/2014/main" id="{CF5D687C-6125-4303-88B6-36D099EFB33B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371600"/>
            <a:ext cx="2103438" cy="2109788"/>
            <a:chOff x="528" y="864"/>
            <a:chExt cx="1325" cy="1329"/>
          </a:xfrm>
        </p:grpSpPr>
        <p:grpSp>
          <p:nvGrpSpPr>
            <p:cNvPr id="17486" name="Group 374">
              <a:extLst>
                <a:ext uri="{FF2B5EF4-FFF2-40B4-BE49-F238E27FC236}">
                  <a16:creationId xmlns:a16="http://schemas.microsoft.com/office/drawing/2014/main" id="{AFECFA97-4788-41EA-920E-4FC5928385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864"/>
              <a:ext cx="1325" cy="1286"/>
              <a:chOff x="3744" y="1008"/>
              <a:chExt cx="1325" cy="1286"/>
            </a:xfrm>
          </p:grpSpPr>
          <p:grpSp>
            <p:nvGrpSpPr>
              <p:cNvPr id="17493" name="Group 375">
                <a:extLst>
                  <a:ext uri="{FF2B5EF4-FFF2-40B4-BE49-F238E27FC236}">
                    <a16:creationId xmlns:a16="http://schemas.microsoft.com/office/drawing/2014/main" id="{3CB7CB8D-D694-452B-8730-37680A1718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1008"/>
                <a:ext cx="1325" cy="1286"/>
                <a:chOff x="3744" y="1008"/>
                <a:chExt cx="1325" cy="1286"/>
              </a:xfrm>
            </p:grpSpPr>
            <p:sp>
              <p:nvSpPr>
                <p:cNvPr id="17500" name="Text Box 376">
                  <a:extLst>
                    <a:ext uri="{FF2B5EF4-FFF2-40B4-BE49-F238E27FC236}">
                      <a16:creationId xmlns:a16="http://schemas.microsoft.com/office/drawing/2014/main" id="{C00151FD-AA4A-42B2-B3FC-876435BCC7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4" y="1776"/>
                  <a:ext cx="173" cy="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1200" b="1">
                      <a:latin typeface="Tahoma" panose="020B0604030504040204" pitchFamily="34" charset="0"/>
                    </a:rPr>
                    <a:t>A</a:t>
                  </a:r>
                </a:p>
              </p:txBody>
            </p:sp>
            <p:sp>
              <p:nvSpPr>
                <p:cNvPr id="17501" name="AutoShape 377">
                  <a:extLst>
                    <a:ext uri="{FF2B5EF4-FFF2-40B4-BE49-F238E27FC236}">
                      <a16:creationId xmlns:a16="http://schemas.microsoft.com/office/drawing/2014/main" id="{49736536-D0DC-4221-80EB-292AFEC75A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8" y="1680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7502" name="AutoShape 378">
                  <a:extLst>
                    <a:ext uri="{FF2B5EF4-FFF2-40B4-BE49-F238E27FC236}">
                      <a16:creationId xmlns:a16="http://schemas.microsoft.com/office/drawing/2014/main" id="{BADB63DA-6384-4B5E-95BB-32B8536505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4584" y="984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7503" name="Text Box 379">
                  <a:extLst>
                    <a:ext uri="{FF2B5EF4-FFF2-40B4-BE49-F238E27FC236}">
                      <a16:creationId xmlns:a16="http://schemas.microsoft.com/office/drawing/2014/main" id="{AB185B7F-EACE-4A9E-AA77-F8CEB4B289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12" y="1008"/>
                  <a:ext cx="172" cy="1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1200" b="1">
                      <a:latin typeface="Tahoma" panose="020B0604030504040204" pitchFamily="34" charset="0"/>
                    </a:rPr>
                    <a:t>C</a:t>
                  </a:r>
                </a:p>
              </p:txBody>
            </p:sp>
            <p:sp>
              <p:nvSpPr>
                <p:cNvPr id="17504" name="Text Box 380">
                  <a:extLst>
                    <a:ext uri="{FF2B5EF4-FFF2-40B4-BE49-F238E27FC236}">
                      <a16:creationId xmlns:a16="http://schemas.microsoft.com/office/drawing/2014/main" id="{A71605B1-043C-4E30-9795-7BF615D27BD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40" y="1296"/>
                  <a:ext cx="231" cy="9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r">
                    <a:spcBef>
                      <a:spcPct val="70000"/>
                    </a:spcBef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00</a:t>
                  </a:r>
                </a:p>
                <a:p>
                  <a:pPr algn="r">
                    <a:spcBef>
                      <a:spcPct val="70000"/>
                    </a:spcBef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01</a:t>
                  </a:r>
                </a:p>
                <a:p>
                  <a:pPr algn="r">
                    <a:spcBef>
                      <a:spcPct val="70000"/>
                    </a:spcBef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11</a:t>
                  </a:r>
                </a:p>
                <a:p>
                  <a:pPr algn="r">
                    <a:spcBef>
                      <a:spcPct val="70000"/>
                    </a:spcBef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10</a:t>
                  </a:r>
                  <a:endParaRPr lang="en-US" altLang="en-US" sz="16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505" name="Text Box 381">
                  <a:extLst>
                    <a:ext uri="{FF2B5EF4-FFF2-40B4-BE49-F238E27FC236}">
                      <a16:creationId xmlns:a16="http://schemas.microsoft.com/office/drawing/2014/main" id="{3AB2E96F-3ACE-4476-9395-ABD1558D488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1152"/>
                  <a:ext cx="816" cy="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r>
                    <a:rPr lang="en-US" altLang="en-US" sz="1200" b="1">
                      <a:latin typeface="Times New Roman" panose="02020603050405020304" pitchFamily="18" charset="0"/>
                    </a:rPr>
                    <a:t>00    01    11    10</a:t>
                  </a:r>
                </a:p>
              </p:txBody>
            </p:sp>
            <p:sp>
              <p:nvSpPr>
                <p:cNvPr id="17506" name="AutoShape 382">
                  <a:extLst>
                    <a:ext uri="{FF2B5EF4-FFF2-40B4-BE49-F238E27FC236}">
                      <a16:creationId xmlns:a16="http://schemas.microsoft.com/office/drawing/2014/main" id="{CD1F4E12-DA57-476E-B27F-040B6DBE24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5400000">
                  <a:off x="4381" y="1920"/>
                  <a:ext cx="70" cy="384"/>
                </a:xfrm>
                <a:prstGeom prst="leftBrace">
                  <a:avLst>
                    <a:gd name="adj1" fmla="val 45714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7507" name="Text Box 383">
                  <a:extLst>
                    <a:ext uri="{FF2B5EF4-FFF2-40B4-BE49-F238E27FC236}">
                      <a16:creationId xmlns:a16="http://schemas.microsoft.com/office/drawing/2014/main" id="{245601BD-B9A6-47B3-AD8C-8F1AD4E50C4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40" y="2160"/>
                  <a:ext cx="172" cy="1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1200" b="1">
                      <a:latin typeface="Tahoma" panose="020B0604030504040204" pitchFamily="34" charset="0"/>
                    </a:rPr>
                    <a:t>D</a:t>
                  </a:r>
                </a:p>
              </p:txBody>
            </p:sp>
            <p:sp>
              <p:nvSpPr>
                <p:cNvPr id="17508" name="Line 384">
                  <a:extLst>
                    <a:ext uri="{FF2B5EF4-FFF2-40B4-BE49-F238E27FC236}">
                      <a16:creationId xmlns:a16="http://schemas.microsoft.com/office/drawing/2014/main" id="{C7020A89-9010-474B-8A7C-A801253BA3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875" y="1123"/>
                  <a:ext cx="155" cy="17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7509" name="Text Box 385">
                  <a:extLst>
                    <a:ext uri="{FF2B5EF4-FFF2-40B4-BE49-F238E27FC236}">
                      <a16:creationId xmlns:a16="http://schemas.microsoft.com/office/drawing/2014/main" id="{BA8F2474-5684-49AC-8B69-6371D4C710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4" y="1152"/>
                  <a:ext cx="240" cy="1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GB" altLang="en-US" sz="1100" b="1">
                      <a:latin typeface="Tahoma" panose="020B0604030504040204" pitchFamily="34" charset="0"/>
                    </a:rPr>
                    <a:t>AB</a:t>
                  </a:r>
                </a:p>
              </p:txBody>
            </p:sp>
            <p:sp>
              <p:nvSpPr>
                <p:cNvPr id="17510" name="Text Box 386">
                  <a:extLst>
                    <a:ext uri="{FF2B5EF4-FFF2-40B4-BE49-F238E27FC236}">
                      <a16:creationId xmlns:a16="http://schemas.microsoft.com/office/drawing/2014/main" id="{5EE46091-06E9-423D-9E0D-28AD1E2DA1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8" y="1056"/>
                  <a:ext cx="288" cy="1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GB" altLang="en-US" sz="1100" b="1">
                      <a:latin typeface="Tahoma" panose="020B0604030504040204" pitchFamily="34" charset="0"/>
                    </a:rPr>
                    <a:t>CD</a:t>
                  </a:r>
                </a:p>
              </p:txBody>
            </p:sp>
            <p:grpSp>
              <p:nvGrpSpPr>
                <p:cNvPr id="17511" name="Group 387">
                  <a:extLst>
                    <a:ext uri="{FF2B5EF4-FFF2-40B4-BE49-F238E27FC236}">
                      <a16:creationId xmlns:a16="http://schemas.microsoft.com/office/drawing/2014/main" id="{D1D95B41-423B-42F8-93ED-32935C63CDE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1296"/>
                  <a:ext cx="768" cy="768"/>
                  <a:chOff x="4032" y="1296"/>
                  <a:chExt cx="768" cy="768"/>
                </a:xfrm>
              </p:grpSpPr>
              <p:sp>
                <p:nvSpPr>
                  <p:cNvPr id="17514" name="Rectangle 388">
                    <a:extLst>
                      <a:ext uri="{FF2B5EF4-FFF2-40B4-BE49-F238E27FC236}">
                        <a16:creationId xmlns:a16="http://schemas.microsoft.com/office/drawing/2014/main" id="{30FAD8E3-CAD5-40C3-B3B4-4092A2EABA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296"/>
                    <a:ext cx="768" cy="768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7515" name="Line 389">
                    <a:extLst>
                      <a:ext uri="{FF2B5EF4-FFF2-40B4-BE49-F238E27FC236}">
                        <a16:creationId xmlns:a16="http://schemas.microsoft.com/office/drawing/2014/main" id="{2BB82128-9349-4537-91CA-9663C940D8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488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7516" name="Line 390">
                    <a:extLst>
                      <a:ext uri="{FF2B5EF4-FFF2-40B4-BE49-F238E27FC236}">
                        <a16:creationId xmlns:a16="http://schemas.microsoft.com/office/drawing/2014/main" id="{1A04F5BC-E67A-4A24-AC40-07A536903F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24" y="1296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7517" name="Line 391">
                    <a:extLst>
                      <a:ext uri="{FF2B5EF4-FFF2-40B4-BE49-F238E27FC236}">
                        <a16:creationId xmlns:a16="http://schemas.microsoft.com/office/drawing/2014/main" id="{0DD4C6B1-B1D0-4F90-BA5B-C305AB26E0D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296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7518" name="Line 392">
                    <a:extLst>
                      <a:ext uri="{FF2B5EF4-FFF2-40B4-BE49-F238E27FC236}">
                        <a16:creationId xmlns:a16="http://schemas.microsoft.com/office/drawing/2014/main" id="{EF381AE1-1F47-4B38-B98A-E3C78C1A5E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08" y="1296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7519" name="Line 393">
                    <a:extLst>
                      <a:ext uri="{FF2B5EF4-FFF2-40B4-BE49-F238E27FC236}">
                        <a16:creationId xmlns:a16="http://schemas.microsoft.com/office/drawing/2014/main" id="{FAE05A4C-BBB9-4494-81AB-AF70C8E3017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680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7520" name="Line 394">
                    <a:extLst>
                      <a:ext uri="{FF2B5EF4-FFF2-40B4-BE49-F238E27FC236}">
                        <a16:creationId xmlns:a16="http://schemas.microsoft.com/office/drawing/2014/main" id="{5C73DB31-5FF0-4459-810E-00D31A9B35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872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  <p:sp>
              <p:nvSpPr>
                <p:cNvPr id="17512" name="AutoShape 395">
                  <a:extLst>
                    <a:ext uri="{FF2B5EF4-FFF2-40B4-BE49-F238E27FC236}">
                      <a16:creationId xmlns:a16="http://schemas.microsoft.com/office/drawing/2014/main" id="{92B890E8-18FF-426A-A317-F32D7A9237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848" y="1488"/>
                  <a:ext cx="57" cy="384"/>
                </a:xfrm>
                <a:prstGeom prst="leftBrace">
                  <a:avLst>
                    <a:gd name="adj1" fmla="val 56140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7513" name="Text Box 396">
                  <a:extLst>
                    <a:ext uri="{FF2B5EF4-FFF2-40B4-BE49-F238E27FC236}">
                      <a16:creationId xmlns:a16="http://schemas.microsoft.com/office/drawing/2014/main" id="{FAF71EC2-8E12-4425-AF0C-ED2BF7AC5E1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1584"/>
                  <a:ext cx="173" cy="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1200" b="1">
                      <a:latin typeface="Tahoma" panose="020B0604030504040204" pitchFamily="34" charset="0"/>
                    </a:rPr>
                    <a:t>B</a:t>
                  </a:r>
                </a:p>
              </p:txBody>
            </p:sp>
          </p:grpSp>
          <p:sp>
            <p:nvSpPr>
              <p:cNvPr id="17494" name="Rectangle 397">
                <a:extLst>
                  <a:ext uri="{FF2B5EF4-FFF2-40B4-BE49-F238E27FC236}">
                    <a16:creationId xmlns:a16="http://schemas.microsoft.com/office/drawing/2014/main" id="{20527145-AF57-4540-A2FE-AF2ECD7E5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1695"/>
                <a:ext cx="18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200" b="1">
                    <a:latin typeface="Tahoma" panose="020B0604030504040204" pitchFamily="34" charset="0"/>
                  </a:rPr>
                  <a:t>X</a:t>
                </a:r>
                <a:endParaRPr lang="en-US" altLang="en-US" sz="1400" b="1">
                  <a:latin typeface="Tahoma" panose="020B0604030504040204" pitchFamily="34" charset="0"/>
                </a:endParaRPr>
              </a:p>
            </p:txBody>
          </p:sp>
          <p:sp>
            <p:nvSpPr>
              <p:cNvPr id="17495" name="Rectangle 398">
                <a:extLst>
                  <a:ext uri="{FF2B5EF4-FFF2-40B4-BE49-F238E27FC236}">
                    <a16:creationId xmlns:a16="http://schemas.microsoft.com/office/drawing/2014/main" id="{7B4191D2-F706-4573-96B5-6E67CC2FC8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695"/>
                <a:ext cx="18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200" b="1">
                    <a:latin typeface="Tahoma" panose="020B0604030504040204" pitchFamily="34" charset="0"/>
                  </a:rPr>
                  <a:t>X</a:t>
                </a:r>
                <a:endParaRPr lang="en-US" altLang="en-US" sz="1400" b="1">
                  <a:latin typeface="Tahoma" panose="020B0604030504040204" pitchFamily="34" charset="0"/>
                </a:endParaRPr>
              </a:p>
            </p:txBody>
          </p:sp>
          <p:sp>
            <p:nvSpPr>
              <p:cNvPr id="17496" name="Rectangle 399">
                <a:extLst>
                  <a:ext uri="{FF2B5EF4-FFF2-40B4-BE49-F238E27FC236}">
                    <a16:creationId xmlns:a16="http://schemas.microsoft.com/office/drawing/2014/main" id="{9D5FDA41-DA1C-46A6-952D-0A8F6FCF97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2" y="1695"/>
                <a:ext cx="18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200" b="1">
                    <a:latin typeface="Tahoma" panose="020B0604030504040204" pitchFamily="34" charset="0"/>
                  </a:rPr>
                  <a:t>X</a:t>
                </a:r>
                <a:endParaRPr lang="en-US" altLang="en-US" sz="1400" b="1">
                  <a:latin typeface="Tahoma" panose="020B0604030504040204" pitchFamily="34" charset="0"/>
                </a:endParaRPr>
              </a:p>
            </p:txBody>
          </p:sp>
          <p:sp>
            <p:nvSpPr>
              <p:cNvPr id="17497" name="Rectangle 400">
                <a:extLst>
                  <a:ext uri="{FF2B5EF4-FFF2-40B4-BE49-F238E27FC236}">
                    <a16:creationId xmlns:a16="http://schemas.microsoft.com/office/drawing/2014/main" id="{AA59F367-42BC-405D-8A25-8F67826E0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1695"/>
                <a:ext cx="18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200" b="1">
                    <a:latin typeface="Tahoma" panose="020B0604030504040204" pitchFamily="34" charset="0"/>
                  </a:rPr>
                  <a:t>X</a:t>
                </a:r>
                <a:endParaRPr lang="en-US" altLang="en-US" sz="1400" b="1">
                  <a:latin typeface="Tahoma" panose="020B0604030504040204" pitchFamily="34" charset="0"/>
                </a:endParaRPr>
              </a:p>
            </p:txBody>
          </p:sp>
          <p:sp>
            <p:nvSpPr>
              <p:cNvPr id="17498" name="Rectangle 401">
                <a:extLst>
                  <a:ext uri="{FF2B5EF4-FFF2-40B4-BE49-F238E27FC236}">
                    <a16:creationId xmlns:a16="http://schemas.microsoft.com/office/drawing/2014/main" id="{886BB55B-A904-48F9-A651-0EDC5D4E3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1872"/>
                <a:ext cx="18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200" b="1">
                    <a:latin typeface="Tahoma" panose="020B0604030504040204" pitchFamily="34" charset="0"/>
                  </a:rPr>
                  <a:t>X</a:t>
                </a:r>
                <a:endParaRPr lang="en-US" altLang="en-US" sz="1400" b="1">
                  <a:latin typeface="Tahoma" panose="020B0604030504040204" pitchFamily="34" charset="0"/>
                </a:endParaRPr>
              </a:p>
            </p:txBody>
          </p:sp>
          <p:sp>
            <p:nvSpPr>
              <p:cNvPr id="17499" name="Rectangle 402">
                <a:extLst>
                  <a:ext uri="{FF2B5EF4-FFF2-40B4-BE49-F238E27FC236}">
                    <a16:creationId xmlns:a16="http://schemas.microsoft.com/office/drawing/2014/main" id="{CCF05845-6164-43C6-9D29-A404B57A9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872"/>
                <a:ext cx="18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200" b="1">
                    <a:latin typeface="Tahoma" panose="020B0604030504040204" pitchFamily="34" charset="0"/>
                  </a:rPr>
                  <a:t>X</a:t>
                </a:r>
                <a:endParaRPr lang="en-US" altLang="en-US" sz="1400" b="1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7487" name="Text Box 403">
              <a:extLst>
                <a:ext uri="{FF2B5EF4-FFF2-40B4-BE49-F238E27FC236}">
                  <a16:creationId xmlns:a16="http://schemas.microsoft.com/office/drawing/2014/main" id="{541A5AE1-3864-491E-9166-9602B1D9DE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728"/>
              <a:ext cx="1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>
                  <a:latin typeface="Tahoma" panose="020B0604030504040204" pitchFamily="34" charset="0"/>
                </a:rPr>
                <a:t>1</a:t>
              </a:r>
              <a:endParaRPr lang="en-US" altLang="en-US" sz="1400" b="1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488" name="Text Box 404">
              <a:extLst>
                <a:ext uri="{FF2B5EF4-FFF2-40B4-BE49-F238E27FC236}">
                  <a16:creationId xmlns:a16="http://schemas.microsoft.com/office/drawing/2014/main" id="{69F8324C-CFCD-4E5B-808F-12EC9F081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344"/>
              <a:ext cx="1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>
                  <a:latin typeface="Tahoma" panose="020B0604030504040204" pitchFamily="34" charset="0"/>
                </a:rPr>
                <a:t>1</a:t>
              </a:r>
              <a:endParaRPr lang="en-US" altLang="en-US" sz="1400" b="1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489" name="Text Box 405">
              <a:extLst>
                <a:ext uri="{FF2B5EF4-FFF2-40B4-BE49-F238E27FC236}">
                  <a16:creationId xmlns:a16="http://schemas.microsoft.com/office/drawing/2014/main" id="{590CD8BE-AB38-478A-B01B-32A7C7429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344"/>
              <a:ext cx="1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>
                  <a:latin typeface="Tahoma" panose="020B0604030504040204" pitchFamily="34" charset="0"/>
                </a:rPr>
                <a:t>1</a:t>
              </a:r>
              <a:endParaRPr lang="en-US" altLang="en-US" sz="1400" b="1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490" name="Text Box 406">
              <a:extLst>
                <a:ext uri="{FF2B5EF4-FFF2-40B4-BE49-F238E27FC236}">
                  <a16:creationId xmlns:a16="http://schemas.microsoft.com/office/drawing/2014/main" id="{BC908683-6B0A-4243-95BF-620CAD58F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344"/>
              <a:ext cx="1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>
                  <a:latin typeface="Tahoma" panose="020B0604030504040204" pitchFamily="34" charset="0"/>
                </a:rPr>
                <a:t>1</a:t>
              </a:r>
              <a:endParaRPr lang="en-US" altLang="en-US" sz="1400" b="1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491" name="Text Box 407">
              <a:extLst>
                <a:ext uri="{FF2B5EF4-FFF2-40B4-BE49-F238E27FC236}">
                  <a16:creationId xmlns:a16="http://schemas.microsoft.com/office/drawing/2014/main" id="{812919BD-B274-4F33-906A-DB2EF9595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728"/>
              <a:ext cx="1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>
                  <a:latin typeface="Tahoma" panose="020B0604030504040204" pitchFamily="34" charset="0"/>
                </a:rPr>
                <a:t>1</a:t>
              </a:r>
              <a:endParaRPr lang="en-US" altLang="en-US" sz="1200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492" name="Text Box 408">
              <a:extLst>
                <a:ext uri="{FF2B5EF4-FFF2-40B4-BE49-F238E27FC236}">
                  <a16:creationId xmlns:a16="http://schemas.microsoft.com/office/drawing/2014/main" id="{A0549CC0-8D32-49E2-A975-F2B2616309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016"/>
              <a:ext cx="28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 b="1">
                  <a:solidFill>
                    <a:srgbClr val="0000FF"/>
                  </a:solidFill>
                </a:rPr>
                <a:t>W</a:t>
              </a:r>
              <a:endParaRPr lang="en-US" altLang="en-US" sz="1600" b="1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7414" name="Group 497">
            <a:extLst>
              <a:ext uri="{FF2B5EF4-FFF2-40B4-BE49-F238E27FC236}">
                <a16:creationId xmlns:a16="http://schemas.microsoft.com/office/drawing/2014/main" id="{848EFA3E-F09E-4E2A-8C8E-50E70E9E2F37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371600"/>
            <a:ext cx="2103438" cy="2109788"/>
            <a:chOff x="1872" y="864"/>
            <a:chExt cx="1325" cy="1329"/>
          </a:xfrm>
        </p:grpSpPr>
        <p:grpSp>
          <p:nvGrpSpPr>
            <p:cNvPr id="17452" name="Group 418">
              <a:extLst>
                <a:ext uri="{FF2B5EF4-FFF2-40B4-BE49-F238E27FC236}">
                  <a16:creationId xmlns:a16="http://schemas.microsoft.com/office/drawing/2014/main" id="{35FB3C56-2AB1-4CE1-A21F-BE3BBA5784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864"/>
              <a:ext cx="1325" cy="1286"/>
              <a:chOff x="3744" y="1008"/>
              <a:chExt cx="1325" cy="1286"/>
            </a:xfrm>
          </p:grpSpPr>
          <p:sp>
            <p:nvSpPr>
              <p:cNvPr id="17465" name="Text Box 419">
                <a:extLst>
                  <a:ext uri="{FF2B5EF4-FFF2-40B4-BE49-F238E27FC236}">
                    <a16:creationId xmlns:a16="http://schemas.microsoft.com/office/drawing/2014/main" id="{C9E08E85-4042-444E-950E-1A00989F39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776"/>
                <a:ext cx="173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200" b="1">
                    <a:latin typeface="Tahoma" panose="020B0604030504040204" pitchFamily="34" charset="0"/>
                  </a:rPr>
                  <a:t>A</a:t>
                </a:r>
              </a:p>
            </p:txBody>
          </p:sp>
          <p:sp>
            <p:nvSpPr>
              <p:cNvPr id="17466" name="AutoShape 420">
                <a:extLst>
                  <a:ext uri="{FF2B5EF4-FFF2-40B4-BE49-F238E27FC236}">
                    <a16:creationId xmlns:a16="http://schemas.microsoft.com/office/drawing/2014/main" id="{EDED3BA8-BB08-491E-8BFD-A5717E8CA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1680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467" name="AutoShape 421">
                <a:extLst>
                  <a:ext uri="{FF2B5EF4-FFF2-40B4-BE49-F238E27FC236}">
                    <a16:creationId xmlns:a16="http://schemas.microsoft.com/office/drawing/2014/main" id="{CF43E4B4-9E8B-4932-AF96-5B5D85758C92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4584" y="984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468" name="Text Box 422">
                <a:extLst>
                  <a:ext uri="{FF2B5EF4-FFF2-40B4-BE49-F238E27FC236}">
                    <a16:creationId xmlns:a16="http://schemas.microsoft.com/office/drawing/2014/main" id="{5845D096-F7D4-4314-96FA-1243A7F440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1008"/>
                <a:ext cx="172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200" b="1">
                    <a:latin typeface="Tahoma" panose="020B0604030504040204" pitchFamily="34" charset="0"/>
                  </a:rPr>
                  <a:t>C</a:t>
                </a:r>
              </a:p>
            </p:txBody>
          </p:sp>
          <p:sp>
            <p:nvSpPr>
              <p:cNvPr id="17469" name="Text Box 423">
                <a:extLst>
                  <a:ext uri="{FF2B5EF4-FFF2-40B4-BE49-F238E27FC236}">
                    <a16:creationId xmlns:a16="http://schemas.microsoft.com/office/drawing/2014/main" id="{A8189880-1B26-4925-ADB6-E6693AEE01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1296"/>
                <a:ext cx="231" cy="9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>
                  <a:spcBef>
                    <a:spcPct val="70000"/>
                  </a:spcBef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00</a:t>
                </a:r>
              </a:p>
              <a:p>
                <a:pPr algn="r">
                  <a:spcBef>
                    <a:spcPct val="70000"/>
                  </a:spcBef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01</a:t>
                </a:r>
              </a:p>
              <a:p>
                <a:pPr algn="r">
                  <a:spcBef>
                    <a:spcPct val="70000"/>
                  </a:spcBef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11</a:t>
                </a:r>
              </a:p>
              <a:p>
                <a:pPr algn="r">
                  <a:spcBef>
                    <a:spcPct val="70000"/>
                  </a:spcBef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10</a:t>
                </a:r>
                <a:endParaRPr lang="en-US" altLang="en-US" sz="1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70" name="Text Box 424">
                <a:extLst>
                  <a:ext uri="{FF2B5EF4-FFF2-40B4-BE49-F238E27FC236}">
                    <a16:creationId xmlns:a16="http://schemas.microsoft.com/office/drawing/2014/main" id="{1EBCCE75-A6CB-4E3A-B86B-DB20072565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1152"/>
                <a:ext cx="816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200" b="1">
                    <a:latin typeface="Times New Roman" panose="02020603050405020304" pitchFamily="18" charset="0"/>
                  </a:rPr>
                  <a:t>00    01    11    10</a:t>
                </a:r>
              </a:p>
            </p:txBody>
          </p:sp>
          <p:sp>
            <p:nvSpPr>
              <p:cNvPr id="17471" name="AutoShape 425">
                <a:extLst>
                  <a:ext uri="{FF2B5EF4-FFF2-40B4-BE49-F238E27FC236}">
                    <a16:creationId xmlns:a16="http://schemas.microsoft.com/office/drawing/2014/main" id="{4E075024-2137-41EA-8FFF-53ADC63AE050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4381" y="1920"/>
                <a:ext cx="70" cy="384"/>
              </a:xfrm>
              <a:prstGeom prst="leftBrace">
                <a:avLst>
                  <a:gd name="adj1" fmla="val 4571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472" name="Text Box 426">
                <a:extLst>
                  <a:ext uri="{FF2B5EF4-FFF2-40B4-BE49-F238E27FC236}">
                    <a16:creationId xmlns:a16="http://schemas.microsoft.com/office/drawing/2014/main" id="{3BA5E7EA-D272-44C4-B84A-87AE9CABAC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0" y="2160"/>
                <a:ext cx="17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200" b="1">
                    <a:latin typeface="Tahoma" panose="020B0604030504040204" pitchFamily="34" charset="0"/>
                  </a:rPr>
                  <a:t>D</a:t>
                </a:r>
              </a:p>
            </p:txBody>
          </p:sp>
          <p:sp>
            <p:nvSpPr>
              <p:cNvPr id="17473" name="Line 427">
                <a:extLst>
                  <a:ext uri="{FF2B5EF4-FFF2-40B4-BE49-F238E27FC236}">
                    <a16:creationId xmlns:a16="http://schemas.microsoft.com/office/drawing/2014/main" id="{38FFD839-2869-40D8-B147-2DC831A39A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75" y="1123"/>
                <a:ext cx="155" cy="1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74" name="Text Box 428">
                <a:extLst>
                  <a:ext uri="{FF2B5EF4-FFF2-40B4-BE49-F238E27FC236}">
                    <a16:creationId xmlns:a16="http://schemas.microsoft.com/office/drawing/2014/main" id="{D225F49E-2E1D-4CCD-9EE9-36BEA5DFC1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152"/>
                <a:ext cx="240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GB" altLang="en-US" sz="1100" b="1">
                    <a:latin typeface="Tahoma" panose="020B0604030504040204" pitchFamily="34" charset="0"/>
                  </a:rPr>
                  <a:t>AB</a:t>
                </a:r>
              </a:p>
            </p:txBody>
          </p:sp>
          <p:sp>
            <p:nvSpPr>
              <p:cNvPr id="17475" name="Text Box 429">
                <a:extLst>
                  <a:ext uri="{FF2B5EF4-FFF2-40B4-BE49-F238E27FC236}">
                    <a16:creationId xmlns:a16="http://schemas.microsoft.com/office/drawing/2014/main" id="{016F48E5-412E-41CE-936C-A646D1466E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056"/>
                <a:ext cx="288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GB" altLang="en-US" sz="1100" b="1">
                    <a:latin typeface="Tahoma" panose="020B0604030504040204" pitchFamily="34" charset="0"/>
                  </a:rPr>
                  <a:t>CD</a:t>
                </a:r>
              </a:p>
            </p:txBody>
          </p:sp>
          <p:grpSp>
            <p:nvGrpSpPr>
              <p:cNvPr id="17476" name="Group 430">
                <a:extLst>
                  <a:ext uri="{FF2B5EF4-FFF2-40B4-BE49-F238E27FC236}">
                    <a16:creationId xmlns:a16="http://schemas.microsoft.com/office/drawing/2014/main" id="{3BA56832-5DEB-4013-B642-E07DDBC036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1296"/>
                <a:ext cx="768" cy="768"/>
                <a:chOff x="4032" y="1296"/>
                <a:chExt cx="768" cy="768"/>
              </a:xfrm>
            </p:grpSpPr>
            <p:sp>
              <p:nvSpPr>
                <p:cNvPr id="17479" name="Rectangle 431">
                  <a:extLst>
                    <a:ext uri="{FF2B5EF4-FFF2-40B4-BE49-F238E27FC236}">
                      <a16:creationId xmlns:a16="http://schemas.microsoft.com/office/drawing/2014/main" id="{1E363D2F-7719-40AC-A71C-FB69FDBFF9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1296"/>
                  <a:ext cx="768" cy="76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7480" name="Line 432">
                  <a:extLst>
                    <a:ext uri="{FF2B5EF4-FFF2-40B4-BE49-F238E27FC236}">
                      <a16:creationId xmlns:a16="http://schemas.microsoft.com/office/drawing/2014/main" id="{7DCA0552-7FEF-4A7A-AE83-1D7DA0BF67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488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7481" name="Line 433">
                  <a:extLst>
                    <a:ext uri="{FF2B5EF4-FFF2-40B4-BE49-F238E27FC236}">
                      <a16:creationId xmlns:a16="http://schemas.microsoft.com/office/drawing/2014/main" id="{E1E0D852-0A75-4455-93EB-E28711C747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4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7482" name="Line 434">
                  <a:extLst>
                    <a:ext uri="{FF2B5EF4-FFF2-40B4-BE49-F238E27FC236}">
                      <a16:creationId xmlns:a16="http://schemas.microsoft.com/office/drawing/2014/main" id="{EAFE0295-0E67-4163-A870-686372EB1F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7483" name="Line 435">
                  <a:extLst>
                    <a:ext uri="{FF2B5EF4-FFF2-40B4-BE49-F238E27FC236}">
                      <a16:creationId xmlns:a16="http://schemas.microsoft.com/office/drawing/2014/main" id="{AC40743D-1C9F-484D-AE2D-2DF43914F6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08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7484" name="Line 436">
                  <a:extLst>
                    <a:ext uri="{FF2B5EF4-FFF2-40B4-BE49-F238E27FC236}">
                      <a16:creationId xmlns:a16="http://schemas.microsoft.com/office/drawing/2014/main" id="{7E421B7C-C783-4614-87D7-4942A4314B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680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7485" name="Line 437">
                  <a:extLst>
                    <a:ext uri="{FF2B5EF4-FFF2-40B4-BE49-F238E27FC236}">
                      <a16:creationId xmlns:a16="http://schemas.microsoft.com/office/drawing/2014/main" id="{4F55ABA6-D9D9-47DA-B9D9-47C99B95D6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872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7477" name="AutoShape 438">
                <a:extLst>
                  <a:ext uri="{FF2B5EF4-FFF2-40B4-BE49-F238E27FC236}">
                    <a16:creationId xmlns:a16="http://schemas.microsoft.com/office/drawing/2014/main" id="{C454E7BC-97BD-4115-A15D-445748C7AF1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848" y="1488"/>
                <a:ext cx="57" cy="384"/>
              </a:xfrm>
              <a:prstGeom prst="leftBrace">
                <a:avLst>
                  <a:gd name="adj1" fmla="val 5614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478" name="Text Box 439">
                <a:extLst>
                  <a:ext uri="{FF2B5EF4-FFF2-40B4-BE49-F238E27FC236}">
                    <a16:creationId xmlns:a16="http://schemas.microsoft.com/office/drawing/2014/main" id="{8BD30B26-64E0-4ADE-A174-AE2A346FDD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1584"/>
                <a:ext cx="173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200" b="1">
                    <a:latin typeface="Tahoma" panose="020B0604030504040204" pitchFamily="34" charset="0"/>
                  </a:rPr>
                  <a:t>B</a:t>
                </a:r>
              </a:p>
            </p:txBody>
          </p:sp>
        </p:grpSp>
        <p:sp>
          <p:nvSpPr>
            <p:cNvPr id="17453" name="Rectangle 440">
              <a:extLst>
                <a:ext uri="{FF2B5EF4-FFF2-40B4-BE49-F238E27FC236}">
                  <a16:creationId xmlns:a16="http://schemas.microsoft.com/office/drawing/2014/main" id="{1EE9C664-41F4-4988-A9DF-E991F6546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" y="1551"/>
              <a:ext cx="18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latin typeface="Tahoma" panose="020B0604030504040204" pitchFamily="34" charset="0"/>
                </a:rPr>
                <a:t>X</a:t>
              </a:r>
              <a:endParaRPr lang="en-US" altLang="en-US" sz="1400" b="1">
                <a:latin typeface="Tahoma" panose="020B0604030504040204" pitchFamily="34" charset="0"/>
              </a:endParaRPr>
            </a:p>
          </p:txBody>
        </p:sp>
        <p:sp>
          <p:nvSpPr>
            <p:cNvPr id="17454" name="Rectangle 441">
              <a:extLst>
                <a:ext uri="{FF2B5EF4-FFF2-40B4-BE49-F238E27FC236}">
                  <a16:creationId xmlns:a16="http://schemas.microsoft.com/office/drawing/2014/main" id="{1A239686-4297-4326-BE8D-8185B6E39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551"/>
              <a:ext cx="18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latin typeface="Tahoma" panose="020B0604030504040204" pitchFamily="34" charset="0"/>
                </a:rPr>
                <a:t>X</a:t>
              </a:r>
              <a:endParaRPr lang="en-US" altLang="en-US" sz="1400" b="1">
                <a:latin typeface="Tahoma" panose="020B0604030504040204" pitchFamily="34" charset="0"/>
              </a:endParaRPr>
            </a:p>
          </p:txBody>
        </p:sp>
        <p:sp>
          <p:nvSpPr>
            <p:cNvPr id="17455" name="Rectangle 442">
              <a:extLst>
                <a:ext uri="{FF2B5EF4-FFF2-40B4-BE49-F238E27FC236}">
                  <a16:creationId xmlns:a16="http://schemas.microsoft.com/office/drawing/2014/main" id="{32E918E9-430C-4DBF-9DFB-80290D08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0" y="1551"/>
              <a:ext cx="18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latin typeface="Tahoma" panose="020B0604030504040204" pitchFamily="34" charset="0"/>
                </a:rPr>
                <a:t>X</a:t>
              </a:r>
              <a:endParaRPr lang="en-US" altLang="en-US" sz="1400" b="1">
                <a:latin typeface="Tahoma" panose="020B0604030504040204" pitchFamily="34" charset="0"/>
              </a:endParaRPr>
            </a:p>
          </p:txBody>
        </p:sp>
        <p:sp>
          <p:nvSpPr>
            <p:cNvPr id="17456" name="Rectangle 443">
              <a:extLst>
                <a:ext uri="{FF2B5EF4-FFF2-40B4-BE49-F238E27FC236}">
                  <a16:creationId xmlns:a16="http://schemas.microsoft.com/office/drawing/2014/main" id="{FD085ACC-584B-4D36-A850-C9F2AAA47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1551"/>
              <a:ext cx="18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latin typeface="Tahoma" panose="020B0604030504040204" pitchFamily="34" charset="0"/>
                </a:rPr>
                <a:t>X</a:t>
              </a:r>
              <a:endParaRPr lang="en-US" altLang="en-US" sz="1400" b="1">
                <a:latin typeface="Tahoma" panose="020B0604030504040204" pitchFamily="34" charset="0"/>
              </a:endParaRPr>
            </a:p>
          </p:txBody>
        </p:sp>
        <p:sp>
          <p:nvSpPr>
            <p:cNvPr id="17457" name="Rectangle 444">
              <a:extLst>
                <a:ext uri="{FF2B5EF4-FFF2-40B4-BE49-F238E27FC236}">
                  <a16:creationId xmlns:a16="http://schemas.microsoft.com/office/drawing/2014/main" id="{5A9CDF1D-B87F-4415-A872-56DF0E8AC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" y="1728"/>
              <a:ext cx="18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latin typeface="Tahoma" panose="020B0604030504040204" pitchFamily="34" charset="0"/>
                </a:rPr>
                <a:t>X</a:t>
              </a:r>
              <a:endParaRPr lang="en-US" altLang="en-US" sz="1400" b="1">
                <a:latin typeface="Tahoma" panose="020B0604030504040204" pitchFamily="34" charset="0"/>
              </a:endParaRPr>
            </a:p>
          </p:txBody>
        </p:sp>
        <p:sp>
          <p:nvSpPr>
            <p:cNvPr id="17458" name="Rectangle 445">
              <a:extLst>
                <a:ext uri="{FF2B5EF4-FFF2-40B4-BE49-F238E27FC236}">
                  <a16:creationId xmlns:a16="http://schemas.microsoft.com/office/drawing/2014/main" id="{052F2C96-72D0-422E-B1B3-AFBAB5147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728"/>
              <a:ext cx="18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latin typeface="Tahoma" panose="020B0604030504040204" pitchFamily="34" charset="0"/>
                </a:rPr>
                <a:t>X</a:t>
              </a:r>
              <a:endParaRPr lang="en-US" altLang="en-US" sz="1400" b="1">
                <a:latin typeface="Tahoma" panose="020B0604030504040204" pitchFamily="34" charset="0"/>
              </a:endParaRPr>
            </a:p>
          </p:txBody>
        </p:sp>
        <p:sp>
          <p:nvSpPr>
            <p:cNvPr id="17459" name="Text Box 446">
              <a:extLst>
                <a:ext uri="{FF2B5EF4-FFF2-40B4-BE49-F238E27FC236}">
                  <a16:creationId xmlns:a16="http://schemas.microsoft.com/office/drawing/2014/main" id="{3FECB38A-3F98-42A8-971A-B8775ED37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344"/>
              <a:ext cx="1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>
                  <a:latin typeface="Tahoma" panose="020B0604030504040204" pitchFamily="34" charset="0"/>
                </a:rPr>
                <a:t>1</a:t>
              </a:r>
              <a:endParaRPr lang="en-US" altLang="en-US" sz="1400" b="1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460" name="Text Box 447">
              <a:extLst>
                <a:ext uri="{FF2B5EF4-FFF2-40B4-BE49-F238E27FC236}">
                  <a16:creationId xmlns:a16="http://schemas.microsoft.com/office/drawing/2014/main" id="{39E3D569-AEFB-4332-810B-2D86A01C55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152"/>
              <a:ext cx="1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>
                  <a:latin typeface="Tahoma" panose="020B0604030504040204" pitchFamily="34" charset="0"/>
                </a:rPr>
                <a:t>1</a:t>
              </a:r>
              <a:endParaRPr lang="en-US" altLang="en-US" sz="1400" b="1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461" name="Text Box 448">
              <a:extLst>
                <a:ext uri="{FF2B5EF4-FFF2-40B4-BE49-F238E27FC236}">
                  <a16:creationId xmlns:a16="http://schemas.microsoft.com/office/drawing/2014/main" id="{0ACBCD37-1D68-4179-AA43-9DF5C4234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152"/>
              <a:ext cx="1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>
                  <a:latin typeface="Tahoma" panose="020B0604030504040204" pitchFamily="34" charset="0"/>
                </a:rPr>
                <a:t>1</a:t>
              </a:r>
              <a:endParaRPr lang="en-US" altLang="en-US" sz="1400" b="1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462" name="Text Box 449">
              <a:extLst>
                <a:ext uri="{FF2B5EF4-FFF2-40B4-BE49-F238E27FC236}">
                  <a16:creationId xmlns:a16="http://schemas.microsoft.com/office/drawing/2014/main" id="{6A994CC3-C1ED-47D5-A703-755B0BEAB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152"/>
              <a:ext cx="1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>
                  <a:latin typeface="Tahoma" panose="020B0604030504040204" pitchFamily="34" charset="0"/>
                </a:rPr>
                <a:t>1</a:t>
              </a:r>
              <a:endParaRPr lang="en-US" altLang="en-US" sz="1400" b="1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463" name="Text Box 450">
              <a:extLst>
                <a:ext uri="{FF2B5EF4-FFF2-40B4-BE49-F238E27FC236}">
                  <a16:creationId xmlns:a16="http://schemas.microsoft.com/office/drawing/2014/main" id="{396E9721-63E4-4442-95D8-6C5BD6D7EB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728"/>
              <a:ext cx="1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>
                  <a:latin typeface="Tahoma" panose="020B0604030504040204" pitchFamily="34" charset="0"/>
                </a:rPr>
                <a:t>1</a:t>
              </a:r>
              <a:endParaRPr lang="en-US" altLang="en-US" sz="1400" b="1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464" name="Text Box 451">
              <a:extLst>
                <a:ext uri="{FF2B5EF4-FFF2-40B4-BE49-F238E27FC236}">
                  <a16:creationId xmlns:a16="http://schemas.microsoft.com/office/drawing/2014/main" id="{3449B8E9-136D-4051-A2DA-C2C721C4D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016"/>
              <a:ext cx="28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 b="1">
                  <a:solidFill>
                    <a:srgbClr val="0000FF"/>
                  </a:solidFill>
                </a:rPr>
                <a:t>X</a:t>
              </a:r>
              <a:endParaRPr lang="en-US" altLang="en-US" sz="1400" b="1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7415" name="Text Box 454">
            <a:extLst>
              <a:ext uri="{FF2B5EF4-FFF2-40B4-BE49-F238E27FC236}">
                <a16:creationId xmlns:a16="http://schemas.microsoft.com/office/drawing/2014/main" id="{77424AC2-8146-4C27-AFE2-F1B7DC0DC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4267200"/>
            <a:ext cx="373063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GB" altLang="en-US" sz="1400" b="1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grpSp>
        <p:nvGrpSpPr>
          <p:cNvPr id="17416" name="Group 455">
            <a:extLst>
              <a:ext uri="{FF2B5EF4-FFF2-40B4-BE49-F238E27FC236}">
                <a16:creationId xmlns:a16="http://schemas.microsoft.com/office/drawing/2014/main" id="{069AADA7-33F4-438F-AA6C-D768E4FB7D72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810001"/>
            <a:ext cx="2103438" cy="2041525"/>
            <a:chOff x="3744" y="1008"/>
            <a:chExt cx="1325" cy="1286"/>
          </a:xfrm>
        </p:grpSpPr>
        <p:grpSp>
          <p:nvGrpSpPr>
            <p:cNvPr id="17424" name="Group 456">
              <a:extLst>
                <a:ext uri="{FF2B5EF4-FFF2-40B4-BE49-F238E27FC236}">
                  <a16:creationId xmlns:a16="http://schemas.microsoft.com/office/drawing/2014/main" id="{22489259-B19D-46C5-9E26-57E4500790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1008"/>
              <a:ext cx="1325" cy="1286"/>
              <a:chOff x="3744" y="1008"/>
              <a:chExt cx="1325" cy="1286"/>
            </a:xfrm>
          </p:grpSpPr>
          <p:sp>
            <p:nvSpPr>
              <p:cNvPr id="17431" name="Text Box 457">
                <a:extLst>
                  <a:ext uri="{FF2B5EF4-FFF2-40B4-BE49-F238E27FC236}">
                    <a16:creationId xmlns:a16="http://schemas.microsoft.com/office/drawing/2014/main" id="{37121941-81EC-4E2B-B742-11CD72980D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776"/>
                <a:ext cx="173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200" b="1">
                    <a:latin typeface="Tahoma" panose="020B0604030504040204" pitchFamily="34" charset="0"/>
                  </a:rPr>
                  <a:t>A</a:t>
                </a:r>
              </a:p>
            </p:txBody>
          </p:sp>
          <p:sp>
            <p:nvSpPr>
              <p:cNvPr id="17432" name="AutoShape 458">
                <a:extLst>
                  <a:ext uri="{FF2B5EF4-FFF2-40B4-BE49-F238E27FC236}">
                    <a16:creationId xmlns:a16="http://schemas.microsoft.com/office/drawing/2014/main" id="{1221E524-A06C-4C3D-8831-F91B39078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1680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433" name="AutoShape 459">
                <a:extLst>
                  <a:ext uri="{FF2B5EF4-FFF2-40B4-BE49-F238E27FC236}">
                    <a16:creationId xmlns:a16="http://schemas.microsoft.com/office/drawing/2014/main" id="{97B97A03-61FA-493E-B7A0-32C677769E7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4584" y="984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434" name="Text Box 460">
                <a:extLst>
                  <a:ext uri="{FF2B5EF4-FFF2-40B4-BE49-F238E27FC236}">
                    <a16:creationId xmlns:a16="http://schemas.microsoft.com/office/drawing/2014/main" id="{2771B2FC-C22D-4FB0-89F1-C25270635D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1008"/>
                <a:ext cx="172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200" b="1">
                    <a:latin typeface="Tahoma" panose="020B0604030504040204" pitchFamily="34" charset="0"/>
                  </a:rPr>
                  <a:t>C</a:t>
                </a:r>
              </a:p>
            </p:txBody>
          </p:sp>
          <p:sp>
            <p:nvSpPr>
              <p:cNvPr id="17435" name="Text Box 461">
                <a:extLst>
                  <a:ext uri="{FF2B5EF4-FFF2-40B4-BE49-F238E27FC236}">
                    <a16:creationId xmlns:a16="http://schemas.microsoft.com/office/drawing/2014/main" id="{D13D0E4D-1799-4C06-B9B8-5552A76FA3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1296"/>
                <a:ext cx="231" cy="9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>
                  <a:spcBef>
                    <a:spcPct val="70000"/>
                  </a:spcBef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00</a:t>
                </a:r>
              </a:p>
              <a:p>
                <a:pPr algn="r">
                  <a:spcBef>
                    <a:spcPct val="70000"/>
                  </a:spcBef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01</a:t>
                </a:r>
              </a:p>
              <a:p>
                <a:pPr algn="r">
                  <a:spcBef>
                    <a:spcPct val="70000"/>
                  </a:spcBef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11</a:t>
                </a:r>
              </a:p>
              <a:p>
                <a:pPr algn="r">
                  <a:spcBef>
                    <a:spcPct val="70000"/>
                  </a:spcBef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10</a:t>
                </a:r>
                <a:endParaRPr lang="en-US" altLang="en-US" sz="1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36" name="Text Box 462">
                <a:extLst>
                  <a:ext uri="{FF2B5EF4-FFF2-40B4-BE49-F238E27FC236}">
                    <a16:creationId xmlns:a16="http://schemas.microsoft.com/office/drawing/2014/main" id="{67E2C64F-FA70-40D2-B471-E0F893CD50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1152"/>
                <a:ext cx="816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200" b="1">
                    <a:latin typeface="Times New Roman" panose="02020603050405020304" pitchFamily="18" charset="0"/>
                  </a:rPr>
                  <a:t>00    01    11    10</a:t>
                </a:r>
              </a:p>
            </p:txBody>
          </p:sp>
          <p:sp>
            <p:nvSpPr>
              <p:cNvPr id="17437" name="AutoShape 463">
                <a:extLst>
                  <a:ext uri="{FF2B5EF4-FFF2-40B4-BE49-F238E27FC236}">
                    <a16:creationId xmlns:a16="http://schemas.microsoft.com/office/drawing/2014/main" id="{AB7AACAA-2B17-4772-A63D-88332DE761CF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4381" y="1920"/>
                <a:ext cx="70" cy="384"/>
              </a:xfrm>
              <a:prstGeom prst="leftBrace">
                <a:avLst>
                  <a:gd name="adj1" fmla="val 4571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438" name="Text Box 464">
                <a:extLst>
                  <a:ext uri="{FF2B5EF4-FFF2-40B4-BE49-F238E27FC236}">
                    <a16:creationId xmlns:a16="http://schemas.microsoft.com/office/drawing/2014/main" id="{83907F44-9F5C-45B0-9C63-61B7EB03E4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0" y="2160"/>
                <a:ext cx="17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200" b="1">
                    <a:latin typeface="Tahoma" panose="020B0604030504040204" pitchFamily="34" charset="0"/>
                  </a:rPr>
                  <a:t>D</a:t>
                </a:r>
              </a:p>
            </p:txBody>
          </p:sp>
          <p:sp>
            <p:nvSpPr>
              <p:cNvPr id="17439" name="Line 465">
                <a:extLst>
                  <a:ext uri="{FF2B5EF4-FFF2-40B4-BE49-F238E27FC236}">
                    <a16:creationId xmlns:a16="http://schemas.microsoft.com/office/drawing/2014/main" id="{E5F3AD5B-5AF1-4EC9-B915-32DB0C42EC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75" y="1123"/>
                <a:ext cx="155" cy="1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40" name="Text Box 466">
                <a:extLst>
                  <a:ext uri="{FF2B5EF4-FFF2-40B4-BE49-F238E27FC236}">
                    <a16:creationId xmlns:a16="http://schemas.microsoft.com/office/drawing/2014/main" id="{0E7E809B-065B-48AD-8122-9A118E5641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152"/>
                <a:ext cx="240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GB" altLang="en-US" sz="1100" b="1">
                    <a:latin typeface="Tahoma" panose="020B0604030504040204" pitchFamily="34" charset="0"/>
                  </a:rPr>
                  <a:t>AB</a:t>
                </a:r>
              </a:p>
            </p:txBody>
          </p:sp>
          <p:sp>
            <p:nvSpPr>
              <p:cNvPr id="17441" name="Text Box 467">
                <a:extLst>
                  <a:ext uri="{FF2B5EF4-FFF2-40B4-BE49-F238E27FC236}">
                    <a16:creationId xmlns:a16="http://schemas.microsoft.com/office/drawing/2014/main" id="{540BB165-BED0-46E2-91DA-74AB5F3BB2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056"/>
                <a:ext cx="288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GB" altLang="en-US" sz="1100" b="1">
                    <a:latin typeface="Tahoma" panose="020B0604030504040204" pitchFamily="34" charset="0"/>
                  </a:rPr>
                  <a:t>CD</a:t>
                </a:r>
              </a:p>
            </p:txBody>
          </p:sp>
          <p:grpSp>
            <p:nvGrpSpPr>
              <p:cNvPr id="17442" name="Group 468">
                <a:extLst>
                  <a:ext uri="{FF2B5EF4-FFF2-40B4-BE49-F238E27FC236}">
                    <a16:creationId xmlns:a16="http://schemas.microsoft.com/office/drawing/2014/main" id="{DFED0693-DFC0-453F-BB5D-028BD82623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1296"/>
                <a:ext cx="768" cy="768"/>
                <a:chOff x="4032" y="1296"/>
                <a:chExt cx="768" cy="768"/>
              </a:xfrm>
            </p:grpSpPr>
            <p:sp>
              <p:nvSpPr>
                <p:cNvPr id="17445" name="Rectangle 469">
                  <a:extLst>
                    <a:ext uri="{FF2B5EF4-FFF2-40B4-BE49-F238E27FC236}">
                      <a16:creationId xmlns:a16="http://schemas.microsoft.com/office/drawing/2014/main" id="{57472EC4-D51C-41A9-A0C5-8603D9C40A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1296"/>
                  <a:ext cx="768" cy="76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7446" name="Line 470">
                  <a:extLst>
                    <a:ext uri="{FF2B5EF4-FFF2-40B4-BE49-F238E27FC236}">
                      <a16:creationId xmlns:a16="http://schemas.microsoft.com/office/drawing/2014/main" id="{CAF4B39A-BBE3-408A-8E87-8C6419B313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488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7447" name="Line 471">
                  <a:extLst>
                    <a:ext uri="{FF2B5EF4-FFF2-40B4-BE49-F238E27FC236}">
                      <a16:creationId xmlns:a16="http://schemas.microsoft.com/office/drawing/2014/main" id="{3176B455-94A8-4659-B2BA-B009A76C59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4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7448" name="Line 472">
                  <a:extLst>
                    <a:ext uri="{FF2B5EF4-FFF2-40B4-BE49-F238E27FC236}">
                      <a16:creationId xmlns:a16="http://schemas.microsoft.com/office/drawing/2014/main" id="{54EA4C89-000B-4F6B-8114-FCB4094769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7449" name="Line 473">
                  <a:extLst>
                    <a:ext uri="{FF2B5EF4-FFF2-40B4-BE49-F238E27FC236}">
                      <a16:creationId xmlns:a16="http://schemas.microsoft.com/office/drawing/2014/main" id="{37EEABE3-5EED-46EF-AFD0-D47803735B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08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7450" name="Line 474">
                  <a:extLst>
                    <a:ext uri="{FF2B5EF4-FFF2-40B4-BE49-F238E27FC236}">
                      <a16:creationId xmlns:a16="http://schemas.microsoft.com/office/drawing/2014/main" id="{9F50CF9C-A64C-4311-9008-7D735F78A8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680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7451" name="Line 475">
                  <a:extLst>
                    <a:ext uri="{FF2B5EF4-FFF2-40B4-BE49-F238E27FC236}">
                      <a16:creationId xmlns:a16="http://schemas.microsoft.com/office/drawing/2014/main" id="{40DE2BDF-B57F-4391-8730-9C03FBCC7D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872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7443" name="AutoShape 476">
                <a:extLst>
                  <a:ext uri="{FF2B5EF4-FFF2-40B4-BE49-F238E27FC236}">
                    <a16:creationId xmlns:a16="http://schemas.microsoft.com/office/drawing/2014/main" id="{0B7CD7A1-5615-41D1-BD47-6D8C1706CBF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848" y="1488"/>
                <a:ext cx="57" cy="384"/>
              </a:xfrm>
              <a:prstGeom prst="leftBrace">
                <a:avLst>
                  <a:gd name="adj1" fmla="val 5614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444" name="Text Box 477">
                <a:extLst>
                  <a:ext uri="{FF2B5EF4-FFF2-40B4-BE49-F238E27FC236}">
                    <a16:creationId xmlns:a16="http://schemas.microsoft.com/office/drawing/2014/main" id="{8CCD9515-ACA5-48E2-9725-D0E2D703FE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1584"/>
                <a:ext cx="173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200" b="1">
                    <a:latin typeface="Tahoma" panose="020B0604030504040204" pitchFamily="34" charset="0"/>
                  </a:rPr>
                  <a:t>B</a:t>
                </a:r>
              </a:p>
            </p:txBody>
          </p:sp>
        </p:grpSp>
        <p:sp>
          <p:nvSpPr>
            <p:cNvPr id="17425" name="Rectangle 478">
              <a:extLst>
                <a:ext uri="{FF2B5EF4-FFF2-40B4-BE49-F238E27FC236}">
                  <a16:creationId xmlns:a16="http://schemas.microsoft.com/office/drawing/2014/main" id="{3685E04A-24F8-4333-905D-86DF77E49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" y="1695"/>
              <a:ext cx="18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latin typeface="Tahoma" panose="020B0604030504040204" pitchFamily="34" charset="0"/>
                </a:rPr>
                <a:t>X</a:t>
              </a:r>
              <a:endParaRPr lang="en-US" altLang="en-US" sz="1400" b="1">
                <a:latin typeface="Tahoma" panose="020B0604030504040204" pitchFamily="34" charset="0"/>
              </a:endParaRPr>
            </a:p>
          </p:txBody>
        </p:sp>
        <p:sp>
          <p:nvSpPr>
            <p:cNvPr id="17426" name="Rectangle 479">
              <a:extLst>
                <a:ext uri="{FF2B5EF4-FFF2-40B4-BE49-F238E27FC236}">
                  <a16:creationId xmlns:a16="http://schemas.microsoft.com/office/drawing/2014/main" id="{B1F507A6-B02F-4F0E-B9E6-48A6E9B4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695"/>
              <a:ext cx="18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latin typeface="Tahoma" panose="020B0604030504040204" pitchFamily="34" charset="0"/>
                </a:rPr>
                <a:t>X</a:t>
              </a:r>
              <a:endParaRPr lang="en-US" altLang="en-US" sz="1400" b="1">
                <a:latin typeface="Tahoma" panose="020B0604030504040204" pitchFamily="34" charset="0"/>
              </a:endParaRPr>
            </a:p>
          </p:txBody>
        </p:sp>
        <p:sp>
          <p:nvSpPr>
            <p:cNvPr id="17427" name="Rectangle 480">
              <a:extLst>
                <a:ext uri="{FF2B5EF4-FFF2-40B4-BE49-F238E27FC236}">
                  <a16:creationId xmlns:a16="http://schemas.microsoft.com/office/drawing/2014/main" id="{79199D52-CB3D-49D1-B3C5-2C5B7D17D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" y="1695"/>
              <a:ext cx="18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latin typeface="Tahoma" panose="020B0604030504040204" pitchFamily="34" charset="0"/>
                </a:rPr>
                <a:t>X</a:t>
              </a:r>
              <a:endParaRPr lang="en-US" altLang="en-US" sz="1400" b="1">
                <a:latin typeface="Tahoma" panose="020B0604030504040204" pitchFamily="34" charset="0"/>
              </a:endParaRPr>
            </a:p>
          </p:txBody>
        </p:sp>
        <p:sp>
          <p:nvSpPr>
            <p:cNvPr id="17428" name="Rectangle 481">
              <a:extLst>
                <a:ext uri="{FF2B5EF4-FFF2-40B4-BE49-F238E27FC236}">
                  <a16:creationId xmlns:a16="http://schemas.microsoft.com/office/drawing/2014/main" id="{F6F3A363-ADCA-49EB-B430-10F70E3ED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" y="1695"/>
              <a:ext cx="18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latin typeface="Tahoma" panose="020B0604030504040204" pitchFamily="34" charset="0"/>
                </a:rPr>
                <a:t>X</a:t>
              </a:r>
              <a:endParaRPr lang="en-US" altLang="en-US" sz="1400" b="1">
                <a:latin typeface="Tahoma" panose="020B0604030504040204" pitchFamily="34" charset="0"/>
              </a:endParaRPr>
            </a:p>
          </p:txBody>
        </p:sp>
        <p:sp>
          <p:nvSpPr>
            <p:cNvPr id="17429" name="Rectangle 482">
              <a:extLst>
                <a:ext uri="{FF2B5EF4-FFF2-40B4-BE49-F238E27FC236}">
                  <a16:creationId xmlns:a16="http://schemas.microsoft.com/office/drawing/2014/main" id="{22777CCD-C4F4-4074-BE40-3AA8B1567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" y="1872"/>
              <a:ext cx="18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latin typeface="Tahoma" panose="020B0604030504040204" pitchFamily="34" charset="0"/>
                </a:rPr>
                <a:t>X</a:t>
              </a:r>
              <a:endParaRPr lang="en-US" altLang="en-US" sz="1400" b="1">
                <a:latin typeface="Tahoma" panose="020B0604030504040204" pitchFamily="34" charset="0"/>
              </a:endParaRPr>
            </a:p>
          </p:txBody>
        </p:sp>
        <p:sp>
          <p:nvSpPr>
            <p:cNvPr id="17430" name="Rectangle 483">
              <a:extLst>
                <a:ext uri="{FF2B5EF4-FFF2-40B4-BE49-F238E27FC236}">
                  <a16:creationId xmlns:a16="http://schemas.microsoft.com/office/drawing/2014/main" id="{325FE204-581E-4BC8-803E-E2AA0B115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872"/>
              <a:ext cx="18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latin typeface="Tahoma" panose="020B0604030504040204" pitchFamily="34" charset="0"/>
                </a:rPr>
                <a:t>X</a:t>
              </a:r>
              <a:endParaRPr lang="en-US" altLang="en-US" sz="1400" b="1">
                <a:latin typeface="Tahoma" panose="020B0604030504040204" pitchFamily="34" charset="0"/>
              </a:endParaRPr>
            </a:p>
          </p:txBody>
        </p:sp>
      </p:grpSp>
      <p:sp>
        <p:nvSpPr>
          <p:cNvPr id="17417" name="Text Box 484">
            <a:extLst>
              <a:ext uri="{FF2B5EF4-FFF2-40B4-BE49-F238E27FC236}">
                <a16:creationId xmlns:a16="http://schemas.microsoft.com/office/drawing/2014/main" id="{016CBAF7-D863-4759-8B20-1CFF564B1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181600"/>
            <a:ext cx="3048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ahoma" panose="020B0604030504040204" pitchFamily="34" charset="0"/>
              </a:rPr>
              <a:t>1</a:t>
            </a:r>
            <a:endParaRPr lang="en-US" altLang="en-US" sz="1400" b="1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17418" name="Text Box 485">
            <a:extLst>
              <a:ext uri="{FF2B5EF4-FFF2-40B4-BE49-F238E27FC236}">
                <a16:creationId xmlns:a16="http://schemas.microsoft.com/office/drawing/2014/main" id="{947C9F45-A80E-41C0-9CC6-102B5D821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572000"/>
            <a:ext cx="3048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ahoma" panose="020B0604030504040204" pitchFamily="34" charset="0"/>
              </a:rPr>
              <a:t>1</a:t>
            </a:r>
            <a:endParaRPr lang="en-US" altLang="en-US" sz="1400" b="1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17419" name="Text Box 486">
            <a:extLst>
              <a:ext uri="{FF2B5EF4-FFF2-40B4-BE49-F238E27FC236}">
                <a16:creationId xmlns:a16="http://schemas.microsoft.com/office/drawing/2014/main" id="{14DDFDA1-2A7D-41E3-A6FE-FA43D70D1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572000"/>
            <a:ext cx="3048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ahoma" panose="020B0604030504040204" pitchFamily="34" charset="0"/>
              </a:rPr>
              <a:t>1</a:t>
            </a:r>
            <a:endParaRPr lang="en-US" altLang="en-US" sz="1400" b="1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17420" name="Text Box 487">
            <a:extLst>
              <a:ext uri="{FF2B5EF4-FFF2-40B4-BE49-F238E27FC236}">
                <a16:creationId xmlns:a16="http://schemas.microsoft.com/office/drawing/2014/main" id="{4E73E751-77EE-47EB-BC1B-44E4EB789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267200"/>
            <a:ext cx="3048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ahoma" panose="020B0604030504040204" pitchFamily="34" charset="0"/>
              </a:rPr>
              <a:t>1</a:t>
            </a:r>
            <a:endParaRPr lang="en-US" altLang="en-US" sz="1400" b="1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17421" name="Text Box 488">
            <a:extLst>
              <a:ext uri="{FF2B5EF4-FFF2-40B4-BE49-F238E27FC236}">
                <a16:creationId xmlns:a16="http://schemas.microsoft.com/office/drawing/2014/main" id="{7F44D35C-1813-4F0E-8B04-23DBFCCEB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3048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ahoma" panose="020B0604030504040204" pitchFamily="34" charset="0"/>
              </a:rPr>
              <a:t>1</a:t>
            </a:r>
            <a:endParaRPr lang="en-US" altLang="en-US" sz="1400" b="1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17422" name="Text Box 489">
            <a:extLst>
              <a:ext uri="{FF2B5EF4-FFF2-40B4-BE49-F238E27FC236}">
                <a16:creationId xmlns:a16="http://schemas.microsoft.com/office/drawing/2014/main" id="{1180C8AC-E8B9-40E1-A960-36408FCFA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638800"/>
            <a:ext cx="4572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0000FF"/>
                </a:solidFill>
              </a:rPr>
              <a:t>Y</a:t>
            </a:r>
            <a:endParaRPr lang="en-US" altLang="en-US" sz="1400" b="1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17423" name="Text Box 493">
            <a:extLst>
              <a:ext uri="{FF2B5EF4-FFF2-40B4-BE49-F238E27FC236}">
                <a16:creationId xmlns:a16="http://schemas.microsoft.com/office/drawing/2014/main" id="{F1D394BB-1B60-404B-8243-5A8AA19C7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" tIns="9144" rIns="9144" bIns="914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>
                <a:sym typeface="Wingdings 2" panose="05020102010507070707" pitchFamily="18" charset="2"/>
              </a:rPr>
              <a:t>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0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07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07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07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76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613</Words>
  <Application>Microsoft Office PowerPoint</Application>
  <PresentationFormat>Widescreen</PresentationFormat>
  <Paragraphs>406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CODE CONVERTERS</vt:lpstr>
      <vt:lpstr>PowerPoint Presentation</vt:lpstr>
      <vt:lpstr>BINARY TO GRAY &amp; GRAY TO BINARY</vt:lpstr>
      <vt:lpstr>BINARY TO GRAY &amp; GRAY TO BINARY</vt:lpstr>
      <vt:lpstr>BCD-TO-EXCESS-3 CONVERTER</vt:lpstr>
      <vt:lpstr>BCD-TO-EXCESS-3 CONVERTER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CONVERTERS</dc:title>
  <dc:creator>Minal Zope</dc:creator>
  <cp:lastModifiedBy>Minal Zope</cp:lastModifiedBy>
  <cp:revision>2</cp:revision>
  <dcterms:created xsi:type="dcterms:W3CDTF">2020-07-13T06:31:35Z</dcterms:created>
  <dcterms:modified xsi:type="dcterms:W3CDTF">2020-07-13T07:15:02Z</dcterms:modified>
</cp:coreProperties>
</file>