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44" d="100"/>
          <a:sy n="44" d="100"/>
        </p:scale>
        <p:origin x="62" y="8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4163-E656-BF3D-F490-6A011C49B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F3B96E-7C8E-D148-228C-0F50F5C82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E6830B-99DA-31C0-3112-B2AF36B44A76}"/>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5" name="Footer Placeholder 4">
            <a:extLst>
              <a:ext uri="{FF2B5EF4-FFF2-40B4-BE49-F238E27FC236}">
                <a16:creationId xmlns:a16="http://schemas.microsoft.com/office/drawing/2014/main" id="{CB54703E-EAA4-D848-D1F5-9A0485AE5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21F43-B72F-8221-7DA5-C8A25C5A198E}"/>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281139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20CE-4E65-6F04-A7ED-2FE5DBAF6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FFA19-2C4D-F189-DDC4-0B1B99019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8F34-A0B7-11B8-283C-BFD8C09D6B80}"/>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5" name="Footer Placeholder 4">
            <a:extLst>
              <a:ext uri="{FF2B5EF4-FFF2-40B4-BE49-F238E27FC236}">
                <a16:creationId xmlns:a16="http://schemas.microsoft.com/office/drawing/2014/main" id="{190069CE-B0B6-6708-3DC3-4FF3A375D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6B239-7D73-1547-CEEF-BF3556B439D2}"/>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217444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5FF41-70B9-7D04-1994-163007135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4672D-8C69-C7C5-3EFD-B9A1B9604E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63A6F-FE68-90B5-0532-CC4ED08D2A2E}"/>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5" name="Footer Placeholder 4">
            <a:extLst>
              <a:ext uri="{FF2B5EF4-FFF2-40B4-BE49-F238E27FC236}">
                <a16:creationId xmlns:a16="http://schemas.microsoft.com/office/drawing/2014/main" id="{ECFD446E-FE71-8FF9-81F3-4C5732C5B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7EF9E-D7E2-8B82-7F28-11A0D7C0E960}"/>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117042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EB28-83EB-0A43-159D-88A893147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40A7E-79CC-C343-8076-D32EEC906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1D0F8-9B11-F006-7956-89148D13894A}"/>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5" name="Footer Placeholder 4">
            <a:extLst>
              <a:ext uri="{FF2B5EF4-FFF2-40B4-BE49-F238E27FC236}">
                <a16:creationId xmlns:a16="http://schemas.microsoft.com/office/drawing/2014/main" id="{CDC80D5C-2942-CB77-F8BA-5058650C1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EB546-1247-18D0-FC80-5422FA176FC3}"/>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194385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176-E0E7-347A-FA5B-804FE9988D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62EA1A-22B0-6CCE-A06C-C5BBCD2BA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C5567-E725-00B8-6C9B-E76703E414CF}"/>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5" name="Footer Placeholder 4">
            <a:extLst>
              <a:ext uri="{FF2B5EF4-FFF2-40B4-BE49-F238E27FC236}">
                <a16:creationId xmlns:a16="http://schemas.microsoft.com/office/drawing/2014/main" id="{0BDFD8DF-9B30-152C-DB47-2BD7F5E2F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AFE94-F619-59F8-6D83-4ABC543537A8}"/>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400328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2EF3-4F88-1E4B-5A65-E04C1FC79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DE85C-2C9A-692B-6B01-382E0D78F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FEF44E-93AE-1CCB-538D-794218A06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176109-3FD6-7A90-EC6B-50C14583928A}"/>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6" name="Footer Placeholder 5">
            <a:extLst>
              <a:ext uri="{FF2B5EF4-FFF2-40B4-BE49-F238E27FC236}">
                <a16:creationId xmlns:a16="http://schemas.microsoft.com/office/drawing/2014/main" id="{BBE5F5E6-FEAC-4A36-90F7-182DCA41E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2CAF5-802A-EFE7-6AEF-2CBD13F37DBB}"/>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360610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8CE6-BA10-4F09-3466-AFC0A27244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447121-DBAA-542B-8B41-CE8CDCF8F3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7FD2B-4272-ACD5-9B9B-0EB780B23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A63B12-1A82-9CF8-2B5F-CDEA5A36C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55068-D309-4AB5-0B22-37E349CC2A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615992-1C62-B9FB-7679-3F10290006E1}"/>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8" name="Footer Placeholder 7">
            <a:extLst>
              <a:ext uri="{FF2B5EF4-FFF2-40B4-BE49-F238E27FC236}">
                <a16:creationId xmlns:a16="http://schemas.microsoft.com/office/drawing/2014/main" id="{801529DA-D655-E4E8-02FC-B11854C8D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8EEAB3-629F-8852-4FEA-7B7443BFD9C6}"/>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376056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B196-5147-E2C3-0B12-24A75878CB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BBD850-D450-2CD1-5B81-6FBFE0EA7A38}"/>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4" name="Footer Placeholder 3">
            <a:extLst>
              <a:ext uri="{FF2B5EF4-FFF2-40B4-BE49-F238E27FC236}">
                <a16:creationId xmlns:a16="http://schemas.microsoft.com/office/drawing/2014/main" id="{C2860CDC-4162-3997-85A3-19D4815C03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5D84A4-C08B-CF28-E301-16E2DAE42CEF}"/>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140337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A8740-D399-6686-2DC7-610127947DA2}"/>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3" name="Footer Placeholder 2">
            <a:extLst>
              <a:ext uri="{FF2B5EF4-FFF2-40B4-BE49-F238E27FC236}">
                <a16:creationId xmlns:a16="http://schemas.microsoft.com/office/drawing/2014/main" id="{C40E5A40-021F-B428-2E29-62EF0482ED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DC2B2-12AC-7362-546B-D4143EB57DF1}"/>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258908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AD4F-27D0-6679-7BA0-8A3D8DE73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EEB267-99EC-C0BC-1AD6-41762A854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16934-E61B-1A2D-0B3E-652ABBDD4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AFA1C-D7C9-BD6E-65FA-CEBC32FD1EB7}"/>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6" name="Footer Placeholder 5">
            <a:extLst>
              <a:ext uri="{FF2B5EF4-FFF2-40B4-BE49-F238E27FC236}">
                <a16:creationId xmlns:a16="http://schemas.microsoft.com/office/drawing/2014/main" id="{C1D992AE-EFBC-6935-8A5B-22774CD74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B1011-5643-BF77-E98E-A18D517AD119}"/>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264251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2D5F-6BD2-0EB1-195D-B5593F144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A468A-146F-C865-37E3-1F38BCC01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7CCF0F-9EDD-BFF5-414C-32E39745E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8F8C0-3449-8814-591F-2EA9AFCBECA9}"/>
              </a:ext>
            </a:extLst>
          </p:cNvPr>
          <p:cNvSpPr>
            <a:spLocks noGrp="1"/>
          </p:cNvSpPr>
          <p:nvPr>
            <p:ph type="dt" sz="half" idx="10"/>
          </p:nvPr>
        </p:nvSpPr>
        <p:spPr/>
        <p:txBody>
          <a:bodyPr/>
          <a:lstStyle/>
          <a:p>
            <a:fld id="{8756A7CE-C1A4-43F5-8A5D-55D8F1E66F36}" type="datetimeFigureOut">
              <a:rPr lang="en-US" smtClean="0"/>
              <a:t>11/10/2022</a:t>
            </a:fld>
            <a:endParaRPr lang="en-US"/>
          </a:p>
        </p:txBody>
      </p:sp>
      <p:sp>
        <p:nvSpPr>
          <p:cNvPr id="6" name="Footer Placeholder 5">
            <a:extLst>
              <a:ext uri="{FF2B5EF4-FFF2-40B4-BE49-F238E27FC236}">
                <a16:creationId xmlns:a16="http://schemas.microsoft.com/office/drawing/2014/main" id="{6AA68450-4724-1577-BEA2-0CFCEEABA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8FDDA-2EFA-755B-29C7-D277573D8F76}"/>
              </a:ext>
            </a:extLst>
          </p:cNvPr>
          <p:cNvSpPr>
            <a:spLocks noGrp="1"/>
          </p:cNvSpPr>
          <p:nvPr>
            <p:ph type="sldNum" sz="quarter" idx="12"/>
          </p:nvPr>
        </p:nvSpPr>
        <p:spPr/>
        <p:txBody>
          <a:bodyPr/>
          <a:lstStyle/>
          <a:p>
            <a:fld id="{0AC7DF09-9F74-4A77-AD7E-6DE034FBB01C}" type="slidenum">
              <a:rPr lang="en-US" smtClean="0"/>
              <a:t>‹#›</a:t>
            </a:fld>
            <a:endParaRPr lang="en-US"/>
          </a:p>
        </p:txBody>
      </p:sp>
    </p:spTree>
    <p:extLst>
      <p:ext uri="{BB962C8B-B14F-4D97-AF65-F5344CB8AC3E}">
        <p14:creationId xmlns:p14="http://schemas.microsoft.com/office/powerpoint/2010/main" val="355044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8DBCA-C060-E259-8E26-E7BCF787C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78A21-14C1-13D1-D16B-C32C4B604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EE165-0663-A73C-53D2-062B9D7FD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6A7CE-C1A4-43F5-8A5D-55D8F1E66F36}" type="datetimeFigureOut">
              <a:rPr lang="en-US" smtClean="0"/>
              <a:t>11/10/2022</a:t>
            </a:fld>
            <a:endParaRPr lang="en-US"/>
          </a:p>
        </p:txBody>
      </p:sp>
      <p:sp>
        <p:nvSpPr>
          <p:cNvPr id="5" name="Footer Placeholder 4">
            <a:extLst>
              <a:ext uri="{FF2B5EF4-FFF2-40B4-BE49-F238E27FC236}">
                <a16:creationId xmlns:a16="http://schemas.microsoft.com/office/drawing/2014/main" id="{AE1F0425-B1EF-C209-A68E-E1DEE7D528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B0AC77-F3EE-7141-C15D-BBC59B162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DF09-9F74-4A77-AD7E-6DE034FBB01C}" type="slidenum">
              <a:rPr lang="en-US" smtClean="0"/>
              <a:t>‹#›</a:t>
            </a:fld>
            <a:endParaRPr lang="en-US"/>
          </a:p>
        </p:txBody>
      </p:sp>
    </p:spTree>
    <p:extLst>
      <p:ext uri="{BB962C8B-B14F-4D97-AF65-F5344CB8AC3E}">
        <p14:creationId xmlns:p14="http://schemas.microsoft.com/office/powerpoint/2010/main" val="70053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A91E-32D3-BDDC-6840-B3F94C9894F7}"/>
              </a:ext>
            </a:extLst>
          </p:cNvPr>
          <p:cNvSpPr>
            <a:spLocks noGrp="1"/>
          </p:cNvSpPr>
          <p:nvPr>
            <p:ph type="ctrTitle"/>
          </p:nvPr>
        </p:nvSpPr>
        <p:spPr/>
        <p:txBody>
          <a:bodyPr/>
          <a:lstStyle/>
          <a:p>
            <a:r>
              <a:rPr lang="en-US" dirty="0"/>
              <a:t>OOMD 5</a:t>
            </a:r>
            <a:r>
              <a:rPr lang="en-US" baseline="30000" dirty="0"/>
              <a:t>th</a:t>
            </a:r>
            <a:r>
              <a:rPr lang="en-US" dirty="0"/>
              <a:t> Unit </a:t>
            </a:r>
            <a:br>
              <a:rPr lang="en-US" dirty="0"/>
            </a:br>
            <a:r>
              <a:rPr lang="en-US" dirty="0"/>
              <a:t>Presentation</a:t>
            </a:r>
          </a:p>
        </p:txBody>
      </p:sp>
      <p:sp>
        <p:nvSpPr>
          <p:cNvPr id="3" name="Subtitle 2">
            <a:extLst>
              <a:ext uri="{FF2B5EF4-FFF2-40B4-BE49-F238E27FC236}">
                <a16:creationId xmlns:a16="http://schemas.microsoft.com/office/drawing/2014/main" id="{E6835479-C27F-A5D2-D0C6-FBAC6DDDE944}"/>
              </a:ext>
            </a:extLst>
          </p:cNvPr>
          <p:cNvSpPr>
            <a:spLocks noGrp="1"/>
          </p:cNvSpPr>
          <p:nvPr>
            <p:ph type="subTitle" idx="1"/>
          </p:nvPr>
        </p:nvSpPr>
        <p:spPr/>
        <p:txBody>
          <a:bodyPr/>
          <a:lstStyle/>
          <a:p>
            <a:endParaRPr lang="en-US" dirty="0"/>
          </a:p>
          <a:p>
            <a:r>
              <a:rPr lang="en-US" dirty="0"/>
              <a:t>Made by :</a:t>
            </a:r>
          </a:p>
          <a:p>
            <a:r>
              <a:rPr lang="en-US" dirty="0"/>
              <a:t>Kaustubh Kabra-37</a:t>
            </a:r>
          </a:p>
        </p:txBody>
      </p:sp>
    </p:spTree>
    <p:extLst>
      <p:ext uri="{BB962C8B-B14F-4D97-AF65-F5344CB8AC3E}">
        <p14:creationId xmlns:p14="http://schemas.microsoft.com/office/powerpoint/2010/main" val="194301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F905-467B-FD94-3457-0BA1AD15677E}"/>
              </a:ext>
            </a:extLst>
          </p:cNvPr>
          <p:cNvSpPr>
            <a:spLocks noGrp="1"/>
          </p:cNvSpPr>
          <p:nvPr>
            <p:ph type="title"/>
          </p:nvPr>
        </p:nvSpPr>
        <p:spPr/>
        <p:txBody>
          <a:bodyPr/>
          <a:lstStyle/>
          <a:p>
            <a:pPr algn="ctr"/>
            <a:r>
              <a:rPr lang="en-US" b="1" dirty="0"/>
              <a:t>Mechanism Layers</a:t>
            </a:r>
          </a:p>
        </p:txBody>
      </p:sp>
      <p:sp>
        <p:nvSpPr>
          <p:cNvPr id="3" name="Content Placeholder 2">
            <a:extLst>
              <a:ext uri="{FF2B5EF4-FFF2-40B4-BE49-F238E27FC236}">
                <a16:creationId xmlns:a16="http://schemas.microsoft.com/office/drawing/2014/main" id="{35AE93B0-1A0C-26B3-7419-66D518395AAB}"/>
              </a:ext>
            </a:extLst>
          </p:cNvPr>
          <p:cNvSpPr>
            <a:spLocks noGrp="1"/>
          </p:cNvSpPr>
          <p:nvPr>
            <p:ph idx="1"/>
          </p:nvPr>
        </p:nvSpPr>
        <p:spPr/>
        <p:txBody>
          <a:bodyPr>
            <a:normAutofit lnSpcReduction="10000"/>
          </a:bodyPr>
          <a:lstStyle/>
          <a:p>
            <a:r>
              <a:rPr lang="en-US" sz="3200" dirty="0"/>
              <a:t>Build the system out of layers of needed support mechanisms.</a:t>
            </a:r>
          </a:p>
          <a:p>
            <a:r>
              <a:rPr lang="en-US" sz="3200" dirty="0"/>
              <a:t> These mechanisms </a:t>
            </a:r>
            <a:r>
              <a:rPr lang="en-US" sz="3200" dirty="0" err="1"/>
              <a:t>don‟t</a:t>
            </a:r>
            <a:r>
              <a:rPr lang="en-US" sz="3200" dirty="0"/>
              <a:t> show up explicitly in the high-level responsibilities of a system, but they are needed to make it all work. </a:t>
            </a:r>
          </a:p>
          <a:p>
            <a:r>
              <a:rPr lang="en-US" sz="3200" dirty="0"/>
              <a:t>E.g. Computing architecture includes</a:t>
            </a:r>
          </a:p>
          <a:p>
            <a:r>
              <a:rPr lang="en-US" sz="3200" dirty="0"/>
              <a:t> Data structures, algorithms, and control patterns.</a:t>
            </a:r>
          </a:p>
          <a:p>
            <a:r>
              <a:rPr lang="en-US" sz="3200" dirty="0"/>
              <a:t> A piece of software is built in terms of other, more mechanisms than itself.</a:t>
            </a:r>
          </a:p>
        </p:txBody>
      </p:sp>
    </p:spTree>
    <p:extLst>
      <p:ext uri="{BB962C8B-B14F-4D97-AF65-F5344CB8AC3E}">
        <p14:creationId xmlns:p14="http://schemas.microsoft.com/office/powerpoint/2010/main" val="6719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6C80-A777-9ABA-C9F4-86FD6A1F631D}"/>
              </a:ext>
            </a:extLst>
          </p:cNvPr>
          <p:cNvSpPr>
            <a:spLocks noGrp="1"/>
          </p:cNvSpPr>
          <p:nvPr>
            <p:ph type="title"/>
          </p:nvPr>
        </p:nvSpPr>
        <p:spPr/>
        <p:txBody>
          <a:bodyPr/>
          <a:lstStyle/>
          <a:p>
            <a:pPr algn="ctr"/>
            <a:r>
              <a:rPr lang="en-US" b="1" dirty="0"/>
              <a:t>Refactoring</a:t>
            </a:r>
          </a:p>
        </p:txBody>
      </p:sp>
      <p:sp>
        <p:nvSpPr>
          <p:cNvPr id="3" name="Content Placeholder 2">
            <a:extLst>
              <a:ext uri="{FF2B5EF4-FFF2-40B4-BE49-F238E27FC236}">
                <a16:creationId xmlns:a16="http://schemas.microsoft.com/office/drawing/2014/main" id="{ED60CD75-F651-844F-3F4C-57DE79849CB3}"/>
              </a:ext>
            </a:extLst>
          </p:cNvPr>
          <p:cNvSpPr>
            <a:spLocks noGrp="1"/>
          </p:cNvSpPr>
          <p:nvPr>
            <p:ph idx="1"/>
          </p:nvPr>
        </p:nvSpPr>
        <p:spPr/>
        <p:txBody>
          <a:bodyPr>
            <a:normAutofit/>
          </a:bodyPr>
          <a:lstStyle/>
          <a:p>
            <a:r>
              <a:rPr lang="en-US" sz="3200" dirty="0"/>
              <a:t>Refactoring </a:t>
            </a:r>
          </a:p>
          <a:p>
            <a:r>
              <a:rPr lang="en-US" sz="3200" dirty="0"/>
              <a:t>Changes to the internal structure of software to improve its design without altering its external functionality. </a:t>
            </a:r>
          </a:p>
          <a:p>
            <a:r>
              <a:rPr lang="en-US" sz="3200" dirty="0"/>
              <a:t> You must revisit your design and rework the classes and operations so that they clean satisfy all their uses and are conceptually sound. </a:t>
            </a:r>
          </a:p>
        </p:txBody>
      </p:sp>
    </p:spTree>
    <p:extLst>
      <p:ext uri="{BB962C8B-B14F-4D97-AF65-F5344CB8AC3E}">
        <p14:creationId xmlns:p14="http://schemas.microsoft.com/office/powerpoint/2010/main" val="228388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20D-0D74-315C-A237-DBD9877B4D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5D4451-F98D-8316-4D10-E87AB3E23D3C}"/>
              </a:ext>
            </a:extLst>
          </p:cNvPr>
          <p:cNvSpPr>
            <a:spLocks noGrp="1"/>
          </p:cNvSpPr>
          <p:nvPr>
            <p:ph idx="1"/>
          </p:nvPr>
        </p:nvSpPr>
        <p:spPr/>
        <p:txBody>
          <a:bodyPr/>
          <a:lstStyle/>
          <a:p>
            <a:r>
              <a:rPr lang="en-US" dirty="0"/>
              <a:t>ATM Example</a:t>
            </a:r>
          </a:p>
          <a:p>
            <a:pPr marL="571500" indent="-571500">
              <a:buFont typeface="+mj-lt"/>
              <a:buAutoNum type="romanLcPeriod"/>
            </a:pPr>
            <a:r>
              <a:rPr lang="en-US" dirty="0"/>
              <a:t>Operations of process transaction </a:t>
            </a:r>
          </a:p>
          <a:p>
            <a:pPr marL="571500" indent="-571500">
              <a:buFont typeface="+mj-lt"/>
              <a:buAutoNum type="romanLcPeriod"/>
            </a:pPr>
            <a:r>
              <a:rPr lang="en-US" dirty="0" err="1"/>
              <a:t>Account.credit</a:t>
            </a:r>
            <a:r>
              <a:rPr lang="en-US" dirty="0"/>
              <a:t>(amount)</a:t>
            </a:r>
          </a:p>
          <a:p>
            <a:pPr marL="571500" indent="-571500">
              <a:buFont typeface="+mj-lt"/>
              <a:buAutoNum type="romanLcPeriod"/>
            </a:pPr>
            <a:r>
              <a:rPr lang="en-US" dirty="0" err="1"/>
              <a:t>Account.debit</a:t>
            </a:r>
            <a:r>
              <a:rPr lang="en-US" dirty="0"/>
              <a:t>(amount) </a:t>
            </a:r>
          </a:p>
          <a:p>
            <a:pPr marL="571500" indent="-571500">
              <a:buFont typeface="+mj-lt"/>
              <a:buAutoNum type="romanLcPeriod"/>
            </a:pPr>
            <a:r>
              <a:rPr lang="en-US" dirty="0"/>
              <a:t>Combine into </a:t>
            </a:r>
          </a:p>
          <a:p>
            <a:pPr marL="571500" indent="-571500">
              <a:buFont typeface="+mj-lt"/>
              <a:buAutoNum type="romanLcPeriod"/>
            </a:pPr>
            <a:r>
              <a:rPr lang="en-US" dirty="0" err="1"/>
              <a:t>Account.post</a:t>
            </a:r>
            <a:r>
              <a:rPr lang="en-US" dirty="0"/>
              <a:t>(amount)</a:t>
            </a:r>
          </a:p>
        </p:txBody>
      </p:sp>
    </p:spTree>
    <p:extLst>
      <p:ext uri="{BB962C8B-B14F-4D97-AF65-F5344CB8AC3E}">
        <p14:creationId xmlns:p14="http://schemas.microsoft.com/office/powerpoint/2010/main" val="113796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6A80-AF80-3651-F136-885816FD9B58}"/>
              </a:ext>
            </a:extLst>
          </p:cNvPr>
          <p:cNvSpPr>
            <a:spLocks noGrp="1"/>
          </p:cNvSpPr>
          <p:nvPr>
            <p:ph type="title"/>
          </p:nvPr>
        </p:nvSpPr>
        <p:spPr/>
        <p:txBody>
          <a:bodyPr/>
          <a:lstStyle/>
          <a:p>
            <a:pPr algn="ctr"/>
            <a:r>
              <a:rPr lang="en-US" b="1" dirty="0"/>
              <a:t>Design Optimization</a:t>
            </a:r>
          </a:p>
        </p:txBody>
      </p:sp>
      <p:sp>
        <p:nvSpPr>
          <p:cNvPr id="3" name="Content Placeholder 2">
            <a:extLst>
              <a:ext uri="{FF2B5EF4-FFF2-40B4-BE49-F238E27FC236}">
                <a16:creationId xmlns:a16="http://schemas.microsoft.com/office/drawing/2014/main" id="{BE72583A-036B-EB74-35A9-224590F56E55}"/>
              </a:ext>
            </a:extLst>
          </p:cNvPr>
          <p:cNvSpPr>
            <a:spLocks noGrp="1"/>
          </p:cNvSpPr>
          <p:nvPr>
            <p:ph idx="1"/>
          </p:nvPr>
        </p:nvSpPr>
        <p:spPr/>
        <p:txBody>
          <a:bodyPr>
            <a:normAutofit/>
          </a:bodyPr>
          <a:lstStyle/>
          <a:p>
            <a:r>
              <a:rPr lang="en-US" sz="3200" dirty="0"/>
              <a:t>To design a system is to first get the logic correct and then optimize it. </a:t>
            </a:r>
          </a:p>
          <a:p>
            <a:r>
              <a:rPr lang="en-US" sz="3200" dirty="0"/>
              <a:t>Often a small part of the code is responsible for most of the time or space costs.</a:t>
            </a:r>
          </a:p>
          <a:p>
            <a:r>
              <a:rPr lang="en-US" sz="3200" dirty="0"/>
              <a:t>It is better to focus optimization on the critical areas, than to spread effort evenly. Design Optimization </a:t>
            </a:r>
          </a:p>
          <a:p>
            <a:r>
              <a:rPr lang="en-US" sz="3200" dirty="0"/>
              <a:t>Optimized system is more obscure and less likely to be reusable</a:t>
            </a:r>
          </a:p>
        </p:txBody>
      </p:sp>
    </p:spTree>
    <p:extLst>
      <p:ext uri="{BB962C8B-B14F-4D97-AF65-F5344CB8AC3E}">
        <p14:creationId xmlns:p14="http://schemas.microsoft.com/office/powerpoint/2010/main" val="189805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9A46-D8D3-FE7C-C71E-57108519DB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F22608-7429-8090-2536-0C76A141FD9C}"/>
              </a:ext>
            </a:extLst>
          </p:cNvPr>
          <p:cNvSpPr>
            <a:spLocks noGrp="1"/>
          </p:cNvSpPr>
          <p:nvPr>
            <p:ph idx="1"/>
          </p:nvPr>
        </p:nvSpPr>
        <p:spPr/>
        <p:txBody>
          <a:bodyPr/>
          <a:lstStyle/>
          <a:p>
            <a:r>
              <a:rPr lang="en-US" dirty="0"/>
              <a:t>You must strike an appropriate balance between efficiency and clarity. </a:t>
            </a:r>
          </a:p>
          <a:p>
            <a:r>
              <a:rPr lang="en-US" dirty="0"/>
              <a:t>Tasks to optimization: </a:t>
            </a:r>
          </a:p>
          <a:p>
            <a:pPr marL="571500" indent="-571500">
              <a:buAutoNum type="romanLcPeriod"/>
            </a:pPr>
            <a:r>
              <a:rPr lang="en-US" dirty="0"/>
              <a:t>Provide efficient access paths. </a:t>
            </a:r>
          </a:p>
          <a:p>
            <a:pPr marL="571500" indent="-571500">
              <a:buAutoNum type="romanLcPeriod"/>
            </a:pPr>
            <a:r>
              <a:rPr lang="en-US" dirty="0"/>
              <a:t>Rearrange the computation for greater efficiency. </a:t>
            </a:r>
          </a:p>
          <a:p>
            <a:pPr marL="571500" indent="-571500">
              <a:buAutoNum type="romanLcPeriod"/>
            </a:pPr>
            <a:r>
              <a:rPr lang="en-US" dirty="0"/>
              <a:t>Save intermediate results to avoid </a:t>
            </a:r>
            <a:r>
              <a:rPr lang="en-US" dirty="0" err="1"/>
              <a:t>recomputation</a:t>
            </a:r>
            <a:r>
              <a:rPr lang="en-US" dirty="0"/>
              <a:t>.</a:t>
            </a:r>
          </a:p>
          <a:p>
            <a:pPr>
              <a:buFont typeface="Wingdings" panose="05000000000000000000" pitchFamily="2" charset="2"/>
              <a:buChar char="§"/>
            </a:pPr>
            <a:r>
              <a:rPr lang="en-US" dirty="0"/>
              <a:t>Adding Redundant Associations for Efficient Access </a:t>
            </a:r>
          </a:p>
          <a:p>
            <a:pPr>
              <a:buFont typeface="Wingdings" panose="05000000000000000000" pitchFamily="2" charset="2"/>
              <a:buChar char="§"/>
            </a:pPr>
            <a:r>
              <a:rPr lang="en-US" dirty="0"/>
              <a:t>Rearrange the associations to optimize critical aspects of the system. </a:t>
            </a:r>
          </a:p>
          <a:p>
            <a:pPr>
              <a:buFont typeface="Wingdings" panose="05000000000000000000" pitchFamily="2" charset="2"/>
              <a:buChar char="§"/>
            </a:pPr>
            <a:r>
              <a:rPr lang="en-US" dirty="0"/>
              <a:t>Consider employee skills database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74400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ED28-1483-CD28-87A4-4679778AF1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366859-97DF-E0CD-0EAE-EC348A4310FC}"/>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dirty="0"/>
              <a:t> </a:t>
            </a:r>
            <a:r>
              <a:rPr lang="en-US" dirty="0" err="1"/>
              <a:t>Company.findSkill</a:t>
            </a:r>
            <a:r>
              <a:rPr lang="en-US" dirty="0"/>
              <a:t>( ) returns a set of persons in the company with a given skill. </a:t>
            </a:r>
          </a:p>
          <a:p>
            <a:pPr>
              <a:buFont typeface="Wingdings" panose="05000000000000000000" pitchFamily="2" charset="2"/>
              <a:buChar char="§"/>
            </a:pPr>
            <a:r>
              <a:rPr lang="en-US" dirty="0"/>
              <a:t>Suppose the company has 1000 employees,. </a:t>
            </a:r>
          </a:p>
          <a:p>
            <a:pPr>
              <a:buFont typeface="Wingdings" panose="05000000000000000000" pitchFamily="2" charset="2"/>
              <a:buChar char="§"/>
            </a:pPr>
            <a:r>
              <a:rPr lang="en-US" dirty="0"/>
              <a:t>In case where the number of hits from a query is low because few objects satisfy the test, an index can improve access to frequently retrieved objects. </a:t>
            </a:r>
          </a:p>
          <a:p>
            <a:pPr>
              <a:buFont typeface="Wingdings" panose="05000000000000000000" pitchFamily="2" charset="2"/>
              <a:buChar char="§"/>
            </a:pPr>
            <a:r>
              <a:rPr lang="en-US" dirty="0"/>
              <a:t>Examine each operations and see what associations it must traverse to obtain its information. </a:t>
            </a:r>
          </a:p>
          <a:p>
            <a:pPr>
              <a:buFont typeface="Wingdings" panose="05000000000000000000" pitchFamily="2" charset="2"/>
              <a:buChar char="§"/>
            </a:pPr>
            <a:r>
              <a:rPr lang="en-US" dirty="0"/>
              <a:t>Next, for each operation, note the following, </a:t>
            </a:r>
          </a:p>
          <a:p>
            <a:pPr>
              <a:buFont typeface="Wingdings" panose="05000000000000000000" pitchFamily="2" charset="2"/>
              <a:buChar char="§"/>
            </a:pPr>
            <a:r>
              <a:rPr lang="en-US" dirty="0"/>
              <a:t>Frequency of access </a:t>
            </a:r>
          </a:p>
          <a:p>
            <a:pPr>
              <a:buFont typeface="Wingdings" panose="05000000000000000000" pitchFamily="2" charset="2"/>
              <a:buChar char="§"/>
            </a:pPr>
            <a:r>
              <a:rPr lang="en-US" dirty="0"/>
              <a:t>Fan-out </a:t>
            </a:r>
          </a:p>
          <a:p>
            <a:pPr>
              <a:buFont typeface="Wingdings" panose="05000000000000000000" pitchFamily="2" charset="2"/>
              <a:buChar char="§"/>
            </a:pPr>
            <a:r>
              <a:rPr lang="en-US" dirty="0"/>
              <a:t>Selectivity</a:t>
            </a:r>
          </a:p>
        </p:txBody>
      </p:sp>
    </p:spTree>
    <p:extLst>
      <p:ext uri="{BB962C8B-B14F-4D97-AF65-F5344CB8AC3E}">
        <p14:creationId xmlns:p14="http://schemas.microsoft.com/office/powerpoint/2010/main" val="222822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AC72-C664-DA87-A6D7-96A66C45807E}"/>
              </a:ext>
            </a:extLst>
          </p:cNvPr>
          <p:cNvSpPr>
            <a:spLocks noGrp="1"/>
          </p:cNvSpPr>
          <p:nvPr>
            <p:ph type="title"/>
          </p:nvPr>
        </p:nvSpPr>
        <p:spPr/>
        <p:txBody>
          <a:bodyPr/>
          <a:lstStyle/>
          <a:p>
            <a:pPr algn="ctr"/>
            <a:r>
              <a:rPr lang="en-US" b="1" dirty="0"/>
              <a:t>Reification behavior</a:t>
            </a:r>
          </a:p>
        </p:txBody>
      </p:sp>
      <p:sp>
        <p:nvSpPr>
          <p:cNvPr id="3" name="Content Placeholder 2">
            <a:extLst>
              <a:ext uri="{FF2B5EF4-FFF2-40B4-BE49-F238E27FC236}">
                <a16:creationId xmlns:a16="http://schemas.microsoft.com/office/drawing/2014/main" id="{8311986E-F8B6-0386-14DC-65806B8211D6}"/>
              </a:ext>
            </a:extLst>
          </p:cNvPr>
          <p:cNvSpPr>
            <a:spLocks noGrp="1"/>
          </p:cNvSpPr>
          <p:nvPr>
            <p:ph idx="1"/>
          </p:nvPr>
        </p:nvSpPr>
        <p:spPr/>
        <p:txBody>
          <a:bodyPr>
            <a:normAutofit/>
          </a:bodyPr>
          <a:lstStyle/>
          <a:p>
            <a:pPr marL="0" indent="0">
              <a:buNone/>
            </a:pPr>
            <a:r>
              <a:rPr lang="en-US" dirty="0"/>
              <a:t>• </a:t>
            </a:r>
            <a:r>
              <a:rPr lang="en-US" sz="3200" dirty="0"/>
              <a:t>Behavior written in code is rigid; you can execute but cannot manipulate it at run time </a:t>
            </a:r>
          </a:p>
          <a:p>
            <a:pPr marL="0" indent="0">
              <a:buNone/>
            </a:pPr>
            <a:r>
              <a:rPr lang="en-US" sz="3200" dirty="0"/>
              <a:t>• If you need to store, pass, or modify the behavior at run time, you should reify it.</a:t>
            </a:r>
          </a:p>
          <a:p>
            <a:pPr marL="0" indent="0" algn="ctr">
              <a:buNone/>
            </a:pPr>
            <a:endParaRPr lang="en-US" dirty="0"/>
          </a:p>
        </p:txBody>
      </p:sp>
    </p:spTree>
    <p:extLst>
      <p:ext uri="{BB962C8B-B14F-4D97-AF65-F5344CB8AC3E}">
        <p14:creationId xmlns:p14="http://schemas.microsoft.com/office/powerpoint/2010/main" val="311025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8CB9-504E-B67B-CAA2-9ECC9EC8BF94}"/>
              </a:ext>
            </a:extLst>
          </p:cNvPr>
          <p:cNvSpPr>
            <a:spLocks noGrp="1"/>
          </p:cNvSpPr>
          <p:nvPr>
            <p:ph type="title"/>
          </p:nvPr>
        </p:nvSpPr>
        <p:spPr/>
        <p:txBody>
          <a:bodyPr/>
          <a:lstStyle/>
          <a:p>
            <a:pPr algn="ctr"/>
            <a:r>
              <a:rPr lang="en-US" b="1" dirty="0"/>
              <a:t>Adjustment of Inheritance </a:t>
            </a:r>
            <a:endParaRPr lang="en-US" dirty="0"/>
          </a:p>
        </p:txBody>
      </p:sp>
      <p:sp>
        <p:nvSpPr>
          <p:cNvPr id="3" name="Content Placeholder 2">
            <a:extLst>
              <a:ext uri="{FF2B5EF4-FFF2-40B4-BE49-F238E27FC236}">
                <a16:creationId xmlns:a16="http://schemas.microsoft.com/office/drawing/2014/main" id="{A8201453-CC0A-3E54-6BD1-9AFECF8F29F6}"/>
              </a:ext>
            </a:extLst>
          </p:cNvPr>
          <p:cNvSpPr>
            <a:spLocks noGrp="1"/>
          </p:cNvSpPr>
          <p:nvPr>
            <p:ph idx="1"/>
          </p:nvPr>
        </p:nvSpPr>
        <p:spPr/>
        <p:txBody>
          <a:bodyPr/>
          <a:lstStyle/>
          <a:p>
            <a:pPr marL="0" indent="0">
              <a:buNone/>
            </a:pPr>
            <a:r>
              <a:rPr lang="en-US" sz="3200" dirty="0"/>
              <a:t>• To increase inheritance perform the following steps</a:t>
            </a:r>
          </a:p>
          <a:p>
            <a:pPr marL="0" indent="0">
              <a:buNone/>
            </a:pPr>
            <a:r>
              <a:rPr lang="en-US" sz="3200" dirty="0"/>
              <a:t> – Rearrange classes and operations to increase inheritance </a:t>
            </a:r>
          </a:p>
          <a:p>
            <a:pPr marL="0" indent="0">
              <a:buNone/>
            </a:pPr>
            <a:r>
              <a:rPr lang="en-US" sz="3200" dirty="0"/>
              <a:t>– Abstract common behavior out of groups of clusters </a:t>
            </a:r>
          </a:p>
          <a:p>
            <a:pPr marL="0" indent="0">
              <a:buNone/>
            </a:pPr>
            <a:r>
              <a:rPr lang="en-US" sz="3200" dirty="0"/>
              <a:t>– Use delegation to share behavior when inheritance is semantically invalid</a:t>
            </a:r>
          </a:p>
          <a:p>
            <a:pPr marL="0" indent="0">
              <a:buNone/>
            </a:pPr>
            <a:endParaRPr lang="en-US" dirty="0"/>
          </a:p>
        </p:txBody>
      </p:sp>
    </p:spTree>
    <p:extLst>
      <p:ext uri="{BB962C8B-B14F-4D97-AF65-F5344CB8AC3E}">
        <p14:creationId xmlns:p14="http://schemas.microsoft.com/office/powerpoint/2010/main" val="381840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8C85-FAF3-55D4-605D-F4A187E657A9}"/>
              </a:ext>
            </a:extLst>
          </p:cNvPr>
          <p:cNvSpPr>
            <a:spLocks noGrp="1"/>
          </p:cNvSpPr>
          <p:nvPr>
            <p:ph type="title"/>
          </p:nvPr>
        </p:nvSpPr>
        <p:spPr/>
        <p:txBody>
          <a:bodyPr>
            <a:normAutofit fontScale="90000"/>
          </a:bodyPr>
          <a:lstStyle/>
          <a:p>
            <a:pPr algn="ctr"/>
            <a:r>
              <a:rPr lang="en-US" sz="4800" b="1" dirty="0"/>
              <a:t>Rearrange classes and operations to increase inheritance </a:t>
            </a:r>
            <a:endParaRPr lang="en-US" sz="4800" dirty="0"/>
          </a:p>
        </p:txBody>
      </p:sp>
      <p:sp>
        <p:nvSpPr>
          <p:cNvPr id="3" name="Content Placeholder 2">
            <a:extLst>
              <a:ext uri="{FF2B5EF4-FFF2-40B4-BE49-F238E27FC236}">
                <a16:creationId xmlns:a16="http://schemas.microsoft.com/office/drawing/2014/main" id="{24CE2E90-DA24-628A-2265-7DA4E83658E3}"/>
              </a:ext>
            </a:extLst>
          </p:cNvPr>
          <p:cNvSpPr>
            <a:spLocks noGrp="1"/>
          </p:cNvSpPr>
          <p:nvPr>
            <p:ph idx="1"/>
          </p:nvPr>
        </p:nvSpPr>
        <p:spPr/>
        <p:txBody>
          <a:bodyPr/>
          <a:lstStyle/>
          <a:p>
            <a:pPr marL="0" indent="0">
              <a:buNone/>
            </a:pPr>
            <a:r>
              <a:rPr lang="en-US" dirty="0"/>
              <a:t>• </a:t>
            </a:r>
            <a:r>
              <a:rPr lang="en-US" sz="3200" dirty="0"/>
              <a:t>Use the following kinds of adjustments to increase the chance of inheritance </a:t>
            </a:r>
          </a:p>
          <a:p>
            <a:pPr marL="0" indent="0">
              <a:buNone/>
            </a:pPr>
            <a:r>
              <a:rPr lang="en-US" sz="3200" dirty="0"/>
              <a:t>– Operations with optional arguments</a:t>
            </a:r>
          </a:p>
          <a:p>
            <a:pPr marL="0" indent="0">
              <a:buNone/>
            </a:pPr>
            <a:r>
              <a:rPr lang="en-US" sz="3200" dirty="0"/>
              <a:t> – Operations that are special cases </a:t>
            </a:r>
          </a:p>
          <a:p>
            <a:pPr marL="0" indent="0">
              <a:buNone/>
            </a:pPr>
            <a:r>
              <a:rPr lang="en-US" sz="3200" dirty="0"/>
              <a:t>– Inconsistent names</a:t>
            </a:r>
          </a:p>
          <a:p>
            <a:pPr marL="0" indent="0">
              <a:buNone/>
            </a:pPr>
            <a:r>
              <a:rPr lang="en-US" sz="3200" dirty="0"/>
              <a:t> – Irrelevant operations</a:t>
            </a:r>
          </a:p>
        </p:txBody>
      </p:sp>
    </p:spTree>
    <p:extLst>
      <p:ext uri="{BB962C8B-B14F-4D97-AF65-F5344CB8AC3E}">
        <p14:creationId xmlns:p14="http://schemas.microsoft.com/office/powerpoint/2010/main" val="68457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465F-0FFC-04CC-704D-282A7D7EDDD0}"/>
              </a:ext>
            </a:extLst>
          </p:cNvPr>
          <p:cNvSpPr>
            <a:spLocks noGrp="1"/>
          </p:cNvSpPr>
          <p:nvPr>
            <p:ph type="title"/>
          </p:nvPr>
        </p:nvSpPr>
        <p:spPr/>
        <p:txBody>
          <a:bodyPr/>
          <a:lstStyle/>
          <a:p>
            <a:pPr algn="ctr"/>
            <a:r>
              <a:rPr lang="en-US" b="1" dirty="0"/>
              <a:t>Fine-tuning classes</a:t>
            </a:r>
          </a:p>
        </p:txBody>
      </p:sp>
      <p:sp>
        <p:nvSpPr>
          <p:cNvPr id="3" name="Content Placeholder 2">
            <a:extLst>
              <a:ext uri="{FF2B5EF4-FFF2-40B4-BE49-F238E27FC236}">
                <a16:creationId xmlns:a16="http://schemas.microsoft.com/office/drawing/2014/main" id="{7B4855BC-2EBA-CA10-C080-BABC76833125}"/>
              </a:ext>
            </a:extLst>
          </p:cNvPr>
          <p:cNvSpPr>
            <a:spLocks noGrp="1"/>
          </p:cNvSpPr>
          <p:nvPr>
            <p:ph idx="1"/>
          </p:nvPr>
        </p:nvSpPr>
        <p:spPr/>
        <p:txBody>
          <a:bodyPr>
            <a:normAutofit/>
          </a:bodyPr>
          <a:lstStyle/>
          <a:p>
            <a:r>
              <a:rPr lang="en-US" sz="3200" dirty="0"/>
              <a:t>Fine tune classes before writing code in order to simplify development or to improve performance </a:t>
            </a:r>
          </a:p>
          <a:p>
            <a:r>
              <a:rPr lang="en-US" sz="3200" dirty="0"/>
              <a:t>Partition a class </a:t>
            </a:r>
          </a:p>
          <a:p>
            <a:r>
              <a:rPr lang="en-US" sz="3200" dirty="0"/>
              <a:t>Merge classes </a:t>
            </a:r>
          </a:p>
          <a:p>
            <a:r>
              <a:rPr lang="en-US" sz="3200" dirty="0"/>
              <a:t>Partition / merge attributes </a:t>
            </a:r>
          </a:p>
          <a:p>
            <a:r>
              <a:rPr lang="en-US" sz="3200" dirty="0"/>
              <a:t>Promote an attribute / demote a class</a:t>
            </a:r>
          </a:p>
        </p:txBody>
      </p:sp>
    </p:spTree>
    <p:extLst>
      <p:ext uri="{BB962C8B-B14F-4D97-AF65-F5344CB8AC3E}">
        <p14:creationId xmlns:p14="http://schemas.microsoft.com/office/powerpoint/2010/main" val="115680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B8CE-179F-50D5-BC82-4C026B5B6C67}"/>
              </a:ext>
            </a:extLst>
          </p:cNvPr>
          <p:cNvSpPr>
            <a:spLocks noGrp="1"/>
          </p:cNvSpPr>
          <p:nvPr>
            <p:ph type="title"/>
          </p:nvPr>
        </p:nvSpPr>
        <p:spPr/>
        <p:txBody>
          <a:bodyPr/>
          <a:lstStyle/>
          <a:p>
            <a:pPr algn="ctr"/>
            <a:r>
              <a:rPr lang="en-US" b="1" i="0" dirty="0">
                <a:effectLst/>
                <a:latin typeface="sofia-pro"/>
              </a:rPr>
              <a:t>Design Classes</a:t>
            </a:r>
            <a:endParaRPr lang="en-US" dirty="0"/>
          </a:p>
        </p:txBody>
      </p:sp>
      <p:sp>
        <p:nvSpPr>
          <p:cNvPr id="3" name="Content Placeholder 2">
            <a:extLst>
              <a:ext uri="{FF2B5EF4-FFF2-40B4-BE49-F238E27FC236}">
                <a16:creationId xmlns:a16="http://schemas.microsoft.com/office/drawing/2014/main" id="{EB771533-2736-6112-368E-018E0CE1C16D}"/>
              </a:ext>
            </a:extLst>
          </p:cNvPr>
          <p:cNvSpPr>
            <a:spLocks noGrp="1"/>
          </p:cNvSpPr>
          <p:nvPr>
            <p:ph idx="1"/>
          </p:nvPr>
        </p:nvSpPr>
        <p:spPr/>
        <p:txBody>
          <a:bodyPr>
            <a:normAutofit/>
          </a:bodyPr>
          <a:lstStyle/>
          <a:p>
            <a:r>
              <a:rPr lang="en-US" sz="3200" b="0" i="0" dirty="0">
                <a:effectLst/>
                <a:latin typeface="urw-din"/>
              </a:rPr>
              <a:t>The Requirements Model defines a set of analysis classes. Each describes some element of the problem domain, focus on an aspect of the problem that is visible. The level of abstraction of the analysis class is comparatively high. The set of design classes refine analysis classes and providing design detail that enables classes to execute a software infrastructure that supports business solutions.</a:t>
            </a:r>
            <a:endParaRPr lang="en-US" sz="3200" dirty="0"/>
          </a:p>
        </p:txBody>
      </p:sp>
    </p:spTree>
    <p:extLst>
      <p:ext uri="{BB962C8B-B14F-4D97-AF65-F5344CB8AC3E}">
        <p14:creationId xmlns:p14="http://schemas.microsoft.com/office/powerpoint/2010/main" val="325362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BACB-9D7B-F090-E682-3A188732C9F6}"/>
              </a:ext>
            </a:extLst>
          </p:cNvPr>
          <p:cNvSpPr>
            <a:spLocks noGrp="1"/>
          </p:cNvSpPr>
          <p:nvPr>
            <p:ph type="title"/>
          </p:nvPr>
        </p:nvSpPr>
        <p:spPr/>
        <p:txBody>
          <a:bodyPr/>
          <a:lstStyle/>
          <a:p>
            <a:pPr algn="ctr"/>
            <a:r>
              <a:rPr lang="en-US" b="1" dirty="0"/>
              <a:t>One-way Associations</a:t>
            </a:r>
          </a:p>
        </p:txBody>
      </p:sp>
      <p:sp>
        <p:nvSpPr>
          <p:cNvPr id="3" name="Content Placeholder 2">
            <a:extLst>
              <a:ext uri="{FF2B5EF4-FFF2-40B4-BE49-F238E27FC236}">
                <a16:creationId xmlns:a16="http://schemas.microsoft.com/office/drawing/2014/main" id="{7D0B22AB-A882-86A5-1FB4-B25AABD5DB9B}"/>
              </a:ext>
            </a:extLst>
          </p:cNvPr>
          <p:cNvSpPr>
            <a:spLocks noGrp="1"/>
          </p:cNvSpPr>
          <p:nvPr>
            <p:ph idx="1"/>
          </p:nvPr>
        </p:nvSpPr>
        <p:spPr/>
        <p:txBody>
          <a:bodyPr/>
          <a:lstStyle/>
          <a:p>
            <a:r>
              <a:rPr lang="en-US" dirty="0"/>
              <a:t>Implement one-way associations using pointer- an attribute that contains the object reference </a:t>
            </a:r>
          </a:p>
          <a:p>
            <a:r>
              <a:rPr lang="en-US" dirty="0"/>
              <a:t>Actual implementation of pointer using </a:t>
            </a:r>
          </a:p>
          <a:p>
            <a:r>
              <a:rPr lang="en-US" dirty="0"/>
              <a:t>Programming language pointer or </a:t>
            </a:r>
          </a:p>
          <a:p>
            <a:r>
              <a:rPr lang="en-US" dirty="0"/>
              <a:t>Database foreign key </a:t>
            </a:r>
          </a:p>
          <a:p>
            <a:r>
              <a:rPr lang="en-US" dirty="0"/>
              <a:t>If the multiplicity is “one” then it is a simple pointer </a:t>
            </a:r>
          </a:p>
          <a:p>
            <a:r>
              <a:rPr lang="en-US" dirty="0"/>
              <a:t>If the multiplicity is “many” then it is a set of pointers</a:t>
            </a:r>
          </a:p>
        </p:txBody>
      </p:sp>
    </p:spTree>
    <p:extLst>
      <p:ext uri="{BB962C8B-B14F-4D97-AF65-F5344CB8AC3E}">
        <p14:creationId xmlns:p14="http://schemas.microsoft.com/office/powerpoint/2010/main" val="618079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AF52-7CDE-06AF-2917-44C9AE4A9199}"/>
              </a:ext>
            </a:extLst>
          </p:cNvPr>
          <p:cNvSpPr>
            <a:spLocks noGrp="1"/>
          </p:cNvSpPr>
          <p:nvPr>
            <p:ph type="title"/>
          </p:nvPr>
        </p:nvSpPr>
        <p:spPr/>
        <p:txBody>
          <a:bodyPr/>
          <a:lstStyle/>
          <a:p>
            <a:pPr algn="ctr"/>
            <a:r>
              <a:rPr lang="en-US" b="1" dirty="0"/>
              <a:t>Two-way Association</a:t>
            </a:r>
          </a:p>
        </p:txBody>
      </p:sp>
      <p:sp>
        <p:nvSpPr>
          <p:cNvPr id="3" name="Content Placeholder 2">
            <a:extLst>
              <a:ext uri="{FF2B5EF4-FFF2-40B4-BE49-F238E27FC236}">
                <a16:creationId xmlns:a16="http://schemas.microsoft.com/office/drawing/2014/main" id="{D88E08F4-E2E5-EEA3-ED13-CEFD839AB308}"/>
              </a:ext>
            </a:extLst>
          </p:cNvPr>
          <p:cNvSpPr>
            <a:spLocks noGrp="1"/>
          </p:cNvSpPr>
          <p:nvPr>
            <p:ph idx="1"/>
          </p:nvPr>
        </p:nvSpPr>
        <p:spPr/>
        <p:txBody>
          <a:bodyPr/>
          <a:lstStyle/>
          <a:p>
            <a:r>
              <a:rPr lang="en-US" dirty="0"/>
              <a:t>Many associations are traversed in both directions, not usually with equal frequencies </a:t>
            </a:r>
          </a:p>
          <a:p>
            <a:r>
              <a:rPr lang="en-US" dirty="0"/>
              <a:t>Three approaches for implementation </a:t>
            </a:r>
          </a:p>
          <a:p>
            <a:r>
              <a:rPr lang="en-US" dirty="0"/>
              <a:t>Implement one-way </a:t>
            </a:r>
          </a:p>
          <a:p>
            <a:r>
              <a:rPr lang="en-US" dirty="0"/>
              <a:t>Implement two-way </a:t>
            </a:r>
          </a:p>
          <a:p>
            <a:r>
              <a:rPr lang="en-US" dirty="0"/>
              <a:t>Implement with an association object</a:t>
            </a:r>
          </a:p>
        </p:txBody>
      </p:sp>
    </p:spTree>
    <p:extLst>
      <p:ext uri="{BB962C8B-B14F-4D97-AF65-F5344CB8AC3E}">
        <p14:creationId xmlns:p14="http://schemas.microsoft.com/office/powerpoint/2010/main" val="219538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8537-4F8E-BDE7-8532-26492E3F7E87}"/>
              </a:ext>
            </a:extLst>
          </p:cNvPr>
          <p:cNvSpPr>
            <a:spLocks noGrp="1"/>
          </p:cNvSpPr>
          <p:nvPr>
            <p:ph type="title"/>
          </p:nvPr>
        </p:nvSpPr>
        <p:spPr/>
        <p:txBody>
          <a:bodyPr/>
          <a:lstStyle/>
          <a:p>
            <a:pPr algn="ctr"/>
            <a:r>
              <a:rPr lang="en-US" b="1" i="0" dirty="0">
                <a:solidFill>
                  <a:srgbClr val="000000"/>
                </a:solidFill>
                <a:effectLst/>
                <a:latin typeface="Heebo" pitchFamily="2" charset="-79"/>
                <a:cs typeface="Heebo" pitchFamily="2" charset="-79"/>
              </a:rPr>
              <a:t>Testing Object-Oriented Systems</a:t>
            </a:r>
            <a:endParaRPr lang="en-US" b="1" dirty="0"/>
          </a:p>
        </p:txBody>
      </p:sp>
      <p:sp>
        <p:nvSpPr>
          <p:cNvPr id="3" name="Content Placeholder 2">
            <a:extLst>
              <a:ext uri="{FF2B5EF4-FFF2-40B4-BE49-F238E27FC236}">
                <a16:creationId xmlns:a16="http://schemas.microsoft.com/office/drawing/2014/main" id="{B16BB930-058B-AAAB-097B-429C5CB681A7}"/>
              </a:ext>
            </a:extLst>
          </p:cNvPr>
          <p:cNvSpPr>
            <a:spLocks noGrp="1"/>
          </p:cNvSpPr>
          <p:nvPr>
            <p:ph idx="1"/>
          </p:nvPr>
        </p:nvSpPr>
        <p:spPr/>
        <p:txBody>
          <a:bodyPr>
            <a:normAutofit/>
          </a:bodyPr>
          <a:lstStyle/>
          <a:p>
            <a:pPr algn="l"/>
            <a:r>
              <a:rPr lang="en-US" sz="3200" b="0" i="0" dirty="0">
                <a:solidFill>
                  <a:srgbClr val="000000"/>
                </a:solidFill>
                <a:effectLst/>
                <a:latin typeface="Nunito" pitchFamily="2" charset="0"/>
              </a:rPr>
              <a:t>Testing is a continuous activity during software development. </a:t>
            </a:r>
          </a:p>
          <a:p>
            <a:pPr algn="l"/>
            <a:r>
              <a:rPr lang="en-US" sz="3200" b="0" i="0" dirty="0">
                <a:solidFill>
                  <a:srgbClr val="000000"/>
                </a:solidFill>
                <a:effectLst/>
                <a:latin typeface="Nunito" pitchFamily="2" charset="0"/>
              </a:rPr>
              <a:t>In object-oriented systems, testing encompasses three levels, namely, unit testing, subsystem testing, and system testing.</a:t>
            </a:r>
          </a:p>
          <a:p>
            <a:pPr marL="0" indent="0">
              <a:buNone/>
            </a:pPr>
            <a:endParaRPr lang="en-US" sz="3200" dirty="0"/>
          </a:p>
        </p:txBody>
      </p:sp>
    </p:spTree>
    <p:extLst>
      <p:ext uri="{BB962C8B-B14F-4D97-AF65-F5344CB8AC3E}">
        <p14:creationId xmlns:p14="http://schemas.microsoft.com/office/powerpoint/2010/main" val="363516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E24E-8C5A-F84B-02A2-2E010EEBBC8F}"/>
              </a:ext>
            </a:extLst>
          </p:cNvPr>
          <p:cNvSpPr>
            <a:spLocks noGrp="1"/>
          </p:cNvSpPr>
          <p:nvPr>
            <p:ph type="title"/>
          </p:nvPr>
        </p:nvSpPr>
        <p:spPr/>
        <p:txBody>
          <a:bodyPr/>
          <a:lstStyle/>
          <a:p>
            <a:pPr algn="ctr"/>
            <a:r>
              <a:rPr lang="en-US" b="1" i="0" dirty="0">
                <a:effectLst/>
                <a:latin typeface="Heebo" pitchFamily="2" charset="-79"/>
                <a:cs typeface="Heebo" pitchFamily="2" charset="-79"/>
              </a:rPr>
              <a:t>Unit Testing</a:t>
            </a:r>
            <a:endParaRPr lang="en-US" b="1" dirty="0"/>
          </a:p>
        </p:txBody>
      </p:sp>
      <p:sp>
        <p:nvSpPr>
          <p:cNvPr id="3" name="Content Placeholder 2">
            <a:extLst>
              <a:ext uri="{FF2B5EF4-FFF2-40B4-BE49-F238E27FC236}">
                <a16:creationId xmlns:a16="http://schemas.microsoft.com/office/drawing/2014/main" id="{5C869283-2140-2B25-BCDF-D9AB73173467}"/>
              </a:ext>
            </a:extLst>
          </p:cNvPr>
          <p:cNvSpPr>
            <a:spLocks noGrp="1"/>
          </p:cNvSpPr>
          <p:nvPr>
            <p:ph idx="1"/>
          </p:nvPr>
        </p:nvSpPr>
        <p:spPr/>
        <p:txBody>
          <a:bodyPr>
            <a:normAutofit/>
          </a:bodyPr>
          <a:lstStyle/>
          <a:p>
            <a:pPr algn="just"/>
            <a:r>
              <a:rPr lang="en-US" sz="3200" b="0" i="0" dirty="0">
                <a:solidFill>
                  <a:srgbClr val="000000"/>
                </a:solidFill>
                <a:effectLst/>
                <a:latin typeface="Nunito" pitchFamily="2" charset="0"/>
              </a:rPr>
              <a:t>In unit testing, the individual classes are tested. It is seen whether the class attributes are implemented as per design and whether the methods and the interfaces are error-free. Unit testing is the responsibility of the application engineer who implements the structure.</a:t>
            </a:r>
          </a:p>
          <a:p>
            <a:endParaRPr lang="en-US" sz="3200" dirty="0"/>
          </a:p>
        </p:txBody>
      </p:sp>
    </p:spTree>
    <p:extLst>
      <p:ext uri="{BB962C8B-B14F-4D97-AF65-F5344CB8AC3E}">
        <p14:creationId xmlns:p14="http://schemas.microsoft.com/office/powerpoint/2010/main" val="1462003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A42D-9B93-729C-C2CA-8A7D9E82EDCD}"/>
              </a:ext>
            </a:extLst>
          </p:cNvPr>
          <p:cNvSpPr>
            <a:spLocks noGrp="1"/>
          </p:cNvSpPr>
          <p:nvPr>
            <p:ph type="title"/>
          </p:nvPr>
        </p:nvSpPr>
        <p:spPr/>
        <p:txBody>
          <a:bodyPr/>
          <a:lstStyle/>
          <a:p>
            <a:pPr algn="ctr"/>
            <a:r>
              <a:rPr lang="en-US" b="1" i="0" dirty="0">
                <a:effectLst/>
                <a:latin typeface="Heebo" pitchFamily="2" charset="-79"/>
                <a:cs typeface="Heebo" pitchFamily="2" charset="-79"/>
              </a:rPr>
              <a:t>Subsystem Testing</a:t>
            </a:r>
            <a:endParaRPr lang="en-US" b="1" dirty="0"/>
          </a:p>
        </p:txBody>
      </p:sp>
      <p:sp>
        <p:nvSpPr>
          <p:cNvPr id="3" name="Content Placeholder 2">
            <a:extLst>
              <a:ext uri="{FF2B5EF4-FFF2-40B4-BE49-F238E27FC236}">
                <a16:creationId xmlns:a16="http://schemas.microsoft.com/office/drawing/2014/main" id="{B8D71258-006A-87C0-6402-260769A276E4}"/>
              </a:ext>
            </a:extLst>
          </p:cNvPr>
          <p:cNvSpPr>
            <a:spLocks noGrp="1"/>
          </p:cNvSpPr>
          <p:nvPr>
            <p:ph idx="1"/>
          </p:nvPr>
        </p:nvSpPr>
        <p:spPr/>
        <p:txBody>
          <a:bodyPr>
            <a:normAutofit/>
          </a:bodyPr>
          <a:lstStyle/>
          <a:p>
            <a:pPr algn="just"/>
            <a:r>
              <a:rPr lang="en-US" sz="3200" b="0" i="0" dirty="0">
                <a:solidFill>
                  <a:srgbClr val="000000"/>
                </a:solidFill>
                <a:effectLst/>
                <a:latin typeface="Nunito" pitchFamily="2" charset="0"/>
              </a:rPr>
              <a:t>This involves testing a particular module or a subsystem and is the responsibility of the subsystem lead. It involves testing the associations within the subsystem as well as the interaction of the subsystem with the outside. Subsystem tests can be used as regression tests for each newly released version of the subsystem.</a:t>
            </a:r>
          </a:p>
          <a:p>
            <a:endParaRPr lang="en-US" sz="3200" dirty="0"/>
          </a:p>
        </p:txBody>
      </p:sp>
    </p:spTree>
    <p:extLst>
      <p:ext uri="{BB962C8B-B14F-4D97-AF65-F5344CB8AC3E}">
        <p14:creationId xmlns:p14="http://schemas.microsoft.com/office/powerpoint/2010/main" val="3674187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701E-A85E-E453-3A82-066C72558676}"/>
              </a:ext>
            </a:extLst>
          </p:cNvPr>
          <p:cNvSpPr>
            <a:spLocks noGrp="1"/>
          </p:cNvSpPr>
          <p:nvPr>
            <p:ph type="title"/>
          </p:nvPr>
        </p:nvSpPr>
        <p:spPr/>
        <p:txBody>
          <a:bodyPr/>
          <a:lstStyle/>
          <a:p>
            <a:pPr algn="ctr"/>
            <a:r>
              <a:rPr lang="en-US" b="1" i="0" dirty="0">
                <a:effectLst/>
                <a:latin typeface="Heebo" pitchFamily="2" charset="-79"/>
                <a:cs typeface="Heebo" pitchFamily="2" charset="-79"/>
              </a:rPr>
              <a:t>System Testing</a:t>
            </a:r>
            <a:endParaRPr lang="en-US" b="1" dirty="0"/>
          </a:p>
        </p:txBody>
      </p:sp>
      <p:sp>
        <p:nvSpPr>
          <p:cNvPr id="3" name="Content Placeholder 2">
            <a:extLst>
              <a:ext uri="{FF2B5EF4-FFF2-40B4-BE49-F238E27FC236}">
                <a16:creationId xmlns:a16="http://schemas.microsoft.com/office/drawing/2014/main" id="{B8B072E6-8500-26FB-441C-8651BD4B5CFA}"/>
              </a:ext>
            </a:extLst>
          </p:cNvPr>
          <p:cNvSpPr>
            <a:spLocks noGrp="1"/>
          </p:cNvSpPr>
          <p:nvPr>
            <p:ph idx="1"/>
          </p:nvPr>
        </p:nvSpPr>
        <p:spPr/>
        <p:txBody>
          <a:bodyPr>
            <a:normAutofit/>
          </a:bodyPr>
          <a:lstStyle/>
          <a:p>
            <a:pPr algn="just"/>
            <a:r>
              <a:rPr lang="en-US" sz="3600" b="0" i="0" dirty="0">
                <a:solidFill>
                  <a:srgbClr val="000000"/>
                </a:solidFill>
                <a:effectLst/>
                <a:latin typeface="Nunito" pitchFamily="2" charset="0"/>
              </a:rPr>
              <a:t>System testing involves testing the system as a whole and is the responsibility of the quality-assurance team. The team often uses system tests as regression tests when assembling new releases.</a:t>
            </a:r>
          </a:p>
          <a:p>
            <a:pPr marL="0" indent="0">
              <a:buNone/>
            </a:pPr>
            <a:endParaRPr lang="en-US" sz="3200" dirty="0"/>
          </a:p>
        </p:txBody>
      </p:sp>
    </p:spTree>
    <p:extLst>
      <p:ext uri="{BB962C8B-B14F-4D97-AF65-F5344CB8AC3E}">
        <p14:creationId xmlns:p14="http://schemas.microsoft.com/office/powerpoint/2010/main" val="386669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0B50-9451-9593-4C7F-5D29DAC7B0D7}"/>
              </a:ext>
            </a:extLst>
          </p:cNvPr>
          <p:cNvSpPr>
            <a:spLocks noGrp="1"/>
          </p:cNvSpPr>
          <p:nvPr>
            <p:ph type="title"/>
          </p:nvPr>
        </p:nvSpPr>
        <p:spPr/>
        <p:txBody>
          <a:bodyPr/>
          <a:lstStyle/>
          <a:p>
            <a:pPr algn="ctr"/>
            <a:r>
              <a:rPr lang="en-US" b="1" dirty="0"/>
              <a:t>Building the Class Model</a:t>
            </a:r>
          </a:p>
        </p:txBody>
      </p:sp>
      <p:sp>
        <p:nvSpPr>
          <p:cNvPr id="3" name="Content Placeholder 2">
            <a:extLst>
              <a:ext uri="{FF2B5EF4-FFF2-40B4-BE49-F238E27FC236}">
                <a16:creationId xmlns:a16="http://schemas.microsoft.com/office/drawing/2014/main" id="{7ACE8D1B-6EF1-FE09-6ABF-D55F3E1625EC}"/>
              </a:ext>
            </a:extLst>
          </p:cNvPr>
          <p:cNvSpPr>
            <a:spLocks noGrp="1"/>
          </p:cNvSpPr>
          <p:nvPr>
            <p:ph idx="1"/>
          </p:nvPr>
        </p:nvSpPr>
        <p:spPr/>
        <p:txBody>
          <a:bodyPr/>
          <a:lstStyle/>
          <a:p>
            <a:r>
              <a:rPr lang="en-US" dirty="0"/>
              <a:t>The reverse engineering begins from class model.</a:t>
            </a:r>
          </a:p>
          <a:p>
            <a:r>
              <a:rPr lang="en-US" dirty="0"/>
              <a:t>The classes and their relationships must be understood first in order to understand the class model.</a:t>
            </a:r>
          </a:p>
          <a:p>
            <a:r>
              <a:rPr lang="en-US" dirty="0"/>
              <a:t>There are Three distinct phases in building the class model</a:t>
            </a:r>
          </a:p>
          <a:p>
            <a:pPr marL="571500" indent="-571500">
              <a:buFont typeface="+mj-lt"/>
              <a:buAutoNum type="romanLcPeriod"/>
            </a:pPr>
            <a:r>
              <a:rPr lang="en-US" dirty="0"/>
              <a:t>Implementation Recovery</a:t>
            </a:r>
          </a:p>
          <a:p>
            <a:pPr marL="571500" indent="-571500">
              <a:buFont typeface="+mj-lt"/>
              <a:buAutoNum type="romanLcPeriod"/>
            </a:pPr>
            <a:r>
              <a:rPr lang="en-US" dirty="0"/>
              <a:t>Design Recovery</a:t>
            </a:r>
          </a:p>
          <a:p>
            <a:pPr marL="571500" indent="-571500">
              <a:buFont typeface="+mj-lt"/>
              <a:buAutoNum type="romanLcPeriod"/>
            </a:pPr>
            <a:r>
              <a:rPr lang="en-US" dirty="0"/>
              <a:t>Analysis Recovery</a:t>
            </a:r>
          </a:p>
        </p:txBody>
      </p:sp>
    </p:spTree>
    <p:extLst>
      <p:ext uri="{BB962C8B-B14F-4D97-AF65-F5344CB8AC3E}">
        <p14:creationId xmlns:p14="http://schemas.microsoft.com/office/powerpoint/2010/main" val="8599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54F9-E60E-36D6-DC5E-27D44717EBBD}"/>
              </a:ext>
            </a:extLst>
          </p:cNvPr>
          <p:cNvSpPr>
            <a:spLocks noGrp="1"/>
          </p:cNvSpPr>
          <p:nvPr>
            <p:ph type="title"/>
          </p:nvPr>
        </p:nvSpPr>
        <p:spPr/>
        <p:txBody>
          <a:bodyPr/>
          <a:lstStyle/>
          <a:p>
            <a:pPr algn="ctr"/>
            <a:r>
              <a:rPr lang="en-US" b="1" dirty="0"/>
              <a:t>Wrapping</a:t>
            </a:r>
          </a:p>
        </p:txBody>
      </p:sp>
      <p:sp>
        <p:nvSpPr>
          <p:cNvPr id="3" name="Content Placeholder 2">
            <a:extLst>
              <a:ext uri="{FF2B5EF4-FFF2-40B4-BE49-F238E27FC236}">
                <a16:creationId xmlns:a16="http://schemas.microsoft.com/office/drawing/2014/main" id="{F33EC51B-6799-7131-9DBE-8EC7E97BCF15}"/>
              </a:ext>
            </a:extLst>
          </p:cNvPr>
          <p:cNvSpPr>
            <a:spLocks noGrp="1"/>
          </p:cNvSpPr>
          <p:nvPr>
            <p:ph idx="1"/>
          </p:nvPr>
        </p:nvSpPr>
        <p:spPr/>
        <p:txBody>
          <a:bodyPr>
            <a:normAutofit fontScale="92500"/>
          </a:bodyPr>
          <a:lstStyle/>
          <a:p>
            <a:r>
              <a:rPr lang="en-US" sz="3200" dirty="0"/>
              <a:t>Wrapping is one of the technique used to deal with legacy Systems.</a:t>
            </a:r>
          </a:p>
          <a:p>
            <a:r>
              <a:rPr lang="en-US" sz="3200" dirty="0"/>
              <a:t>A wrapper is collection of interfaces that control access to system.</a:t>
            </a:r>
          </a:p>
          <a:p>
            <a:r>
              <a:rPr lang="en-US" sz="3200" dirty="0"/>
              <a:t>It consists of set of </a:t>
            </a:r>
            <a:r>
              <a:rPr lang="en-US" sz="3200" b="1" dirty="0"/>
              <a:t>boundary classes </a:t>
            </a:r>
            <a:r>
              <a:rPr lang="en-US" sz="3200" dirty="0"/>
              <a:t>that  provide the interfaces.</a:t>
            </a:r>
          </a:p>
          <a:p>
            <a:r>
              <a:rPr lang="en-US" sz="3200" dirty="0"/>
              <a:t>The methods of </a:t>
            </a:r>
            <a:r>
              <a:rPr lang="en-US" sz="3200" dirty="0" err="1"/>
              <a:t>boundry</a:t>
            </a:r>
            <a:r>
              <a:rPr lang="en-US" sz="3200" dirty="0"/>
              <a:t> class call the existing system’s operation.</a:t>
            </a:r>
          </a:p>
          <a:p>
            <a:r>
              <a:rPr lang="en-US" sz="3200" dirty="0"/>
              <a:t>Normally the legacy code is complex and </a:t>
            </a:r>
            <a:r>
              <a:rPr lang="en-US" sz="3200" dirty="0" err="1"/>
              <a:t>messy,but</a:t>
            </a:r>
            <a:r>
              <a:rPr lang="en-US" sz="3200" dirty="0"/>
              <a:t> the </a:t>
            </a:r>
            <a:r>
              <a:rPr lang="en-US" sz="3200" dirty="0" err="1"/>
              <a:t>boundry</a:t>
            </a:r>
            <a:r>
              <a:rPr lang="en-US" sz="3200" dirty="0"/>
              <a:t> classes of wrappers hide the details from outside.</a:t>
            </a:r>
          </a:p>
        </p:txBody>
      </p:sp>
    </p:spTree>
    <p:extLst>
      <p:ext uri="{BB962C8B-B14F-4D97-AF65-F5344CB8AC3E}">
        <p14:creationId xmlns:p14="http://schemas.microsoft.com/office/powerpoint/2010/main" val="289725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D9D9-2099-E183-122D-429BC4DBA891}"/>
              </a:ext>
            </a:extLst>
          </p:cNvPr>
          <p:cNvSpPr>
            <a:spLocks noGrp="1"/>
          </p:cNvSpPr>
          <p:nvPr>
            <p:ph type="title"/>
          </p:nvPr>
        </p:nvSpPr>
        <p:spPr/>
        <p:txBody>
          <a:bodyPr/>
          <a:lstStyle/>
          <a:p>
            <a:pPr algn="ctr"/>
            <a:r>
              <a:rPr lang="en-US" b="1" i="0" dirty="0">
                <a:effectLst/>
                <a:latin typeface="urw-din"/>
              </a:rPr>
              <a:t>Types:</a:t>
            </a:r>
            <a:endParaRPr lang="en-US" dirty="0"/>
          </a:p>
        </p:txBody>
      </p:sp>
      <p:sp>
        <p:nvSpPr>
          <p:cNvPr id="3" name="Content Placeholder 2">
            <a:extLst>
              <a:ext uri="{FF2B5EF4-FFF2-40B4-BE49-F238E27FC236}">
                <a16:creationId xmlns:a16="http://schemas.microsoft.com/office/drawing/2014/main" id="{AEE5CA04-C9B6-CC41-44D4-2F73B273C816}"/>
              </a:ext>
            </a:extLst>
          </p:cNvPr>
          <p:cNvSpPr>
            <a:spLocks noGrp="1"/>
          </p:cNvSpPr>
          <p:nvPr>
            <p:ph idx="1"/>
          </p:nvPr>
        </p:nvSpPr>
        <p:spPr/>
        <p:txBody>
          <a:bodyPr/>
          <a:lstStyle/>
          <a:p>
            <a:pPr marL="0" indent="0" algn="l" fontAlgn="base">
              <a:buNone/>
            </a:pPr>
            <a:r>
              <a:rPr lang="en-US" b="0" i="0" dirty="0">
                <a:effectLst/>
                <a:latin typeface="urw-din"/>
              </a:rPr>
              <a:t>There are 5 different types of design classes that represent a different layer of design architecture that can be developed:</a:t>
            </a:r>
          </a:p>
          <a:p>
            <a:pPr algn="l" fontAlgn="base">
              <a:buFont typeface="+mj-lt"/>
              <a:buAutoNum type="arabicPeriod"/>
            </a:pPr>
            <a:r>
              <a:rPr lang="en-US" b="1" i="0" dirty="0">
                <a:effectLst/>
                <a:latin typeface="urw-din"/>
              </a:rPr>
              <a:t>User interface classes </a:t>
            </a:r>
            <a:r>
              <a:rPr lang="en-US" b="0" i="0" dirty="0">
                <a:effectLst/>
                <a:latin typeface="urw-din"/>
              </a:rPr>
              <a:t>define abstraction that mandatory for human-computer interaction [HCI]. In cases, HCI occurs within the context of metaphor, and design classes for the interface may be visible representations of elements of metaphor.</a:t>
            </a:r>
          </a:p>
          <a:p>
            <a:pPr algn="l" fontAlgn="base">
              <a:buFont typeface="+mj-lt"/>
              <a:buAutoNum type="arabicPeriod"/>
            </a:pPr>
            <a:r>
              <a:rPr lang="en-US" b="1" i="0" dirty="0">
                <a:effectLst/>
                <a:latin typeface="urw-din"/>
              </a:rPr>
              <a:t>Business domain classes</a:t>
            </a:r>
            <a:r>
              <a:rPr lang="en-US" b="0" i="0" dirty="0">
                <a:effectLst/>
                <a:latin typeface="urw-din"/>
              </a:rPr>
              <a:t> are often refinements of analysis classes defined earlier. The class identifies the attributes that are required to implement some elements of the business domain.</a:t>
            </a:r>
          </a:p>
          <a:p>
            <a:endParaRPr lang="en-US" dirty="0"/>
          </a:p>
        </p:txBody>
      </p:sp>
    </p:spTree>
    <p:extLst>
      <p:ext uri="{BB962C8B-B14F-4D97-AF65-F5344CB8AC3E}">
        <p14:creationId xmlns:p14="http://schemas.microsoft.com/office/powerpoint/2010/main" val="2729513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581B-E270-0C8E-43A7-01F5FD35EC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F95FDC-8F23-737C-D9F8-C2C72626F748}"/>
              </a:ext>
            </a:extLst>
          </p:cNvPr>
          <p:cNvSpPr>
            <a:spLocks noGrp="1"/>
          </p:cNvSpPr>
          <p:nvPr>
            <p:ph idx="1"/>
          </p:nvPr>
        </p:nvSpPr>
        <p:spPr/>
        <p:txBody>
          <a:bodyPr/>
          <a:lstStyle/>
          <a:p>
            <a:pPr marL="514350" indent="-514350" algn="l" fontAlgn="base">
              <a:buFont typeface="+mj-lt"/>
              <a:buAutoNum type="arabicPeriod" startAt="3"/>
            </a:pPr>
            <a:r>
              <a:rPr lang="en-US" sz="3200" b="1" i="0" dirty="0">
                <a:effectLst/>
                <a:latin typeface="urw-din"/>
              </a:rPr>
              <a:t>Process classes implement</a:t>
            </a:r>
            <a:r>
              <a:rPr lang="en-US" sz="3200" b="0" i="0" dirty="0">
                <a:effectLst/>
                <a:latin typeface="urw-din"/>
              </a:rPr>
              <a:t> lower-level business Preoccupation need to manage business domain classes.</a:t>
            </a:r>
          </a:p>
          <a:p>
            <a:pPr marL="514350" indent="-514350" algn="l" fontAlgn="base">
              <a:buFont typeface="+mj-lt"/>
              <a:buAutoNum type="arabicPeriod" startAt="3"/>
            </a:pPr>
            <a:r>
              <a:rPr lang="en-US" sz="3200" b="1" i="0" dirty="0">
                <a:effectLst/>
                <a:latin typeface="urw-din"/>
              </a:rPr>
              <a:t>Persistent classes</a:t>
            </a:r>
            <a:r>
              <a:rPr lang="en-US" sz="3200" b="0" i="0" dirty="0">
                <a:effectLst/>
                <a:latin typeface="urw-din"/>
              </a:rPr>
              <a:t> represent the data stores that will persist beyond the execution of software.</a:t>
            </a:r>
          </a:p>
          <a:p>
            <a:pPr marL="514350" indent="-514350" algn="l" fontAlgn="base">
              <a:buFont typeface="+mj-lt"/>
              <a:buAutoNum type="arabicPeriod" startAt="3"/>
            </a:pPr>
            <a:r>
              <a:rPr lang="en-US" sz="3200" b="1" i="0" dirty="0">
                <a:effectLst/>
                <a:latin typeface="urw-din"/>
              </a:rPr>
              <a:t>System classes implement </a:t>
            </a:r>
            <a:r>
              <a:rPr lang="en-US" sz="3200" b="0" i="0" dirty="0">
                <a:effectLst/>
                <a:latin typeface="urw-din"/>
              </a:rPr>
              <a:t>software management and control function that permits the system to operate and convey within its computing environment and with the outside world</a:t>
            </a:r>
          </a:p>
          <a:p>
            <a:pPr marL="0" indent="0">
              <a:buNone/>
            </a:pPr>
            <a:endParaRPr lang="en-US" dirty="0"/>
          </a:p>
        </p:txBody>
      </p:sp>
    </p:spTree>
    <p:extLst>
      <p:ext uri="{BB962C8B-B14F-4D97-AF65-F5344CB8AC3E}">
        <p14:creationId xmlns:p14="http://schemas.microsoft.com/office/powerpoint/2010/main" val="403662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0ADF-60DB-68FE-7254-99E769CCE87B}"/>
              </a:ext>
            </a:extLst>
          </p:cNvPr>
          <p:cNvSpPr>
            <a:spLocks noGrp="1"/>
          </p:cNvSpPr>
          <p:nvPr>
            <p:ph type="title"/>
          </p:nvPr>
        </p:nvSpPr>
        <p:spPr/>
        <p:txBody>
          <a:bodyPr/>
          <a:lstStyle/>
          <a:p>
            <a:pPr algn="ctr"/>
            <a:r>
              <a:rPr lang="en-US" b="1" i="0" dirty="0">
                <a:effectLst/>
                <a:latin typeface="urw-din"/>
              </a:rPr>
              <a:t>Characteristics:</a:t>
            </a:r>
            <a:endParaRPr lang="en-US" dirty="0"/>
          </a:p>
        </p:txBody>
      </p:sp>
      <p:sp>
        <p:nvSpPr>
          <p:cNvPr id="3" name="Content Placeholder 2">
            <a:extLst>
              <a:ext uri="{FF2B5EF4-FFF2-40B4-BE49-F238E27FC236}">
                <a16:creationId xmlns:a16="http://schemas.microsoft.com/office/drawing/2014/main" id="{4CC19EFD-4103-9878-0926-2EE91A79BB0F}"/>
              </a:ext>
            </a:extLst>
          </p:cNvPr>
          <p:cNvSpPr>
            <a:spLocks noGrp="1"/>
          </p:cNvSpPr>
          <p:nvPr>
            <p:ph idx="1"/>
          </p:nvPr>
        </p:nvSpPr>
        <p:spPr/>
        <p:txBody>
          <a:bodyPr>
            <a:normAutofit fontScale="92500" lnSpcReduction="10000"/>
          </a:bodyPr>
          <a:lstStyle/>
          <a:p>
            <a:pPr algn="l" fontAlgn="base">
              <a:buFont typeface="+mj-lt"/>
              <a:buAutoNum type="arabicPeriod"/>
            </a:pPr>
            <a:r>
              <a:rPr lang="en-US" b="1" i="0" dirty="0">
                <a:effectLst/>
                <a:latin typeface="urw-din"/>
              </a:rPr>
              <a:t>Complete and sufficient:</a:t>
            </a:r>
            <a:r>
              <a:rPr lang="en-US" b="0" i="0" dirty="0">
                <a:effectLst/>
                <a:latin typeface="urw-din"/>
              </a:rPr>
              <a:t> A design class should be complete encapsulation of all attributes and method that can be reasonably be expected to exist for class. For example, the class </a:t>
            </a:r>
            <a:r>
              <a:rPr lang="en-US" b="1" i="0" dirty="0">
                <a:effectLst/>
                <a:latin typeface="urw-din"/>
              </a:rPr>
              <a:t>scene</a:t>
            </a:r>
            <a:r>
              <a:rPr lang="en-US" b="0" i="0" dirty="0">
                <a:effectLst/>
                <a:latin typeface="urw-din"/>
              </a:rPr>
              <a:t> defined for video editing software is complete only if it contains all attributes and methods that can agreeably be associated with the creation of a video scene. Sufficiently ensure that design class contains only those methods that are sufficient to achieve the intent of class, no more and no less.</a:t>
            </a:r>
          </a:p>
          <a:p>
            <a:pPr algn="l" fontAlgn="base">
              <a:buFont typeface="+mj-lt"/>
              <a:buAutoNum type="arabicPeriod"/>
            </a:pPr>
            <a:r>
              <a:rPr lang="en-US" b="1" i="0" dirty="0">
                <a:effectLst/>
                <a:latin typeface="urw-din"/>
              </a:rPr>
              <a:t>Primitiveness: </a:t>
            </a:r>
            <a:r>
              <a:rPr lang="en-US" b="0" i="0" dirty="0">
                <a:effectLst/>
                <a:latin typeface="urw-din"/>
              </a:rPr>
              <a:t>Method associate with design class should be focused on accomplishing one service for class. Once service implemented with the method, the class should not provide another way to accomplish the same thing. For example, the class </a:t>
            </a:r>
            <a:r>
              <a:rPr lang="en-US" b="1" i="0" dirty="0">
                <a:effectLst/>
                <a:latin typeface="urw-din"/>
              </a:rPr>
              <a:t>Video Clip</a:t>
            </a:r>
            <a:r>
              <a:rPr lang="en-US" b="0" i="0" dirty="0">
                <a:effectLst/>
                <a:latin typeface="urw-din"/>
              </a:rPr>
              <a:t> for video editing software might have attributes </a:t>
            </a:r>
            <a:r>
              <a:rPr lang="en-US" b="0" i="1" dirty="0">
                <a:effectLst/>
                <a:latin typeface="urw-din"/>
              </a:rPr>
              <a:t>start point</a:t>
            </a:r>
            <a:r>
              <a:rPr lang="en-US" b="0" i="0" dirty="0">
                <a:effectLst/>
                <a:latin typeface="urw-din"/>
              </a:rPr>
              <a:t> and </a:t>
            </a:r>
            <a:r>
              <a:rPr lang="en-US" b="0" i="1" dirty="0">
                <a:effectLst/>
                <a:latin typeface="urw-din"/>
              </a:rPr>
              <a:t>end point</a:t>
            </a:r>
            <a:r>
              <a:rPr lang="en-US" b="0" i="0" dirty="0">
                <a:effectLst/>
                <a:latin typeface="urw-din"/>
              </a:rPr>
              <a:t> to specify start and endpoint of clip.</a:t>
            </a:r>
          </a:p>
          <a:p>
            <a:endParaRPr lang="en-US" dirty="0"/>
          </a:p>
        </p:txBody>
      </p:sp>
    </p:spTree>
    <p:extLst>
      <p:ext uri="{BB962C8B-B14F-4D97-AF65-F5344CB8AC3E}">
        <p14:creationId xmlns:p14="http://schemas.microsoft.com/office/powerpoint/2010/main" val="256375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20C1-DC14-011B-F772-0FFD63F542C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0EC5C6-127D-FC37-5AD1-51881CECB0B7}"/>
              </a:ext>
            </a:extLst>
          </p:cNvPr>
          <p:cNvSpPr>
            <a:spLocks noGrp="1"/>
          </p:cNvSpPr>
          <p:nvPr>
            <p:ph idx="1"/>
          </p:nvPr>
        </p:nvSpPr>
        <p:spPr/>
        <p:txBody>
          <a:bodyPr>
            <a:normAutofit fontScale="92500" lnSpcReduction="20000"/>
          </a:bodyPr>
          <a:lstStyle/>
          <a:p>
            <a:pPr marL="514350" indent="-514350" algn="l" fontAlgn="base">
              <a:buFont typeface="+mj-lt"/>
              <a:buAutoNum type="arabicPeriod" startAt="3"/>
            </a:pPr>
            <a:r>
              <a:rPr lang="en-US" b="1" i="0" dirty="0">
                <a:effectLst/>
                <a:latin typeface="urw-din"/>
              </a:rPr>
              <a:t>High Cohesion</a:t>
            </a:r>
            <a:r>
              <a:rPr lang="en-US" i="0" dirty="0">
                <a:effectLst/>
                <a:latin typeface="urw-din"/>
              </a:rPr>
              <a:t>:/strong&gt; A cohesion design class has a small, concentrated set of authority and single-mindedly applies attributes and methods to implement those responsibilities. For example, the class video clip might contain set of method for editing the video clip. As long as each method focus solely on attributes associated with video clip, cohesion is maintained.</a:t>
            </a:r>
          </a:p>
          <a:p>
            <a:pPr marL="514350" indent="-514350" algn="l" fontAlgn="base">
              <a:buFont typeface="+mj-lt"/>
              <a:buAutoNum type="arabicPeriod" startAt="3"/>
            </a:pPr>
            <a:r>
              <a:rPr lang="en-US" b="1" i="0" dirty="0">
                <a:effectLst/>
                <a:latin typeface="urw-din"/>
              </a:rPr>
              <a:t>Low Coupling: </a:t>
            </a:r>
            <a:r>
              <a:rPr lang="en-US" i="0" dirty="0">
                <a:effectLst/>
                <a:latin typeface="urw-din"/>
              </a:rPr>
              <a:t>Within the design model, it is necessary for design classes to get together with one another. However, get together should be kept to an acceptable minimum. If the design model is highly coupled, the system is difficult to implement to test and to maintain over time, In general, design classes within subsystem should have only limited knowledge of other classes. This restriction called the Law of Demeter, suggest that method should only send message to methods in neighboring classes.</a:t>
            </a:r>
          </a:p>
          <a:p>
            <a:pPr marL="514350" indent="-514350">
              <a:buFont typeface="+mj-lt"/>
              <a:buAutoNum type="arabicPeriod" startAt="3"/>
            </a:pPr>
            <a:endParaRPr lang="en-US" dirty="0"/>
          </a:p>
        </p:txBody>
      </p:sp>
    </p:spTree>
    <p:extLst>
      <p:ext uri="{BB962C8B-B14F-4D97-AF65-F5344CB8AC3E}">
        <p14:creationId xmlns:p14="http://schemas.microsoft.com/office/powerpoint/2010/main" val="222746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1BC5-ACB4-5448-996D-5B0D5699FD49}"/>
              </a:ext>
            </a:extLst>
          </p:cNvPr>
          <p:cNvSpPr>
            <a:spLocks noGrp="1"/>
          </p:cNvSpPr>
          <p:nvPr>
            <p:ph type="title"/>
          </p:nvPr>
        </p:nvSpPr>
        <p:spPr/>
        <p:txBody>
          <a:bodyPr/>
          <a:lstStyle/>
          <a:p>
            <a:pPr algn="ctr"/>
            <a:r>
              <a:rPr lang="en-US" b="1" dirty="0"/>
              <a:t>Designing Algorithm</a:t>
            </a:r>
          </a:p>
        </p:txBody>
      </p:sp>
      <p:sp>
        <p:nvSpPr>
          <p:cNvPr id="3" name="Content Placeholder 2">
            <a:extLst>
              <a:ext uri="{FF2B5EF4-FFF2-40B4-BE49-F238E27FC236}">
                <a16:creationId xmlns:a16="http://schemas.microsoft.com/office/drawing/2014/main" id="{09725B57-EB8B-89D3-2061-AFA9A7696BC6}"/>
              </a:ext>
            </a:extLst>
          </p:cNvPr>
          <p:cNvSpPr>
            <a:spLocks noGrp="1"/>
          </p:cNvSpPr>
          <p:nvPr>
            <p:ph idx="1"/>
          </p:nvPr>
        </p:nvSpPr>
        <p:spPr/>
        <p:txBody>
          <a:bodyPr/>
          <a:lstStyle/>
          <a:p>
            <a:r>
              <a:rPr lang="en-US" dirty="0"/>
              <a:t>Every Operation of Class design is Formulated to an algorithm.</a:t>
            </a:r>
          </a:p>
          <a:p>
            <a:r>
              <a:rPr lang="en-US" dirty="0"/>
              <a:t>The Analysis yells what the operations do but the algorithms tell how the operations do.</a:t>
            </a:r>
          </a:p>
          <a:p>
            <a:r>
              <a:rPr lang="en-US" dirty="0"/>
              <a:t>For Designing the algorithm following steps are followed:</a:t>
            </a:r>
          </a:p>
          <a:p>
            <a:pPr marL="571500" indent="-571500">
              <a:buFont typeface="+mj-lt"/>
              <a:buAutoNum type="romanLcPeriod"/>
            </a:pPr>
            <a:r>
              <a:rPr lang="en-US" dirty="0"/>
              <a:t>Select the algorithm that reduces the overall cost of the operations.</a:t>
            </a:r>
          </a:p>
          <a:p>
            <a:pPr marL="571500" indent="-571500">
              <a:buFont typeface="+mj-lt"/>
              <a:buAutoNum type="romanLcPeriod"/>
            </a:pPr>
            <a:r>
              <a:rPr lang="en-US" dirty="0"/>
              <a:t>Select the appropriate data structure for implementing the algorithm.</a:t>
            </a:r>
          </a:p>
          <a:p>
            <a:pPr marL="571500" indent="-571500">
              <a:buFont typeface="+mj-lt"/>
              <a:buAutoNum type="romanLcPeriod"/>
            </a:pPr>
            <a:r>
              <a:rPr lang="en-US" dirty="0"/>
              <a:t>Define new internal classes and operations if required.</a:t>
            </a:r>
          </a:p>
          <a:p>
            <a:pPr marL="571500" indent="-571500">
              <a:buFont typeface="+mj-lt"/>
              <a:buAutoNum type="romanLcPeriod"/>
            </a:pPr>
            <a:r>
              <a:rPr lang="en-US" dirty="0"/>
              <a:t>Assign the operations to appropriate class.</a:t>
            </a:r>
          </a:p>
        </p:txBody>
      </p:sp>
    </p:spTree>
    <p:extLst>
      <p:ext uri="{BB962C8B-B14F-4D97-AF65-F5344CB8AC3E}">
        <p14:creationId xmlns:p14="http://schemas.microsoft.com/office/powerpoint/2010/main" val="381888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E7E6-63C7-6409-4A34-B8F4243372DF}"/>
              </a:ext>
            </a:extLst>
          </p:cNvPr>
          <p:cNvSpPr>
            <a:spLocks noGrp="1"/>
          </p:cNvSpPr>
          <p:nvPr>
            <p:ph type="title"/>
          </p:nvPr>
        </p:nvSpPr>
        <p:spPr/>
        <p:txBody>
          <a:bodyPr/>
          <a:lstStyle/>
          <a:p>
            <a:pPr algn="ctr"/>
            <a:r>
              <a:rPr lang="en-US" b="1" dirty="0"/>
              <a:t>Recursing Downward</a:t>
            </a:r>
          </a:p>
        </p:txBody>
      </p:sp>
      <p:sp>
        <p:nvSpPr>
          <p:cNvPr id="3" name="Content Placeholder 2">
            <a:extLst>
              <a:ext uri="{FF2B5EF4-FFF2-40B4-BE49-F238E27FC236}">
                <a16:creationId xmlns:a16="http://schemas.microsoft.com/office/drawing/2014/main" id="{1B60B216-855E-AEC1-1F75-415B1A0415E4}"/>
              </a:ext>
            </a:extLst>
          </p:cNvPr>
          <p:cNvSpPr>
            <a:spLocks noGrp="1"/>
          </p:cNvSpPr>
          <p:nvPr>
            <p:ph idx="1"/>
          </p:nvPr>
        </p:nvSpPr>
        <p:spPr/>
        <p:txBody>
          <a:bodyPr/>
          <a:lstStyle/>
          <a:p>
            <a:r>
              <a:rPr lang="en-US" dirty="0"/>
              <a:t>To organize operations as layers.</a:t>
            </a:r>
          </a:p>
          <a:p>
            <a:r>
              <a:rPr lang="en-US" dirty="0"/>
              <a:t> Operations in higher layers invoke operations in lower layers.</a:t>
            </a:r>
          </a:p>
          <a:p>
            <a:r>
              <a:rPr lang="en-US" dirty="0"/>
              <a:t> Two ways of downward recursion:</a:t>
            </a:r>
          </a:p>
          <a:p>
            <a:pPr marL="571500" indent="-571500">
              <a:buFont typeface="+mj-lt"/>
              <a:buAutoNum type="romanLcPeriod"/>
            </a:pPr>
            <a:r>
              <a:rPr lang="en-US" dirty="0"/>
              <a:t> By functionality </a:t>
            </a:r>
          </a:p>
          <a:p>
            <a:pPr marL="571500" indent="-571500">
              <a:buFont typeface="+mj-lt"/>
              <a:buAutoNum type="romanLcPeriod"/>
            </a:pPr>
            <a:r>
              <a:rPr lang="en-US" dirty="0"/>
              <a:t>By mechanism </a:t>
            </a:r>
          </a:p>
          <a:p>
            <a:r>
              <a:rPr lang="en-US" dirty="0"/>
              <a:t> Any large system mixes functionality layers and mechanism layers.</a:t>
            </a:r>
          </a:p>
        </p:txBody>
      </p:sp>
    </p:spTree>
    <p:extLst>
      <p:ext uri="{BB962C8B-B14F-4D97-AF65-F5344CB8AC3E}">
        <p14:creationId xmlns:p14="http://schemas.microsoft.com/office/powerpoint/2010/main" val="87321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739D-80ED-B951-1E26-8A049A7CD00D}"/>
              </a:ext>
            </a:extLst>
          </p:cNvPr>
          <p:cNvSpPr>
            <a:spLocks noGrp="1"/>
          </p:cNvSpPr>
          <p:nvPr>
            <p:ph type="title"/>
          </p:nvPr>
        </p:nvSpPr>
        <p:spPr/>
        <p:txBody>
          <a:bodyPr/>
          <a:lstStyle/>
          <a:p>
            <a:pPr algn="ctr"/>
            <a:r>
              <a:rPr lang="en-US" b="1" dirty="0"/>
              <a:t>Functionality Layers </a:t>
            </a:r>
          </a:p>
        </p:txBody>
      </p:sp>
      <p:sp>
        <p:nvSpPr>
          <p:cNvPr id="3" name="Content Placeholder 2">
            <a:extLst>
              <a:ext uri="{FF2B5EF4-FFF2-40B4-BE49-F238E27FC236}">
                <a16:creationId xmlns:a16="http://schemas.microsoft.com/office/drawing/2014/main" id="{3BC7A07D-D5F1-CBEB-FF5E-4E33B1C33409}"/>
              </a:ext>
            </a:extLst>
          </p:cNvPr>
          <p:cNvSpPr>
            <a:spLocks noGrp="1"/>
          </p:cNvSpPr>
          <p:nvPr>
            <p:ph idx="1"/>
          </p:nvPr>
        </p:nvSpPr>
        <p:spPr/>
        <p:txBody>
          <a:bodyPr>
            <a:normAutofit/>
          </a:bodyPr>
          <a:lstStyle/>
          <a:p>
            <a:r>
              <a:rPr lang="en-US" sz="3200" dirty="0"/>
              <a:t>Take the required high-level functionality and break it into lesser operations. </a:t>
            </a:r>
          </a:p>
          <a:p>
            <a:r>
              <a:rPr lang="en-US" sz="3200" dirty="0"/>
              <a:t>Make sure you combine similar operations and attach the operations to classes. </a:t>
            </a:r>
          </a:p>
          <a:p>
            <a:r>
              <a:rPr lang="en-US" sz="3200" dirty="0"/>
              <a:t>An operation should be coherent meaningful, and not an arbitrary portion of code. </a:t>
            </a:r>
          </a:p>
        </p:txBody>
      </p:sp>
    </p:spTree>
    <p:extLst>
      <p:ext uri="{BB962C8B-B14F-4D97-AF65-F5344CB8AC3E}">
        <p14:creationId xmlns:p14="http://schemas.microsoft.com/office/powerpoint/2010/main" val="3464756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1563</Words>
  <Application>Microsoft Office PowerPoint</Application>
  <PresentationFormat>Widescreen</PresentationFormat>
  <Paragraphs>129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Heebo</vt:lpstr>
      <vt:lpstr>Nunito</vt:lpstr>
      <vt:lpstr>sofia-pro</vt:lpstr>
      <vt:lpstr>urw-din</vt:lpstr>
      <vt:lpstr>Wingdings</vt:lpstr>
      <vt:lpstr>Office Theme</vt:lpstr>
      <vt:lpstr>OOMD 5th Unit  Presentation</vt:lpstr>
      <vt:lpstr>Design Classes</vt:lpstr>
      <vt:lpstr>Types:</vt:lpstr>
      <vt:lpstr>PowerPoint Presentation</vt:lpstr>
      <vt:lpstr>Characteristics:</vt:lpstr>
      <vt:lpstr>PowerPoint Presentation</vt:lpstr>
      <vt:lpstr>Designing Algorithm</vt:lpstr>
      <vt:lpstr>Recursing Downward</vt:lpstr>
      <vt:lpstr>Functionality Layers </vt:lpstr>
      <vt:lpstr>Mechanism Layers</vt:lpstr>
      <vt:lpstr>Refactoring</vt:lpstr>
      <vt:lpstr>PowerPoint Presentation</vt:lpstr>
      <vt:lpstr>Design Optimization</vt:lpstr>
      <vt:lpstr>PowerPoint Presentation</vt:lpstr>
      <vt:lpstr>PowerPoint Presentation</vt:lpstr>
      <vt:lpstr>Reification behavior</vt:lpstr>
      <vt:lpstr>Adjustment of Inheritance </vt:lpstr>
      <vt:lpstr>Rearrange classes and operations to increase inheritance </vt:lpstr>
      <vt:lpstr>Fine-tuning classes</vt:lpstr>
      <vt:lpstr>One-way Associations</vt:lpstr>
      <vt:lpstr>Two-way Association</vt:lpstr>
      <vt:lpstr>Testing Object-Oriented Systems</vt:lpstr>
      <vt:lpstr>Unit Testing</vt:lpstr>
      <vt:lpstr>Subsystem Testing</vt:lpstr>
      <vt:lpstr>System Testing</vt:lpstr>
      <vt:lpstr>Building the Class Model</vt:lpstr>
      <vt:lpstr>Wrapping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OOMD 5th Unit  Presentation</dc:title>
  <dc:creator>38 531KAUSTUBH 20-21</dc:creator>
  <cp:lastModifiedBy>38 531KAUSTUBH 20-21</cp:lastModifiedBy>
  <cp:revision>1</cp:revision>
  <dcterms:created xsi:type="dcterms:W3CDTF">2022-11-10T07:02:49Z</dcterms:created>
  <dcterms:modified xsi:type="dcterms:W3CDTF">2022-11-10T07:54:04Z</dcterms:modified>
</cp:coreProperties>
</file>