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2"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4955B4-BE7D-4DB8-A881-ADD77F70EC62}"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412888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4955B4-BE7D-4DB8-A881-ADD77F70EC62}"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313376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4955B4-BE7D-4DB8-A881-ADD77F70EC62}"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C10B-F225-4B63-843B-B1DB66613CA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44128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4955B4-BE7D-4DB8-A881-ADD77F70EC62}"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172656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4955B4-BE7D-4DB8-A881-ADD77F70EC62}"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C10B-F225-4B63-843B-B1DB66613CA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4904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4955B4-BE7D-4DB8-A881-ADD77F70EC62}"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4048808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955B4-BE7D-4DB8-A881-ADD77F70EC62}"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796603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955B4-BE7D-4DB8-A881-ADD77F70EC62}"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413888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955B4-BE7D-4DB8-A881-ADD77F70EC62}"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48626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4955B4-BE7D-4DB8-A881-ADD77F70EC62}"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111098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4955B4-BE7D-4DB8-A881-ADD77F70EC62}"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409101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4955B4-BE7D-4DB8-A881-ADD77F70EC62}"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370061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4955B4-BE7D-4DB8-A881-ADD77F70EC62}"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198006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955B4-BE7D-4DB8-A881-ADD77F70EC62}"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1621876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4955B4-BE7D-4DB8-A881-ADD77F70EC62}"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167404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14955B4-BE7D-4DB8-A881-ADD77F70EC62}"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2C10B-F225-4B63-843B-B1DB66613CA8}" type="slidenum">
              <a:rPr lang="en-IN" smtClean="0"/>
              <a:t>‹#›</a:t>
            </a:fld>
            <a:endParaRPr lang="en-IN"/>
          </a:p>
        </p:txBody>
      </p:sp>
    </p:spTree>
    <p:extLst>
      <p:ext uri="{BB962C8B-B14F-4D97-AF65-F5344CB8AC3E}">
        <p14:creationId xmlns:p14="http://schemas.microsoft.com/office/powerpoint/2010/main" val="291940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4955B4-BE7D-4DB8-A881-ADD77F70EC62}" type="datetimeFigureOut">
              <a:rPr lang="en-IN" smtClean="0"/>
              <a:t>31-07-2024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62C10B-F225-4B63-843B-B1DB66613CA8}" type="slidenum">
              <a:rPr lang="en-IN" smtClean="0"/>
              <a:t>‹#›</a:t>
            </a:fld>
            <a:endParaRPr lang="en-IN"/>
          </a:p>
        </p:txBody>
      </p:sp>
    </p:spTree>
    <p:extLst>
      <p:ext uri="{BB962C8B-B14F-4D97-AF65-F5344CB8AC3E}">
        <p14:creationId xmlns:p14="http://schemas.microsoft.com/office/powerpoint/2010/main" val="35434610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2E77-CE16-4B76-B993-691B254690DB}"/>
              </a:ext>
            </a:extLst>
          </p:cNvPr>
          <p:cNvSpPr>
            <a:spLocks noGrp="1"/>
          </p:cNvSpPr>
          <p:nvPr>
            <p:ph type="ctrTitle"/>
          </p:nvPr>
        </p:nvSpPr>
        <p:spPr/>
        <p:txBody>
          <a:bodyPr/>
          <a:lstStyle/>
          <a:p>
            <a:r>
              <a:rPr lang="en-US" dirty="0"/>
              <a:t>Employee Attrition</a:t>
            </a:r>
            <a:endParaRPr lang="en-IN" dirty="0"/>
          </a:p>
        </p:txBody>
      </p:sp>
      <p:sp>
        <p:nvSpPr>
          <p:cNvPr id="3" name="Subtitle 2">
            <a:extLst>
              <a:ext uri="{FF2B5EF4-FFF2-40B4-BE49-F238E27FC236}">
                <a16:creationId xmlns:a16="http://schemas.microsoft.com/office/drawing/2014/main" id="{7C42E7E1-3311-474D-8C1B-801235354F6D}"/>
              </a:ext>
            </a:extLst>
          </p:cNvPr>
          <p:cNvSpPr>
            <a:spLocks noGrp="1"/>
          </p:cNvSpPr>
          <p:nvPr>
            <p:ph type="subTitle" idx="1"/>
          </p:nvPr>
        </p:nvSpPr>
        <p:spPr/>
        <p:txBody>
          <a:bodyPr/>
          <a:lstStyle/>
          <a:p>
            <a:r>
              <a:rPr lang="en-US" dirty="0"/>
              <a:t>By Kaustubha Ram P</a:t>
            </a:r>
          </a:p>
          <a:p>
            <a:r>
              <a:rPr lang="en-US" dirty="0"/>
              <a:t>U</a:t>
            </a:r>
            <a:r>
              <a:rPr lang="en-IN" dirty="0"/>
              <a:t>NID:UMIP16580</a:t>
            </a:r>
            <a:endParaRPr lang="en-US" dirty="0"/>
          </a:p>
        </p:txBody>
      </p:sp>
      <p:pic>
        <p:nvPicPr>
          <p:cNvPr id="1026" name="Picture 2" descr="Mastering Employee Attrition: A Guide for Calculation, Analysis, and  Strategy">
            <a:extLst>
              <a:ext uri="{FF2B5EF4-FFF2-40B4-BE49-F238E27FC236}">
                <a16:creationId xmlns:a16="http://schemas.microsoft.com/office/drawing/2014/main" id="{ED33AF04-5023-4A3C-9E7F-67C39487D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059" y="169332"/>
            <a:ext cx="5266050" cy="295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9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3827-1AD5-4B3C-9051-07FFB21C54A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856144F-DFD4-4ECB-9EEB-285132554C86}"/>
              </a:ext>
            </a:extLst>
          </p:cNvPr>
          <p:cNvSpPr>
            <a:spLocks noGrp="1"/>
          </p:cNvSpPr>
          <p:nvPr>
            <p:ph idx="1"/>
          </p:nvPr>
        </p:nvSpPr>
        <p:spPr/>
        <p:txBody>
          <a:bodyPr/>
          <a:lstStyle/>
          <a:p>
            <a:r>
              <a:rPr lang="en-US" dirty="0"/>
              <a:t>XYZ company which was established a few years back is facing around a 15% attrition rate for a couple of years. And it's majorly affecting the company in many aspects. </a:t>
            </a:r>
          </a:p>
          <a:p>
            <a:r>
              <a:rPr lang="en-US" dirty="0"/>
              <a:t>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a:t>
            </a:r>
            <a:endParaRPr lang="en-IN" dirty="0"/>
          </a:p>
          <a:p>
            <a:endParaRPr lang="en-US" dirty="0"/>
          </a:p>
        </p:txBody>
      </p:sp>
    </p:spTree>
    <p:extLst>
      <p:ext uri="{BB962C8B-B14F-4D97-AF65-F5344CB8AC3E}">
        <p14:creationId xmlns:p14="http://schemas.microsoft.com/office/powerpoint/2010/main" val="198041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4EE0-D5FF-4DA9-B276-BA2C4947B89D}"/>
              </a:ext>
            </a:extLst>
          </p:cNvPr>
          <p:cNvSpPr>
            <a:spLocks noGrp="1"/>
          </p:cNvSpPr>
          <p:nvPr>
            <p:ph type="title"/>
          </p:nvPr>
        </p:nvSpPr>
        <p:spPr/>
        <p:txBody>
          <a:bodyPr/>
          <a:lstStyle/>
          <a:p>
            <a:r>
              <a:rPr lang="en-US" dirty="0"/>
              <a:t>Main KPIs</a:t>
            </a:r>
            <a:endParaRPr lang="en-IN" dirty="0"/>
          </a:p>
        </p:txBody>
      </p:sp>
      <p:sp>
        <p:nvSpPr>
          <p:cNvPr id="3" name="Content Placeholder 2">
            <a:extLst>
              <a:ext uri="{FF2B5EF4-FFF2-40B4-BE49-F238E27FC236}">
                <a16:creationId xmlns:a16="http://schemas.microsoft.com/office/drawing/2014/main" id="{8F3FB395-E3D8-449D-9C81-7FFCFE7B5235}"/>
              </a:ext>
            </a:extLst>
          </p:cNvPr>
          <p:cNvSpPr>
            <a:spLocks noGrp="1"/>
          </p:cNvSpPr>
          <p:nvPr>
            <p:ph idx="1"/>
          </p:nvPr>
        </p:nvSpPr>
        <p:spPr/>
        <p:txBody>
          <a:bodyPr>
            <a:normAutofit lnSpcReduction="10000"/>
          </a:bodyPr>
          <a:lstStyle/>
          <a:p>
            <a:r>
              <a:rPr lang="en-IN" sz="2400" dirty="0"/>
              <a:t>Attrition rate</a:t>
            </a:r>
          </a:p>
          <a:p>
            <a:r>
              <a:rPr lang="en-IN" sz="2400" dirty="0"/>
              <a:t>Employee Turnover</a:t>
            </a:r>
          </a:p>
          <a:p>
            <a:r>
              <a:rPr lang="en-IN" sz="2400" dirty="0"/>
              <a:t>Employee retention rate</a:t>
            </a:r>
          </a:p>
          <a:p>
            <a:r>
              <a:rPr lang="en-US" sz="2400" dirty="0"/>
              <a:t>Employee Satisfaction Rate</a:t>
            </a:r>
          </a:p>
          <a:p>
            <a:r>
              <a:rPr lang="en-US" sz="2400" dirty="0"/>
              <a:t>Job Satisfaction</a:t>
            </a:r>
          </a:p>
          <a:p>
            <a:r>
              <a:rPr lang="en-US" sz="2400" dirty="0"/>
              <a:t>Annual/Monthly Income</a:t>
            </a:r>
          </a:p>
          <a:p>
            <a:r>
              <a:rPr lang="en-US" sz="2400" dirty="0"/>
              <a:t>Retention rate per department</a:t>
            </a:r>
          </a:p>
          <a:p>
            <a:r>
              <a:rPr lang="en-US" sz="2400" dirty="0"/>
              <a:t>Retention rate per gender</a:t>
            </a:r>
          </a:p>
          <a:p>
            <a:endParaRPr lang="en-IN" sz="2400" dirty="0"/>
          </a:p>
        </p:txBody>
      </p:sp>
    </p:spTree>
    <p:extLst>
      <p:ext uri="{BB962C8B-B14F-4D97-AF65-F5344CB8AC3E}">
        <p14:creationId xmlns:p14="http://schemas.microsoft.com/office/powerpoint/2010/main" val="129663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8305-DED9-45F3-B384-461C109F7C13}"/>
              </a:ext>
            </a:extLst>
          </p:cNvPr>
          <p:cNvSpPr>
            <a:spLocks noGrp="1"/>
          </p:cNvSpPr>
          <p:nvPr>
            <p:ph type="title"/>
          </p:nvPr>
        </p:nvSpPr>
        <p:spPr/>
        <p:txBody>
          <a:bodyPr/>
          <a:lstStyle/>
          <a:p>
            <a:r>
              <a:rPr lang="en-US" dirty="0"/>
              <a:t>Dashboard</a:t>
            </a:r>
            <a:endParaRPr lang="en-IN" dirty="0"/>
          </a:p>
        </p:txBody>
      </p:sp>
      <p:pic>
        <p:nvPicPr>
          <p:cNvPr id="7" name="Content Placeholder 6">
            <a:extLst>
              <a:ext uri="{FF2B5EF4-FFF2-40B4-BE49-F238E27FC236}">
                <a16:creationId xmlns:a16="http://schemas.microsoft.com/office/drawing/2014/main" id="{BD23A97A-D88E-43C4-963B-5138FE3E7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345464"/>
            <a:ext cx="8596312" cy="3511684"/>
          </a:xfrm>
        </p:spPr>
      </p:pic>
    </p:spTree>
    <p:extLst>
      <p:ext uri="{BB962C8B-B14F-4D97-AF65-F5344CB8AC3E}">
        <p14:creationId xmlns:p14="http://schemas.microsoft.com/office/powerpoint/2010/main" val="6286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F207-82DB-4E53-9CCA-99F4A3697F98}"/>
              </a:ext>
            </a:extLst>
          </p:cNvPr>
          <p:cNvSpPr>
            <a:spLocks noGrp="1"/>
          </p:cNvSpPr>
          <p:nvPr>
            <p:ph type="title"/>
          </p:nvPr>
        </p:nvSpPr>
        <p:spPr/>
        <p:txBody>
          <a:bodyPr/>
          <a:lstStyle/>
          <a:p>
            <a:r>
              <a:rPr lang="en-US" dirty="0"/>
              <a:t>Key Insights</a:t>
            </a:r>
            <a:endParaRPr lang="en-IN" dirty="0"/>
          </a:p>
        </p:txBody>
      </p:sp>
      <p:sp>
        <p:nvSpPr>
          <p:cNvPr id="3" name="Content Placeholder 2">
            <a:extLst>
              <a:ext uri="{FF2B5EF4-FFF2-40B4-BE49-F238E27FC236}">
                <a16:creationId xmlns:a16="http://schemas.microsoft.com/office/drawing/2014/main" id="{ABA6A163-865E-46B5-89ED-EC882AB15303}"/>
              </a:ext>
            </a:extLst>
          </p:cNvPr>
          <p:cNvSpPr>
            <a:spLocks noGrp="1"/>
          </p:cNvSpPr>
          <p:nvPr>
            <p:ph idx="1"/>
          </p:nvPr>
        </p:nvSpPr>
        <p:spPr/>
        <p:txBody>
          <a:bodyPr/>
          <a:lstStyle/>
          <a:p>
            <a:r>
              <a:rPr lang="en-US" dirty="0"/>
              <a:t>Attrition varies between departments</a:t>
            </a:r>
          </a:p>
          <a:p>
            <a:pPr lvl="1"/>
            <a:r>
              <a:rPr lang="en-US" dirty="0"/>
              <a:t>HR-30%- highest</a:t>
            </a:r>
          </a:p>
          <a:p>
            <a:pPr lvl="1"/>
            <a:r>
              <a:rPr lang="en-US" dirty="0"/>
              <a:t>R&amp;D-16%</a:t>
            </a:r>
          </a:p>
          <a:p>
            <a:pPr lvl="1"/>
            <a:r>
              <a:rPr lang="en-US" dirty="0"/>
              <a:t>Sales-15%</a:t>
            </a:r>
          </a:p>
          <a:p>
            <a:pPr lvl="1"/>
            <a:endParaRPr lang="en-US" dirty="0"/>
          </a:p>
          <a:p>
            <a:r>
              <a:rPr lang="en-US" dirty="0"/>
              <a:t>Slight difference in attrition between males and females</a:t>
            </a:r>
          </a:p>
          <a:p>
            <a:pPr lvl="1"/>
            <a:r>
              <a:rPr lang="en-US" dirty="0"/>
              <a:t>Males-16.67%</a:t>
            </a:r>
          </a:p>
          <a:p>
            <a:pPr lvl="1"/>
            <a:r>
              <a:rPr lang="en-US" dirty="0"/>
              <a:t>Females- 15%</a:t>
            </a:r>
          </a:p>
          <a:p>
            <a:endParaRPr lang="en-IN" dirty="0"/>
          </a:p>
        </p:txBody>
      </p:sp>
    </p:spTree>
    <p:extLst>
      <p:ext uri="{BB962C8B-B14F-4D97-AF65-F5344CB8AC3E}">
        <p14:creationId xmlns:p14="http://schemas.microsoft.com/office/powerpoint/2010/main" val="358670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AB1-CBAF-4778-A928-45D74195A9BA}"/>
              </a:ext>
            </a:extLst>
          </p:cNvPr>
          <p:cNvSpPr>
            <a:spLocks noGrp="1"/>
          </p:cNvSpPr>
          <p:nvPr>
            <p:ph type="title"/>
          </p:nvPr>
        </p:nvSpPr>
        <p:spPr/>
        <p:txBody>
          <a:bodyPr/>
          <a:lstStyle/>
          <a:p>
            <a:r>
              <a:rPr lang="en-US" dirty="0"/>
              <a:t>Key Insights</a:t>
            </a:r>
            <a:endParaRPr lang="en-IN" dirty="0"/>
          </a:p>
        </p:txBody>
      </p:sp>
      <p:sp>
        <p:nvSpPr>
          <p:cNvPr id="3" name="Content Placeholder 2">
            <a:extLst>
              <a:ext uri="{FF2B5EF4-FFF2-40B4-BE49-F238E27FC236}">
                <a16:creationId xmlns:a16="http://schemas.microsoft.com/office/drawing/2014/main" id="{2B423497-99C3-45B8-A9D6-AE661EAAE7EF}"/>
              </a:ext>
            </a:extLst>
          </p:cNvPr>
          <p:cNvSpPr>
            <a:spLocks noGrp="1"/>
          </p:cNvSpPr>
          <p:nvPr>
            <p:ph idx="1"/>
          </p:nvPr>
        </p:nvSpPr>
        <p:spPr/>
        <p:txBody>
          <a:bodyPr/>
          <a:lstStyle/>
          <a:p>
            <a:r>
              <a:rPr lang="en-US" dirty="0"/>
              <a:t>Income plays a factor</a:t>
            </a:r>
          </a:p>
          <a:p>
            <a:pPr lvl="1"/>
            <a:r>
              <a:rPr lang="en-US" dirty="0"/>
              <a:t>People who are leaving have lesser average income compared to those not leaving</a:t>
            </a:r>
          </a:p>
          <a:p>
            <a:pPr lvl="1"/>
            <a:endParaRPr lang="en-US" dirty="0"/>
          </a:p>
          <a:p>
            <a:pPr lvl="1"/>
            <a:endParaRPr lang="en-US" dirty="0"/>
          </a:p>
          <a:p>
            <a:pPr lvl="1"/>
            <a:endParaRPr lang="en-US" dirty="0"/>
          </a:p>
          <a:p>
            <a:pPr lvl="1"/>
            <a:endParaRPr lang="en-US" dirty="0"/>
          </a:p>
          <a:p>
            <a:pPr lvl="1"/>
            <a:endParaRPr lang="en-US" dirty="0"/>
          </a:p>
          <a:p>
            <a:pPr lvl="1"/>
            <a:r>
              <a:rPr lang="en-US" dirty="0"/>
              <a:t>HR has least average salary, and also has highest attrition among departments</a:t>
            </a:r>
          </a:p>
          <a:p>
            <a:pPr lvl="1"/>
            <a:endParaRPr lang="en-US" dirty="0"/>
          </a:p>
          <a:p>
            <a:pPr lvl="1"/>
            <a:endParaRPr lang="en-US" dirty="0"/>
          </a:p>
          <a:p>
            <a:pPr lvl="1"/>
            <a:endParaRPr lang="en-US" dirty="0"/>
          </a:p>
          <a:p>
            <a:pPr lvl="1"/>
            <a:endParaRPr lang="en-US" dirty="0"/>
          </a:p>
          <a:p>
            <a:endParaRPr lang="en-US" dirty="0"/>
          </a:p>
          <a:p>
            <a:pPr marL="0" indent="0">
              <a:buNone/>
            </a:pPr>
            <a:endParaRPr lang="en-US" dirty="0"/>
          </a:p>
          <a:p>
            <a:endParaRPr lang="en-IN" dirty="0"/>
          </a:p>
        </p:txBody>
      </p:sp>
      <p:graphicFrame>
        <p:nvGraphicFramePr>
          <p:cNvPr id="4" name="Table 3">
            <a:extLst>
              <a:ext uri="{FF2B5EF4-FFF2-40B4-BE49-F238E27FC236}">
                <a16:creationId xmlns:a16="http://schemas.microsoft.com/office/drawing/2014/main" id="{A9724E9F-3BBE-48C3-B2A5-F1C30A653F17}"/>
              </a:ext>
            </a:extLst>
          </p:cNvPr>
          <p:cNvGraphicFramePr>
            <a:graphicFrameLocks noGrp="1"/>
          </p:cNvGraphicFramePr>
          <p:nvPr>
            <p:extLst>
              <p:ext uri="{D42A27DB-BD31-4B8C-83A1-F6EECF244321}">
                <p14:modId xmlns:p14="http://schemas.microsoft.com/office/powerpoint/2010/main" val="2964556412"/>
              </p:ext>
            </p:extLst>
          </p:nvPr>
        </p:nvGraphicFramePr>
        <p:xfrm>
          <a:off x="911668" y="2950590"/>
          <a:ext cx="8127999" cy="155654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77330357"/>
                    </a:ext>
                  </a:extLst>
                </a:gridCol>
                <a:gridCol w="2709333">
                  <a:extLst>
                    <a:ext uri="{9D8B030D-6E8A-4147-A177-3AD203B41FA5}">
                      <a16:colId xmlns:a16="http://schemas.microsoft.com/office/drawing/2014/main" val="2525201531"/>
                    </a:ext>
                  </a:extLst>
                </a:gridCol>
                <a:gridCol w="2709333">
                  <a:extLst>
                    <a:ext uri="{9D8B030D-6E8A-4147-A177-3AD203B41FA5}">
                      <a16:colId xmlns:a16="http://schemas.microsoft.com/office/drawing/2014/main" val="125271256"/>
                    </a:ext>
                  </a:extLst>
                </a:gridCol>
              </a:tblGrid>
              <a:tr h="308081">
                <a:tc>
                  <a:txBody>
                    <a:bodyPr/>
                    <a:lstStyle/>
                    <a:p>
                      <a:r>
                        <a:rPr lang="en-US" dirty="0"/>
                        <a:t>Department\Attrition</a:t>
                      </a:r>
                      <a:endParaRPr lang="en-IN" dirty="0"/>
                    </a:p>
                  </a:txBody>
                  <a:tcPr/>
                </a:tc>
                <a:tc>
                  <a:txBody>
                    <a:bodyPr/>
                    <a:lstStyle/>
                    <a:p>
                      <a:r>
                        <a:rPr lang="en-US" dirty="0"/>
                        <a:t>Yes</a:t>
                      </a:r>
                      <a:endParaRPr lang="en-IN" dirty="0"/>
                    </a:p>
                  </a:txBody>
                  <a:tcPr/>
                </a:tc>
                <a:tc>
                  <a:txBody>
                    <a:bodyPr/>
                    <a:lstStyle/>
                    <a:p>
                      <a:r>
                        <a:rPr lang="en-US" dirty="0"/>
                        <a:t>N0</a:t>
                      </a:r>
                      <a:endParaRPr lang="en-IN" dirty="0"/>
                    </a:p>
                  </a:txBody>
                  <a:tcPr/>
                </a:tc>
                <a:extLst>
                  <a:ext uri="{0D108BD9-81ED-4DB2-BD59-A6C34878D82A}">
                    <a16:rowId xmlns:a16="http://schemas.microsoft.com/office/drawing/2014/main" val="596826064"/>
                  </a:ext>
                </a:extLst>
              </a:tr>
              <a:tr h="370840">
                <a:tc>
                  <a:txBody>
                    <a:bodyPr/>
                    <a:lstStyle/>
                    <a:p>
                      <a:r>
                        <a:rPr lang="en-US" dirty="0"/>
                        <a:t>HR</a:t>
                      </a:r>
                      <a:endParaRPr lang="en-IN" dirty="0"/>
                    </a:p>
                  </a:txBody>
                  <a:tcPr/>
                </a:tc>
                <a:tc>
                  <a:txBody>
                    <a:bodyPr/>
                    <a:lstStyle/>
                    <a:p>
                      <a:r>
                        <a:rPr lang="en-US" dirty="0"/>
                        <a:t>53,257</a:t>
                      </a:r>
                      <a:endParaRPr lang="en-IN" dirty="0"/>
                    </a:p>
                  </a:txBody>
                  <a:tcPr/>
                </a:tc>
                <a:tc>
                  <a:txBody>
                    <a:bodyPr/>
                    <a:lstStyle/>
                    <a:p>
                      <a:r>
                        <a:rPr lang="en-US" dirty="0"/>
                        <a:t>59,911</a:t>
                      </a:r>
                      <a:endParaRPr lang="en-IN" dirty="0"/>
                    </a:p>
                  </a:txBody>
                  <a:tcPr/>
                </a:tc>
                <a:extLst>
                  <a:ext uri="{0D108BD9-81ED-4DB2-BD59-A6C34878D82A}">
                    <a16:rowId xmlns:a16="http://schemas.microsoft.com/office/drawing/2014/main" val="2768429666"/>
                  </a:ext>
                </a:extLst>
              </a:tr>
              <a:tr h="370840">
                <a:tc>
                  <a:txBody>
                    <a:bodyPr/>
                    <a:lstStyle/>
                    <a:p>
                      <a:r>
                        <a:rPr lang="en-US" dirty="0"/>
                        <a:t>R&amp;D</a:t>
                      </a:r>
                      <a:endParaRPr lang="en-IN" dirty="0"/>
                    </a:p>
                  </a:txBody>
                  <a:tcPr/>
                </a:tc>
                <a:tc>
                  <a:txBody>
                    <a:bodyPr/>
                    <a:lstStyle/>
                    <a:p>
                      <a:r>
                        <a:rPr lang="en-US" dirty="0"/>
                        <a:t>63,756</a:t>
                      </a:r>
                      <a:endParaRPr lang="en-IN" dirty="0"/>
                    </a:p>
                  </a:txBody>
                  <a:tcPr/>
                </a:tc>
                <a:tc>
                  <a:txBody>
                    <a:bodyPr/>
                    <a:lstStyle/>
                    <a:p>
                      <a:r>
                        <a:rPr lang="en-US" dirty="0"/>
                        <a:t>67,828</a:t>
                      </a:r>
                      <a:endParaRPr lang="en-IN" dirty="0"/>
                    </a:p>
                  </a:txBody>
                  <a:tcPr/>
                </a:tc>
                <a:extLst>
                  <a:ext uri="{0D108BD9-81ED-4DB2-BD59-A6C34878D82A}">
                    <a16:rowId xmlns:a16="http://schemas.microsoft.com/office/drawing/2014/main" val="2925798876"/>
                  </a:ext>
                </a:extLst>
              </a:tr>
              <a:tr h="449101">
                <a:tc>
                  <a:txBody>
                    <a:bodyPr/>
                    <a:lstStyle/>
                    <a:p>
                      <a:r>
                        <a:rPr lang="en-US" dirty="0"/>
                        <a:t>Sales</a:t>
                      </a:r>
                      <a:endParaRPr lang="en-IN" dirty="0"/>
                    </a:p>
                  </a:txBody>
                  <a:tcPr/>
                </a:tc>
                <a:tc>
                  <a:txBody>
                    <a:bodyPr/>
                    <a:lstStyle/>
                    <a:p>
                      <a:r>
                        <a:rPr lang="en-US" dirty="0"/>
                        <a:t>59,400</a:t>
                      </a:r>
                      <a:endParaRPr lang="en-IN" dirty="0"/>
                    </a:p>
                  </a:txBody>
                  <a:tcPr/>
                </a:tc>
                <a:tc>
                  <a:txBody>
                    <a:bodyPr/>
                    <a:lstStyle/>
                    <a:p>
                      <a:r>
                        <a:rPr lang="en-US" dirty="0"/>
                        <a:t>61,735</a:t>
                      </a:r>
                      <a:endParaRPr lang="en-IN" dirty="0"/>
                    </a:p>
                  </a:txBody>
                  <a:tcPr/>
                </a:tc>
                <a:extLst>
                  <a:ext uri="{0D108BD9-81ED-4DB2-BD59-A6C34878D82A}">
                    <a16:rowId xmlns:a16="http://schemas.microsoft.com/office/drawing/2014/main" val="2472978383"/>
                  </a:ext>
                </a:extLst>
              </a:tr>
            </a:tbl>
          </a:graphicData>
        </a:graphic>
      </p:graphicFrame>
    </p:spTree>
    <p:extLst>
      <p:ext uri="{BB962C8B-B14F-4D97-AF65-F5344CB8AC3E}">
        <p14:creationId xmlns:p14="http://schemas.microsoft.com/office/powerpoint/2010/main" val="194616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A59E-485E-42B5-A119-4E1E0891A72B}"/>
              </a:ext>
            </a:extLst>
          </p:cNvPr>
          <p:cNvSpPr>
            <a:spLocks noGrp="1"/>
          </p:cNvSpPr>
          <p:nvPr>
            <p:ph type="title"/>
          </p:nvPr>
        </p:nvSpPr>
        <p:spPr/>
        <p:txBody>
          <a:bodyPr/>
          <a:lstStyle/>
          <a:p>
            <a:r>
              <a:rPr lang="en-US" dirty="0"/>
              <a:t>Key Insights</a:t>
            </a:r>
            <a:endParaRPr lang="en-IN" dirty="0"/>
          </a:p>
        </p:txBody>
      </p:sp>
      <p:sp>
        <p:nvSpPr>
          <p:cNvPr id="3" name="Content Placeholder 2">
            <a:extLst>
              <a:ext uri="{FF2B5EF4-FFF2-40B4-BE49-F238E27FC236}">
                <a16:creationId xmlns:a16="http://schemas.microsoft.com/office/drawing/2014/main" id="{F948279E-3F76-4768-8353-943EDC7BD91D}"/>
              </a:ext>
            </a:extLst>
          </p:cNvPr>
          <p:cNvSpPr>
            <a:spLocks noGrp="1"/>
          </p:cNvSpPr>
          <p:nvPr>
            <p:ph idx="1"/>
          </p:nvPr>
        </p:nvSpPr>
        <p:spPr/>
        <p:txBody>
          <a:bodyPr/>
          <a:lstStyle/>
          <a:p>
            <a:r>
              <a:rPr lang="en-US" dirty="0"/>
              <a:t>Marriage status is related to attrition</a:t>
            </a:r>
          </a:p>
          <a:p>
            <a:pPr lvl="1"/>
            <a:r>
              <a:rPr lang="en-US" dirty="0"/>
              <a:t>Divorcesd-10%</a:t>
            </a:r>
          </a:p>
          <a:p>
            <a:pPr lvl="1"/>
            <a:r>
              <a:rPr lang="en-US" dirty="0"/>
              <a:t>Married-12%</a:t>
            </a:r>
          </a:p>
          <a:p>
            <a:pPr lvl="1"/>
            <a:r>
              <a:rPr lang="en-US" dirty="0"/>
              <a:t>Single-25% - Highest attrition </a:t>
            </a:r>
          </a:p>
          <a:p>
            <a:endParaRPr lang="en-IN" dirty="0"/>
          </a:p>
        </p:txBody>
      </p:sp>
    </p:spTree>
    <p:extLst>
      <p:ext uri="{BB962C8B-B14F-4D97-AF65-F5344CB8AC3E}">
        <p14:creationId xmlns:p14="http://schemas.microsoft.com/office/powerpoint/2010/main" val="381150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12871-F9CC-4B11-9AAF-8AEBD49EBF44}"/>
              </a:ext>
            </a:extLst>
          </p:cNvPr>
          <p:cNvSpPr/>
          <p:nvPr/>
        </p:nvSpPr>
        <p:spPr>
          <a:xfrm>
            <a:off x="2678783" y="2767280"/>
            <a:ext cx="6834433" cy="1323439"/>
          </a:xfrm>
          <a:prstGeom prst="rect">
            <a:avLst/>
          </a:prstGeom>
          <a:noFill/>
        </p:spPr>
        <p:txBody>
          <a:bodyPr wrap="square" lIns="91440" tIns="45720" rIns="91440" bIns="45720">
            <a:spAutoFit/>
          </a:bodyPr>
          <a:lstStyle/>
          <a:p>
            <a:pPr algn="ctr"/>
            <a:r>
              <a:rPr lang="en-US"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14931284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294</TotalTime>
  <Words>219</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Employee Attrition</vt:lpstr>
      <vt:lpstr>Introduction</vt:lpstr>
      <vt:lpstr>Main KPIs</vt:lpstr>
      <vt:lpstr>Dashboard</vt:lpstr>
      <vt:lpstr>Key Insights</vt:lpstr>
      <vt:lpstr>Key Insights</vt:lpstr>
      <vt:lpstr>Key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Kaustubha Ram P</dc:creator>
  <cp:lastModifiedBy>Kaustubha Ram P</cp:lastModifiedBy>
  <cp:revision>13</cp:revision>
  <dcterms:created xsi:type="dcterms:W3CDTF">2024-07-30T17:08:56Z</dcterms:created>
  <dcterms:modified xsi:type="dcterms:W3CDTF">2024-07-31T11:42:22Z</dcterms:modified>
</cp:coreProperties>
</file>