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66" r:id="rId4"/>
    <p:sldId id="267" r:id="rId5"/>
    <p:sldId id="258" r:id="rId6"/>
    <p:sldId id="259" r:id="rId7"/>
    <p:sldId id="268" r:id="rId8"/>
    <p:sldId id="270" r:id="rId9"/>
    <p:sldId id="260"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BF117AE-0AB8-4A30-ADA3-8141744CE083}">
          <p14:sldIdLst>
            <p14:sldId id="256"/>
            <p14:sldId id="257"/>
            <p14:sldId id="266"/>
            <p14:sldId id="267"/>
            <p14:sldId id="258"/>
            <p14:sldId id="259"/>
            <p14:sldId id="268"/>
            <p14:sldId id="270"/>
            <p14:sldId id="260"/>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1FD863-480E-46BD-9D70-F1A1DE529DC9}" type="datetimeFigureOut">
              <a:rPr lang="en-IN" smtClean="0"/>
              <a:t>04-08-2024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B5FC2DBD-C219-4A65-AF51-218E486CCCAD}"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9550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FD863-480E-46BD-9D70-F1A1DE529DC9}" type="datetimeFigureOut">
              <a:rPr lang="en-IN" smtClean="0"/>
              <a:t>04-08-2024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FC2DBD-C219-4A65-AF51-218E486CCCAD}"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0943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FD863-480E-46BD-9D70-F1A1DE529DC9}" type="datetimeFigureOut">
              <a:rPr lang="en-IN" smtClean="0"/>
              <a:t>04-08-2024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FC2DBD-C219-4A65-AF51-218E486CCCAD}"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9415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FD863-480E-46BD-9D70-F1A1DE529DC9}" type="datetimeFigureOut">
              <a:rPr lang="en-IN" smtClean="0"/>
              <a:t>04-08-2024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FC2DBD-C219-4A65-AF51-218E486CCCAD}"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4731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1FD863-480E-46BD-9D70-F1A1DE529DC9}" type="datetimeFigureOut">
              <a:rPr lang="en-IN" smtClean="0"/>
              <a:t>04-08-2024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FC2DBD-C219-4A65-AF51-218E486CCCAD}"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4956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1FD863-480E-46BD-9D70-F1A1DE529DC9}" type="datetimeFigureOut">
              <a:rPr lang="en-IN" smtClean="0"/>
              <a:t>04-08-2024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FC2DBD-C219-4A65-AF51-218E486CCCAD}"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1185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1FD863-480E-46BD-9D70-F1A1DE529DC9}" type="datetimeFigureOut">
              <a:rPr lang="en-IN" smtClean="0"/>
              <a:t>04-08-2024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FC2DBD-C219-4A65-AF51-218E486CCCAD}"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1512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1FD863-480E-46BD-9D70-F1A1DE529DC9}" type="datetimeFigureOut">
              <a:rPr lang="en-IN" smtClean="0"/>
              <a:t>04-08-2024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FC2DBD-C219-4A65-AF51-218E486CCCAD}"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7449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1FD863-480E-46BD-9D70-F1A1DE529DC9}" type="datetimeFigureOut">
              <a:rPr lang="en-IN" smtClean="0"/>
              <a:t>04-08-2024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FC2DBD-C219-4A65-AF51-218E486CCCAD}" type="slidenum">
              <a:rPr lang="en-IN" smtClean="0"/>
              <a:t>‹#›</a:t>
            </a:fld>
            <a:endParaRPr lang="en-IN"/>
          </a:p>
        </p:txBody>
      </p:sp>
    </p:spTree>
    <p:extLst>
      <p:ext uri="{BB962C8B-B14F-4D97-AF65-F5344CB8AC3E}">
        <p14:creationId xmlns:p14="http://schemas.microsoft.com/office/powerpoint/2010/main" val="1412408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1FD863-480E-46BD-9D70-F1A1DE529DC9}" type="datetimeFigureOut">
              <a:rPr lang="en-IN" smtClean="0"/>
              <a:t>04-08-2024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FC2DBD-C219-4A65-AF51-218E486CCCAD}"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2749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F1FD863-480E-46BD-9D70-F1A1DE529DC9}" type="datetimeFigureOut">
              <a:rPr lang="en-IN" smtClean="0"/>
              <a:t>04-08-2024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B5FC2DBD-C219-4A65-AF51-218E486CCCAD}"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1470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F1FD863-480E-46BD-9D70-F1A1DE529DC9}" type="datetimeFigureOut">
              <a:rPr lang="en-IN" smtClean="0"/>
              <a:t>04-08-2024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5FC2DBD-C219-4A65-AF51-218E486CCCAD}"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859724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A261E-1EF8-4634-9C9D-1A9DB598F1CD}"/>
              </a:ext>
            </a:extLst>
          </p:cNvPr>
          <p:cNvSpPr>
            <a:spLocks noGrp="1"/>
          </p:cNvSpPr>
          <p:nvPr>
            <p:ph type="ctrTitle"/>
          </p:nvPr>
        </p:nvSpPr>
        <p:spPr/>
        <p:txBody>
          <a:bodyPr/>
          <a:lstStyle/>
          <a:p>
            <a:r>
              <a:rPr lang="en-US" dirty="0"/>
              <a:t>IPL Data Analysis</a:t>
            </a:r>
            <a:endParaRPr lang="en-IN" dirty="0"/>
          </a:p>
        </p:txBody>
      </p:sp>
      <p:sp>
        <p:nvSpPr>
          <p:cNvPr id="3" name="Subtitle 2">
            <a:extLst>
              <a:ext uri="{FF2B5EF4-FFF2-40B4-BE49-F238E27FC236}">
                <a16:creationId xmlns:a16="http://schemas.microsoft.com/office/drawing/2014/main" id="{08A0FF0F-780E-453C-981F-9ABA5B3DCA9B}"/>
              </a:ext>
            </a:extLst>
          </p:cNvPr>
          <p:cNvSpPr>
            <a:spLocks noGrp="1"/>
          </p:cNvSpPr>
          <p:nvPr>
            <p:ph type="subTitle" idx="1"/>
          </p:nvPr>
        </p:nvSpPr>
        <p:spPr/>
        <p:txBody>
          <a:bodyPr/>
          <a:lstStyle/>
          <a:p>
            <a:r>
              <a:rPr lang="en-US" dirty="0"/>
              <a:t>By Kaustubha ram</a:t>
            </a:r>
            <a:r>
              <a:rPr lang="en-IN" dirty="0"/>
              <a:t> p</a:t>
            </a:r>
            <a:endParaRPr lang="en-US" dirty="0"/>
          </a:p>
          <a:p>
            <a:r>
              <a:rPr lang="en-US" dirty="0"/>
              <a:t>Batch No.: MIP-DA-12 </a:t>
            </a:r>
            <a:endParaRPr lang="en-IN" dirty="0"/>
          </a:p>
        </p:txBody>
      </p:sp>
      <p:pic>
        <p:nvPicPr>
          <p:cNvPr id="1026" name="Picture 2" descr="IPL 2024 Photos | Capturing Cricket's Visual Moments">
            <a:extLst>
              <a:ext uri="{FF2B5EF4-FFF2-40B4-BE49-F238E27FC236}">
                <a16:creationId xmlns:a16="http://schemas.microsoft.com/office/drawing/2014/main" id="{5E3BDBD0-F5BD-4CEE-B8CF-82DA5C493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935" y="79748"/>
            <a:ext cx="3717164" cy="209090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61CEA8E-2D1A-420F-93E2-18AF70D2F9A1}"/>
              </a:ext>
            </a:extLst>
          </p:cNvPr>
          <p:cNvPicPr>
            <a:picLocks noChangeAspect="1"/>
          </p:cNvPicPr>
          <p:nvPr/>
        </p:nvPicPr>
        <p:blipFill>
          <a:blip r:embed="rId3"/>
          <a:stretch>
            <a:fillRect/>
          </a:stretch>
        </p:blipFill>
        <p:spPr>
          <a:xfrm>
            <a:off x="9966700" y="0"/>
            <a:ext cx="2176303" cy="2664344"/>
          </a:xfrm>
          <a:prstGeom prst="rect">
            <a:avLst/>
          </a:prstGeom>
        </p:spPr>
      </p:pic>
      <p:pic>
        <p:nvPicPr>
          <p:cNvPr id="1028" name="Picture 4" descr="IPL 2022: We hit it off with this team because... | Advertising | Campaign  India">
            <a:extLst>
              <a:ext uri="{FF2B5EF4-FFF2-40B4-BE49-F238E27FC236}">
                <a16:creationId xmlns:a16="http://schemas.microsoft.com/office/drawing/2014/main" id="{5B44ECB9-4C12-46C5-8882-F7E1B48EF9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0267" y="3700799"/>
            <a:ext cx="3252866" cy="2168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848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16BECD-8CE9-4A14-AA84-1B1B28BFD041}"/>
              </a:ext>
            </a:extLst>
          </p:cNvPr>
          <p:cNvSpPr/>
          <p:nvPr/>
        </p:nvSpPr>
        <p:spPr>
          <a:xfrm>
            <a:off x="3141507" y="2967335"/>
            <a:ext cx="5908990" cy="1323439"/>
          </a:xfrm>
          <a:prstGeom prst="rect">
            <a:avLst/>
          </a:prstGeom>
          <a:noFill/>
        </p:spPr>
        <p:txBody>
          <a:bodyPr wrap="none" lIns="91440" tIns="45720" rIns="91440" bIns="45720">
            <a:spAutoFit/>
          </a:bodyPr>
          <a:lstStyle/>
          <a:p>
            <a:pPr algn="ctr"/>
            <a:r>
              <a:rPr lang="en-US" sz="8000" b="1" cap="none" spc="0" dirty="0">
                <a:ln w="6600">
                  <a:solidFill>
                    <a:schemeClr val="accent2"/>
                  </a:solidFill>
                  <a:prstDash val="solid"/>
                </a:ln>
                <a:solidFill>
                  <a:srgbClr val="FFFFFF"/>
                </a:solidFill>
                <a:effectLst>
                  <a:outerShdw dist="38100" dir="2700000" algn="tl" rotWithShape="0">
                    <a:schemeClr val="accent2"/>
                  </a:outerShdw>
                </a:effectLst>
              </a:rPr>
              <a:t>THANK YOU</a:t>
            </a:r>
          </a:p>
        </p:txBody>
      </p:sp>
    </p:spTree>
    <p:extLst>
      <p:ext uri="{BB962C8B-B14F-4D97-AF65-F5344CB8AC3E}">
        <p14:creationId xmlns:p14="http://schemas.microsoft.com/office/powerpoint/2010/main" val="427047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FE814-9F55-4AB6-BFF7-876720E6A135}"/>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6C1B2EA-2A67-41CE-8E54-A32428FC6477}"/>
              </a:ext>
            </a:extLst>
          </p:cNvPr>
          <p:cNvSpPr>
            <a:spLocks noGrp="1"/>
          </p:cNvSpPr>
          <p:nvPr>
            <p:ph idx="1"/>
          </p:nvPr>
        </p:nvSpPr>
        <p:spPr/>
        <p:txBody>
          <a:bodyPr/>
          <a:lstStyle/>
          <a:p>
            <a:r>
              <a:rPr lang="en-US" dirty="0"/>
              <a:t>The Indian Premier League (IPL) is a Twenty20 cricket tournament organized by the Board of Control for Cricket in India (BCCI). Launched in 2008, it features international players forming teams. The tournament is held annually in India, with teams competing to qualify for the semi-finals and ultimately the final match. Its revenue from sponsorship, endorsement, and advertising spending has grown from Rs. 2,423 crore in 2008 to Rs. 15,766 crore in 2023.</a:t>
            </a:r>
          </a:p>
          <a:p>
            <a:endParaRPr lang="en-US" dirty="0"/>
          </a:p>
          <a:p>
            <a:endParaRPr lang="en-US" dirty="0"/>
          </a:p>
          <a:p>
            <a:endParaRPr lang="en-IN" dirty="0"/>
          </a:p>
        </p:txBody>
      </p:sp>
    </p:spTree>
    <p:extLst>
      <p:ext uri="{BB962C8B-B14F-4D97-AF65-F5344CB8AC3E}">
        <p14:creationId xmlns:p14="http://schemas.microsoft.com/office/powerpoint/2010/main" val="2868528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C97F3-BA9D-4969-A55D-E98FF714D183}"/>
              </a:ext>
            </a:extLst>
          </p:cNvPr>
          <p:cNvSpPr>
            <a:spLocks noGrp="1"/>
          </p:cNvSpPr>
          <p:nvPr>
            <p:ph type="title"/>
          </p:nvPr>
        </p:nvSpPr>
        <p:spPr/>
        <p:txBody>
          <a:bodyPr/>
          <a:lstStyle/>
          <a:p>
            <a:r>
              <a:rPr lang="en-US" dirty="0"/>
              <a:t>DATA</a:t>
            </a:r>
            <a:endParaRPr lang="en-IN" dirty="0"/>
          </a:p>
        </p:txBody>
      </p:sp>
      <p:sp>
        <p:nvSpPr>
          <p:cNvPr id="3" name="Content Placeholder 2">
            <a:extLst>
              <a:ext uri="{FF2B5EF4-FFF2-40B4-BE49-F238E27FC236}">
                <a16:creationId xmlns:a16="http://schemas.microsoft.com/office/drawing/2014/main" id="{F3639AB5-5E17-44ED-BF4F-26059130FB2D}"/>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C0DDDEC9-14C7-4CF0-BE36-AE4D283032AD}"/>
              </a:ext>
            </a:extLst>
          </p:cNvPr>
          <p:cNvPicPr>
            <a:picLocks noChangeAspect="1"/>
          </p:cNvPicPr>
          <p:nvPr/>
        </p:nvPicPr>
        <p:blipFill>
          <a:blip r:embed="rId2"/>
          <a:stretch>
            <a:fillRect/>
          </a:stretch>
        </p:blipFill>
        <p:spPr>
          <a:xfrm>
            <a:off x="471054" y="2015730"/>
            <a:ext cx="4963218" cy="3372321"/>
          </a:xfrm>
          <a:prstGeom prst="rect">
            <a:avLst/>
          </a:prstGeom>
        </p:spPr>
      </p:pic>
      <p:pic>
        <p:nvPicPr>
          <p:cNvPr id="6" name="Picture 5">
            <a:extLst>
              <a:ext uri="{FF2B5EF4-FFF2-40B4-BE49-F238E27FC236}">
                <a16:creationId xmlns:a16="http://schemas.microsoft.com/office/drawing/2014/main" id="{3495BFD3-F5B2-4C8B-8A56-C36C7C9955AC}"/>
              </a:ext>
            </a:extLst>
          </p:cNvPr>
          <p:cNvPicPr>
            <a:picLocks noChangeAspect="1"/>
          </p:cNvPicPr>
          <p:nvPr/>
        </p:nvPicPr>
        <p:blipFill>
          <a:blip r:embed="rId3"/>
          <a:stretch>
            <a:fillRect/>
          </a:stretch>
        </p:blipFill>
        <p:spPr>
          <a:xfrm>
            <a:off x="6096000" y="1976583"/>
            <a:ext cx="5344271" cy="3450613"/>
          </a:xfrm>
          <a:prstGeom prst="rect">
            <a:avLst/>
          </a:prstGeom>
        </p:spPr>
      </p:pic>
    </p:spTree>
    <p:extLst>
      <p:ext uri="{BB962C8B-B14F-4D97-AF65-F5344CB8AC3E}">
        <p14:creationId xmlns:p14="http://schemas.microsoft.com/office/powerpoint/2010/main" val="850799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C97F3-BA9D-4969-A55D-E98FF714D183}"/>
              </a:ext>
            </a:extLst>
          </p:cNvPr>
          <p:cNvSpPr>
            <a:spLocks noGrp="1"/>
          </p:cNvSpPr>
          <p:nvPr>
            <p:ph type="title"/>
          </p:nvPr>
        </p:nvSpPr>
        <p:spPr/>
        <p:txBody>
          <a:bodyPr/>
          <a:lstStyle/>
          <a:p>
            <a:r>
              <a:rPr lang="en-US" dirty="0"/>
              <a:t>DATA</a:t>
            </a:r>
            <a:endParaRPr lang="en-IN" dirty="0"/>
          </a:p>
        </p:txBody>
      </p:sp>
      <p:sp>
        <p:nvSpPr>
          <p:cNvPr id="3" name="Content Placeholder 2">
            <a:extLst>
              <a:ext uri="{FF2B5EF4-FFF2-40B4-BE49-F238E27FC236}">
                <a16:creationId xmlns:a16="http://schemas.microsoft.com/office/drawing/2014/main" id="{F3639AB5-5E17-44ED-BF4F-26059130FB2D}"/>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6F3E8E82-7D0A-4183-888D-9E9CB91B1BA9}"/>
              </a:ext>
            </a:extLst>
          </p:cNvPr>
          <p:cNvPicPr>
            <a:picLocks noChangeAspect="1"/>
          </p:cNvPicPr>
          <p:nvPr/>
        </p:nvPicPr>
        <p:blipFill>
          <a:blip r:embed="rId2"/>
          <a:stretch>
            <a:fillRect/>
          </a:stretch>
        </p:blipFill>
        <p:spPr>
          <a:xfrm>
            <a:off x="464478" y="2015732"/>
            <a:ext cx="5868219" cy="2988515"/>
          </a:xfrm>
          <a:prstGeom prst="rect">
            <a:avLst/>
          </a:prstGeom>
        </p:spPr>
      </p:pic>
      <p:pic>
        <p:nvPicPr>
          <p:cNvPr id="7" name="Picture 6">
            <a:extLst>
              <a:ext uri="{FF2B5EF4-FFF2-40B4-BE49-F238E27FC236}">
                <a16:creationId xmlns:a16="http://schemas.microsoft.com/office/drawing/2014/main" id="{49E07CA8-F562-4D78-AFB2-48656328EADA}"/>
              </a:ext>
            </a:extLst>
          </p:cNvPr>
          <p:cNvPicPr>
            <a:picLocks noChangeAspect="1"/>
          </p:cNvPicPr>
          <p:nvPr/>
        </p:nvPicPr>
        <p:blipFill>
          <a:blip r:embed="rId3"/>
          <a:stretch>
            <a:fillRect/>
          </a:stretch>
        </p:blipFill>
        <p:spPr>
          <a:xfrm>
            <a:off x="6741638" y="2015732"/>
            <a:ext cx="4708787" cy="2988515"/>
          </a:xfrm>
          <a:prstGeom prst="rect">
            <a:avLst/>
          </a:prstGeom>
        </p:spPr>
      </p:pic>
    </p:spTree>
    <p:extLst>
      <p:ext uri="{BB962C8B-B14F-4D97-AF65-F5344CB8AC3E}">
        <p14:creationId xmlns:p14="http://schemas.microsoft.com/office/powerpoint/2010/main" val="3665518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8B0CD-3E88-420C-B2E9-FF2DBD3CB010}"/>
              </a:ext>
            </a:extLst>
          </p:cNvPr>
          <p:cNvSpPr>
            <a:spLocks noGrp="1"/>
          </p:cNvSpPr>
          <p:nvPr>
            <p:ph type="title"/>
          </p:nvPr>
        </p:nvSpPr>
        <p:spPr/>
        <p:txBody>
          <a:bodyPr/>
          <a:lstStyle/>
          <a:p>
            <a:r>
              <a:rPr lang="en-US" dirty="0"/>
              <a:t>Main </a:t>
            </a:r>
            <a:r>
              <a:rPr lang="en-US" dirty="0" err="1"/>
              <a:t>kpi</a:t>
            </a:r>
            <a:r>
              <a:rPr lang="en-US" cap="none" dirty="0" err="1">
                <a:latin typeface="+mn-lt"/>
              </a:rPr>
              <a:t>s</a:t>
            </a:r>
            <a:endParaRPr lang="en-IN" dirty="0">
              <a:latin typeface="+mn-lt"/>
            </a:endParaRPr>
          </a:p>
        </p:txBody>
      </p:sp>
      <p:sp>
        <p:nvSpPr>
          <p:cNvPr id="3" name="Content Placeholder 2">
            <a:extLst>
              <a:ext uri="{FF2B5EF4-FFF2-40B4-BE49-F238E27FC236}">
                <a16:creationId xmlns:a16="http://schemas.microsoft.com/office/drawing/2014/main" id="{1AE791D4-A562-45B4-96B0-FEACAB61A261}"/>
              </a:ext>
            </a:extLst>
          </p:cNvPr>
          <p:cNvSpPr>
            <a:spLocks noGrp="1"/>
          </p:cNvSpPr>
          <p:nvPr>
            <p:ph idx="1"/>
          </p:nvPr>
        </p:nvSpPr>
        <p:spPr/>
        <p:txBody>
          <a:bodyPr/>
          <a:lstStyle/>
          <a:p>
            <a:r>
              <a:rPr lang="en-US" dirty="0"/>
              <a:t>Number of wins</a:t>
            </a:r>
          </a:p>
          <a:p>
            <a:r>
              <a:rPr lang="en-US" dirty="0"/>
              <a:t>Win margin</a:t>
            </a:r>
          </a:p>
          <a:p>
            <a:r>
              <a:rPr lang="en-US" dirty="0"/>
              <a:t>Strike rate of batsman</a:t>
            </a:r>
          </a:p>
          <a:p>
            <a:r>
              <a:rPr lang="en-US" dirty="0"/>
              <a:t>Economy Rate of Bowler</a:t>
            </a:r>
          </a:p>
          <a:p>
            <a:r>
              <a:rPr lang="en-US" dirty="0"/>
              <a:t>Number of boundaries</a:t>
            </a:r>
            <a:endParaRPr lang="en-IN" dirty="0"/>
          </a:p>
        </p:txBody>
      </p:sp>
    </p:spTree>
    <p:extLst>
      <p:ext uri="{BB962C8B-B14F-4D97-AF65-F5344CB8AC3E}">
        <p14:creationId xmlns:p14="http://schemas.microsoft.com/office/powerpoint/2010/main" val="2117869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6FE4F-3768-41C3-839B-F61AC85F015C}"/>
              </a:ext>
            </a:extLst>
          </p:cNvPr>
          <p:cNvSpPr>
            <a:spLocks noGrp="1"/>
          </p:cNvSpPr>
          <p:nvPr>
            <p:ph type="title"/>
          </p:nvPr>
        </p:nvSpPr>
        <p:spPr/>
        <p:txBody>
          <a:bodyPr/>
          <a:lstStyle/>
          <a:p>
            <a:r>
              <a:rPr lang="en-US" dirty="0"/>
              <a:t>Team performance Dashboard</a:t>
            </a:r>
            <a:endParaRPr lang="en-IN" dirty="0"/>
          </a:p>
        </p:txBody>
      </p:sp>
      <p:pic>
        <p:nvPicPr>
          <p:cNvPr id="12" name="Content Placeholder 11">
            <a:extLst>
              <a:ext uri="{FF2B5EF4-FFF2-40B4-BE49-F238E27FC236}">
                <a16:creationId xmlns:a16="http://schemas.microsoft.com/office/drawing/2014/main" id="{0C0C2879-1713-45A0-999E-BCCDBAECD3C1}"/>
              </a:ext>
            </a:extLst>
          </p:cNvPr>
          <p:cNvPicPr>
            <a:picLocks noGrp="1" noChangeAspect="1"/>
          </p:cNvPicPr>
          <p:nvPr>
            <p:ph idx="1"/>
          </p:nvPr>
        </p:nvPicPr>
        <p:blipFill>
          <a:blip r:embed="rId2"/>
          <a:stretch>
            <a:fillRect/>
          </a:stretch>
        </p:blipFill>
        <p:spPr>
          <a:xfrm>
            <a:off x="1947836" y="1929954"/>
            <a:ext cx="8610760" cy="4928046"/>
          </a:xfrm>
          <a:prstGeom prst="rect">
            <a:avLst/>
          </a:prstGeom>
        </p:spPr>
      </p:pic>
    </p:spTree>
    <p:extLst>
      <p:ext uri="{BB962C8B-B14F-4D97-AF65-F5344CB8AC3E}">
        <p14:creationId xmlns:p14="http://schemas.microsoft.com/office/powerpoint/2010/main" val="311443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6FE4F-3768-41C3-839B-F61AC85F015C}"/>
              </a:ext>
            </a:extLst>
          </p:cNvPr>
          <p:cNvSpPr>
            <a:spLocks noGrp="1"/>
          </p:cNvSpPr>
          <p:nvPr>
            <p:ph type="title"/>
          </p:nvPr>
        </p:nvSpPr>
        <p:spPr/>
        <p:txBody>
          <a:bodyPr/>
          <a:lstStyle/>
          <a:p>
            <a:r>
              <a:rPr lang="en-US" dirty="0"/>
              <a:t>Player performance Dashboard</a:t>
            </a:r>
            <a:endParaRPr lang="en-IN" dirty="0"/>
          </a:p>
        </p:txBody>
      </p:sp>
      <p:pic>
        <p:nvPicPr>
          <p:cNvPr id="13" name="Content Placeholder 12">
            <a:extLst>
              <a:ext uri="{FF2B5EF4-FFF2-40B4-BE49-F238E27FC236}">
                <a16:creationId xmlns:a16="http://schemas.microsoft.com/office/drawing/2014/main" id="{E5F4FD7A-1EB6-40A6-B11B-6F5FD607851D}"/>
              </a:ext>
            </a:extLst>
          </p:cNvPr>
          <p:cNvPicPr>
            <a:picLocks noGrp="1" noChangeAspect="1"/>
          </p:cNvPicPr>
          <p:nvPr>
            <p:ph idx="1"/>
          </p:nvPr>
        </p:nvPicPr>
        <p:blipFill>
          <a:blip r:embed="rId2"/>
          <a:stretch>
            <a:fillRect/>
          </a:stretch>
        </p:blipFill>
        <p:spPr>
          <a:xfrm>
            <a:off x="1867711" y="1960707"/>
            <a:ext cx="8456578" cy="4791410"/>
          </a:xfrm>
          <a:prstGeom prst="rect">
            <a:avLst/>
          </a:prstGeom>
        </p:spPr>
      </p:pic>
    </p:spTree>
    <p:extLst>
      <p:ext uri="{BB962C8B-B14F-4D97-AF65-F5344CB8AC3E}">
        <p14:creationId xmlns:p14="http://schemas.microsoft.com/office/powerpoint/2010/main" val="2410253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6FE4F-3768-41C3-839B-F61AC85F015C}"/>
              </a:ext>
            </a:extLst>
          </p:cNvPr>
          <p:cNvSpPr>
            <a:spLocks noGrp="1"/>
          </p:cNvSpPr>
          <p:nvPr>
            <p:ph type="title"/>
          </p:nvPr>
        </p:nvSpPr>
        <p:spPr/>
        <p:txBody>
          <a:bodyPr/>
          <a:lstStyle/>
          <a:p>
            <a:r>
              <a:rPr lang="en-US" dirty="0"/>
              <a:t>Key metrics Dashboard</a:t>
            </a:r>
            <a:endParaRPr lang="en-IN" dirty="0"/>
          </a:p>
        </p:txBody>
      </p:sp>
      <p:pic>
        <p:nvPicPr>
          <p:cNvPr id="5" name="Content Placeholder 4">
            <a:extLst>
              <a:ext uri="{FF2B5EF4-FFF2-40B4-BE49-F238E27FC236}">
                <a16:creationId xmlns:a16="http://schemas.microsoft.com/office/drawing/2014/main" id="{75585AA3-851F-41C8-8874-2D64FF9163F0}"/>
              </a:ext>
            </a:extLst>
          </p:cNvPr>
          <p:cNvPicPr>
            <a:picLocks noGrp="1" noChangeAspect="1"/>
          </p:cNvPicPr>
          <p:nvPr>
            <p:ph idx="1"/>
          </p:nvPr>
        </p:nvPicPr>
        <p:blipFill>
          <a:blip r:embed="rId2"/>
          <a:stretch>
            <a:fillRect/>
          </a:stretch>
        </p:blipFill>
        <p:spPr>
          <a:xfrm>
            <a:off x="2230582" y="2009226"/>
            <a:ext cx="8509839" cy="4779499"/>
          </a:xfrm>
          <a:prstGeom prst="rect">
            <a:avLst/>
          </a:prstGeom>
        </p:spPr>
      </p:pic>
    </p:spTree>
    <p:extLst>
      <p:ext uri="{BB962C8B-B14F-4D97-AF65-F5344CB8AC3E}">
        <p14:creationId xmlns:p14="http://schemas.microsoft.com/office/powerpoint/2010/main" val="3005573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112D8-22D7-4609-8911-5C8BE23F6F68}"/>
              </a:ext>
            </a:extLst>
          </p:cNvPr>
          <p:cNvSpPr>
            <a:spLocks noGrp="1"/>
          </p:cNvSpPr>
          <p:nvPr>
            <p:ph type="title"/>
          </p:nvPr>
        </p:nvSpPr>
        <p:spPr/>
        <p:txBody>
          <a:bodyPr/>
          <a:lstStyle/>
          <a:p>
            <a:r>
              <a:rPr lang="en-US" dirty="0"/>
              <a:t>Key Insights</a:t>
            </a:r>
            <a:endParaRPr lang="en-IN" dirty="0"/>
          </a:p>
        </p:txBody>
      </p:sp>
      <p:sp>
        <p:nvSpPr>
          <p:cNvPr id="3" name="Content Placeholder 2">
            <a:extLst>
              <a:ext uri="{FF2B5EF4-FFF2-40B4-BE49-F238E27FC236}">
                <a16:creationId xmlns:a16="http://schemas.microsoft.com/office/drawing/2014/main" id="{12B619E6-3357-4EDB-A3CA-32464DA453E2}"/>
              </a:ext>
            </a:extLst>
          </p:cNvPr>
          <p:cNvSpPr>
            <a:spLocks noGrp="1"/>
          </p:cNvSpPr>
          <p:nvPr>
            <p:ph idx="1"/>
          </p:nvPr>
        </p:nvSpPr>
        <p:spPr/>
        <p:txBody>
          <a:bodyPr/>
          <a:lstStyle/>
          <a:p>
            <a:r>
              <a:rPr lang="en-US" dirty="0"/>
              <a:t>Super kings and RCB are the teams with the most number of wins</a:t>
            </a:r>
          </a:p>
          <a:p>
            <a:r>
              <a:rPr lang="en-US" dirty="0"/>
              <a:t>The  number of 4s hit in a match is generally more than the number of 6s</a:t>
            </a:r>
          </a:p>
          <a:p>
            <a:r>
              <a:rPr lang="en-US" dirty="0"/>
              <a:t>Sunil </a:t>
            </a:r>
            <a:r>
              <a:rPr lang="en-US" dirty="0" err="1"/>
              <a:t>Narine</a:t>
            </a:r>
            <a:r>
              <a:rPr lang="en-US" dirty="0"/>
              <a:t> has a good bowling economy despite having bowled nearly 1000 balls</a:t>
            </a:r>
          </a:p>
          <a:p>
            <a:r>
              <a:rPr lang="en-US" dirty="0"/>
              <a:t>The victory distribution is similar for almost all teams.: Super Kings and RCB have the highest number of wins and SRH has the lowest number of wins</a:t>
            </a:r>
          </a:p>
          <a:p>
            <a:r>
              <a:rPr lang="en-US" dirty="0"/>
              <a:t>David Wiese and Mark Wood have the highest strike rate</a:t>
            </a:r>
          </a:p>
          <a:p>
            <a:endParaRPr lang="en-US" dirty="0"/>
          </a:p>
          <a:p>
            <a:endParaRPr lang="en-IN" dirty="0"/>
          </a:p>
        </p:txBody>
      </p:sp>
    </p:spTree>
    <p:extLst>
      <p:ext uri="{BB962C8B-B14F-4D97-AF65-F5344CB8AC3E}">
        <p14:creationId xmlns:p14="http://schemas.microsoft.com/office/powerpoint/2010/main" val="425072074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392</TotalTime>
  <Words>212</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Gallery</vt:lpstr>
      <vt:lpstr>IPL Data Analysis</vt:lpstr>
      <vt:lpstr>Introduction</vt:lpstr>
      <vt:lpstr>DATA</vt:lpstr>
      <vt:lpstr>DATA</vt:lpstr>
      <vt:lpstr>Main kpis</vt:lpstr>
      <vt:lpstr>Team performance Dashboard</vt:lpstr>
      <vt:lpstr>Player performance Dashboard</vt:lpstr>
      <vt:lpstr>Key metrics Dashboard</vt:lpstr>
      <vt:lpstr>Key Insights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IPL Data Analysis</dc:title>
  <dc:creator>Kaustubha Ram P</dc:creator>
  <cp:lastModifiedBy>Kaustubha Ram P</cp:lastModifiedBy>
  <cp:revision>10</cp:revision>
  <dcterms:created xsi:type="dcterms:W3CDTF">2024-08-04T11:48:42Z</dcterms:created>
  <dcterms:modified xsi:type="dcterms:W3CDTF">2024-08-04T18:21:12Z</dcterms:modified>
</cp:coreProperties>
</file>