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75" r:id="rId2"/>
    <p:sldId id="388" r:id="rId3"/>
    <p:sldId id="390" r:id="rId4"/>
    <p:sldId id="391" r:id="rId5"/>
    <p:sldId id="392" r:id="rId6"/>
    <p:sldId id="393" r:id="rId7"/>
    <p:sldId id="401" r:id="rId8"/>
    <p:sldId id="402" r:id="rId9"/>
    <p:sldId id="394" r:id="rId10"/>
    <p:sldId id="395" r:id="rId11"/>
    <p:sldId id="397" r:id="rId12"/>
    <p:sldId id="398" r:id="rId13"/>
    <p:sldId id="399" r:id="rId14"/>
    <p:sldId id="406" r:id="rId15"/>
    <p:sldId id="404" r:id="rId16"/>
    <p:sldId id="403" r:id="rId17"/>
    <p:sldId id="405" r:id="rId18"/>
    <p:sldId id="409" r:id="rId19"/>
    <p:sldId id="400" r:id="rId20"/>
    <p:sldId id="410" r:id="rId21"/>
    <p:sldId id="366" r:id="rId22"/>
    <p:sldId id="30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590" autoAdjust="0"/>
  </p:normalViewPr>
  <p:slideViewPr>
    <p:cSldViewPr>
      <p:cViewPr varScale="1">
        <p:scale>
          <a:sx n="74" d="100"/>
          <a:sy n="74" d="100"/>
        </p:scale>
        <p:origin x="185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4/26/2025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16:26:01.924"/>
    </inkml:context>
    <inkml:brush xml:id="br0">
      <inkml:brushProperty name="width" value="0.05" units="cm"/>
      <inkml:brushProperty name="height" value="0.05" units="cm"/>
      <inkml:brushProperty name="color" value="#FFFFFF"/>
    </inkml:brush>
  </inkml:definitions>
  <inkml:trace contextRef="#ctx0" brushRef="#br0">61 171 24575,'1'-34'0,"0"21"0,-1 0 0,0 0 0,-1 0 0,0 0 0,-4-15 0,-3 14 0,1 22 0,0 30 0,6-34 0,-10 47 0,-4 21 0,14-67 0,1 0 0,-1 1 0,1-1 0,1 0 0,-1 1 0,1-1 0,0 0 0,0 0 0,1 1 0,3 8 0,-5-14 0,0 0 0,0 1 0,0-1 0,0 0 0,0 0 0,0 0 0,0 0 0,0 1 0,0-1 0,0 0 0,0 0 0,1 0 0,-1 1 0,0-1 0,0 0 0,0 0 0,0 0 0,0 0 0,0 0 0,0 1 0,1-1 0,-1 0 0,0 0 0,0 0 0,0 0 0,0 0 0,1 0 0,-1 0 0,0 0 0,0 0 0,0 1 0,1-1 0,-1 0 0,0 0 0,0 0 0,0 0 0,1 0 0,-1 0 0,0 0 0,0 0 0,0 0 0,0 0 0,1-1 0,-1 1 0,0 0 0,0 0 0,0 0 0,1 0 0,4-12 0,0-17 0,-6-5 0,0 0 0,-3 1 0,0-1 0,-19-64 0,45 208 0,-17-83 0,3 41 0,-7-58 0,-1 0 0,0 0 0,-1 1 0,0-1 0,-1 0 0,0 0 0,-4 12 0,6-22 0,0 1 0,0-1 0,0 1 0,0 0 0,-1-1 0,1 1 0,0-1 0,0 1 0,0-1 0,-1 1 0,1-1 0,0 1 0,-1-1 0,1 1 0,0-1 0,-1 1 0,1-1 0,-1 1 0,1-1 0,-1 0 0,1 1 0,-1-1 0,1 0 0,-1 1 0,0-1 0,-5-12 0,3-26 0,3-75-1365,0 88-5461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16:26:06.124"/>
    </inkml:context>
    <inkml:brush xml:id="br0">
      <inkml:brushProperty name="width" value="0.05" units="cm"/>
      <inkml:brushProperty name="height" value="0.05" units="cm"/>
      <inkml:brushProperty name="color" value="#FFFFFF"/>
    </inkml:brush>
  </inkml:definitions>
  <inkml:trace contextRef="#ctx0" brushRef="#br0">1 0 24575,'-1'88'0,"3"98"0,22-68 0,-11-22 0,4 1 0,36 115 0,-52-208 0,6 21 0,1 1 0,18 39 0,-26-65-1,0 1-1,0-1 1,0 0-1,0 0 0,0 1 1,0-1-1,0 0 1,0 1-1,1-1 0,-1 0 1,0 1-1,0-1 1,0 0-1,0 0 1,0 1-1,1-1 0,-1 0 1,0 0-1,0 1 1,0-1-1,1 0 1,-1 0-1,0 0 0,0 1 1,1-1-1,-1 0 1,0 0-1,0 0 1,1 0-1,-1 0 0,0 1 1,0-1-1,1 0 1,-1 0-1,0 0 1,1 0-1,-1 0 0,0 0 1,1 0-1,-1 0 1,0 0-1,1 0 0,-1 0 1,0 0-1,0 0 1,1-1-1,-1 1 1,1 0-1,4-19 194,-4-26-1672,-1 19-5346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16:26:54.860"/>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3T16:28:28.3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16:29:26.833"/>
    </inkml:context>
    <inkml:brush xml:id="br0">
      <inkml:brushProperty name="width" value="0.1" units="cm"/>
      <inkml:brushProperty name="height" value="0.1" units="cm"/>
      <inkml:brushProperty name="color" value="#FFFFFF"/>
    </inkml:brush>
  </inkml:definitions>
  <inkml:trace contextRef="#ctx0" brushRef="#br0">118 259 24575,'2'-55'0,"0"35"0,-2 0 0,0 0 0,-1 0 0,-1 0 0,-4-20 0,6 39 0,0 1 0,0-1 0,0 1 0,0-1 0,0 0 0,0 1 0,-1-1 0,1 1 0,0-1 0,0 0 0,0 1 0,-1-1 0,1 1 0,0-1 0,-1 1 0,1-1 0,0 1 0,-1-1 0,1 1 0,-1-1 0,1 1 0,-1-1 0,1 1 0,-1 0 0,1-1 0,-1 1 0,0 0 0,-6 13 0,0 29 0,6-31 0,-1 29 0,-14 75 0,9-57 0,-2 14 0,8-68 0,0 0 0,0 1 0,0-1 0,-1 0 0,0-1 0,1 1 0,-2 0 0,1 0 0,0-1 0,-1 1 0,1-1 0,-7 6 0,9-9 0,0 1 0,-1-1 0,1 0 0,0 0 0,-1 1 0,1-1 0,0 0 0,-1 0 0,1 0 0,0 1 0,-1-1 0,1 0 0,-1 0 0,1 0 0,0 0 0,-1 0 0,1 0 0,0 0 0,-1 0 0,1 0 0,-1 0 0,1 0 0,0 0 0,-1 0 0,1 0 0,-1 0 0,1 0 0,0-1 0,-1 1 0,1 0 0,0 0 0,-1 0 0,1-1 0,0 1 0,-1 0 0,1 0 0,0-1 0,0 1 0,-1 0 0,1-1 0,0 1 0,0 0 0,-1-1 0,1 1 0,0 0 0,0-1 0,0 1 0,0 0 0,0-1 0,-1 0 0,-4-21 0,5 22 0,-3-44 0,2 0 0,2 1 0,2-1 0,12-63 0,-10 72 0,3-52-1365,-8 62-5461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16:29:32.013"/>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16:29:36.106"/>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4/25/2025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1</a:t>
            </a:fld>
            <a:endParaRPr lang="en-US"/>
          </a:p>
        </p:txBody>
      </p:sp>
    </p:spTree>
    <p:extLst>
      <p:ext uri="{BB962C8B-B14F-4D97-AF65-F5344CB8AC3E}">
        <p14:creationId xmlns:p14="http://schemas.microsoft.com/office/powerpoint/2010/main" val="2747739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07C06-9E8B-A3E7-858B-405CDC5F87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0B4AE2-EC72-8DE5-190B-878D0A836F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163752-3A98-EAB0-6591-5C2D4015D4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97191F-E979-CA9C-E5C0-1A3D20307994}"/>
              </a:ext>
            </a:extLst>
          </p:cNvPr>
          <p:cNvSpPr>
            <a:spLocks noGrp="1"/>
          </p:cNvSpPr>
          <p:nvPr>
            <p:ph type="sldNum" sz="quarter" idx="10"/>
          </p:nvPr>
        </p:nvSpPr>
        <p:spPr/>
        <p:txBody>
          <a:bodyPr/>
          <a:lstStyle/>
          <a:p>
            <a:fld id="{FD238FA3-189B-4AA8-9E46-1FED810FB611}" type="slidenum">
              <a:rPr lang="en-US" smtClean="0"/>
              <a:pPr/>
              <a:t>20</a:t>
            </a:fld>
            <a:endParaRPr lang="en-US"/>
          </a:p>
        </p:txBody>
      </p:sp>
    </p:spTree>
    <p:extLst>
      <p:ext uri="{BB962C8B-B14F-4D97-AF65-F5344CB8AC3E}">
        <p14:creationId xmlns:p14="http://schemas.microsoft.com/office/powerpoint/2010/main" val="235826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21</a:t>
            </a:fld>
            <a:endParaRPr lang="en-US"/>
          </a:p>
        </p:txBody>
      </p:sp>
    </p:spTree>
    <p:extLst>
      <p:ext uri="{BB962C8B-B14F-4D97-AF65-F5344CB8AC3E}">
        <p14:creationId xmlns:p14="http://schemas.microsoft.com/office/powerpoint/2010/main" val="201504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t>25 April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t>25 April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t>25 April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t>25 April 2025</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t>25 April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t>25 April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t>25 April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t>25 April 2025</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t>25 April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25 April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t>25 April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t>25 April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t>25 April 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5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5.xml"/><Relationship Id="rId2" Type="http://schemas.openxmlformats.org/officeDocument/2006/relationships/notesSlide" Target="../notesSlides/notesSlide1.xml"/><Relationship Id="rId16" Type="http://schemas.openxmlformats.org/officeDocument/2006/relationships/customXml" Target="../ink/ink7.xml"/><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4.png"/><Relationship Id="rId14" Type="http://schemas.openxmlformats.org/officeDocument/2006/relationships/customXml" Target="../ink/ink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adafruit.com/product/160" TargetMode="External"/><Relationship Id="rId7" Type="http://schemas.openxmlformats.org/officeDocument/2006/relationships/hyperlink" Target="https://docs.espressif.com/projects/arduino-esp8266/en/lates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ocs.blynk.io/en/getting-started/" TargetMode="External"/><Relationship Id="rId5" Type="http://schemas.openxmlformats.org/officeDocument/2006/relationships/hyperlink" Target="https://docs.blynk.io/en/blynk.cloud/http-restful-api" TargetMode="External"/><Relationship Id="rId4" Type="http://schemas.openxmlformats.org/officeDocument/2006/relationships/hyperlink" Target="https://github.com/mikalhart/TinyGPSPlus"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arxiv.org/abs/2002.07155"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571500" y="449944"/>
            <a:ext cx="7772400" cy="3505199"/>
          </a:xfrm>
        </p:spPr>
        <p:txBody>
          <a:bodyPr>
            <a:normAutofit/>
          </a:bodyPr>
          <a:lstStyle/>
          <a:p>
            <a:br>
              <a:rPr lang="en-IN" sz="2000" dirty="0">
                <a:solidFill>
                  <a:schemeClr val="accent1">
                    <a:lumMod val="50000"/>
                  </a:schemeClr>
                </a:solidFill>
                <a:latin typeface="Arial" pitchFamily="34" charset="0"/>
                <a:cs typeface="Arial" pitchFamily="34" charset="0"/>
              </a:rPr>
            </a:br>
            <a:br>
              <a:rPr lang="en-IN" sz="2400" dirty="0">
                <a:solidFill>
                  <a:schemeClr val="accent1">
                    <a:lumMod val="50000"/>
                  </a:schemeClr>
                </a:solidFill>
                <a:latin typeface="Arial" pitchFamily="34" charset="0"/>
                <a:cs typeface="Arial" pitchFamily="34" charset="0"/>
              </a:rPr>
            </a:br>
            <a:endParaRPr lang="en-US" sz="2400" dirty="0">
              <a:solidFill>
                <a:schemeClr val="accent1">
                  <a:lumMod val="50000"/>
                </a:schemeClr>
              </a:solidFill>
              <a:latin typeface="Arial" pitchFamily="34" charset="0"/>
              <a:cs typeface="Arial" pitchFamily="34" charset="0"/>
            </a:endParaRPr>
          </a:p>
        </p:txBody>
      </p:sp>
      <p:sp>
        <p:nvSpPr>
          <p:cNvPr id="17" name="Subtitle 2"/>
          <p:cNvSpPr>
            <a:spLocks noGrp="1"/>
          </p:cNvSpPr>
          <p:nvPr>
            <p:ph type="subTitle" idx="1"/>
          </p:nvPr>
        </p:nvSpPr>
        <p:spPr>
          <a:xfrm>
            <a:off x="457200" y="3512438"/>
            <a:ext cx="8229599" cy="885409"/>
          </a:xfrm>
        </p:spPr>
        <p:txBody>
          <a:bodyPr>
            <a:normAutofit/>
          </a:bodyPr>
          <a:lstStyle/>
          <a:p>
            <a:r>
              <a:rPr lang="en-US" sz="2800" dirty="0">
                <a:solidFill>
                  <a:schemeClr val="tx1"/>
                </a:solidFill>
                <a:latin typeface="Arial" pitchFamily="34" charset="0"/>
                <a:cs typeface="Arial" pitchFamily="34" charset="0"/>
              </a:rPr>
              <a:t>IOT BASED PORTABLE TRACKING DEVICE</a:t>
            </a:r>
            <a:endParaRPr lang="en-US" sz="5700" dirty="0">
              <a:solidFill>
                <a:srgbClr val="7030A0"/>
              </a:solidFill>
              <a:latin typeface="Arial" pitchFamily="34" charset="0"/>
              <a:cs typeface="Arial" pitchFamily="34" charset="0"/>
            </a:endParaRP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264FFBAA-9A17-4F9A-B1BD-20F0F5B52AB6}" type="datetime3">
              <a:rPr lang="en-US" smtClean="0"/>
              <a:t>25 April 2025</a:t>
            </a:fld>
            <a:endParaRPr lang="en-US" dirty="0"/>
          </a:p>
        </p:txBody>
      </p:sp>
      <p:sp>
        <p:nvSpPr>
          <p:cNvPr id="6" name="Footer Placeholder 5"/>
          <p:cNvSpPr>
            <a:spLocks noGrp="1"/>
          </p:cNvSpPr>
          <p:nvPr>
            <p:ph type="ftr" sz="quarter" idx="11"/>
          </p:nvPr>
        </p:nvSpPr>
        <p:spPr/>
        <p:txBody>
          <a:bodyPr/>
          <a:lstStyle/>
          <a:p>
            <a:r>
              <a:rPr lang="en-US" dirty="0"/>
              <a:t>School of Computing - CSE</a:t>
            </a:r>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a:p>
        </p:txBody>
      </p:sp>
      <p:sp>
        <p:nvSpPr>
          <p:cNvPr id="14" name="TextBox 13">
            <a:extLst>
              <a:ext uri="{FF2B5EF4-FFF2-40B4-BE49-F238E27FC236}">
                <a16:creationId xmlns:a16="http://schemas.microsoft.com/office/drawing/2014/main" id="{41C8031F-DC64-6DA7-5E1D-856D8119A1D3}"/>
              </a:ext>
            </a:extLst>
          </p:cNvPr>
          <p:cNvSpPr txBox="1"/>
          <p:nvPr/>
        </p:nvSpPr>
        <p:spPr>
          <a:xfrm>
            <a:off x="342898" y="2024316"/>
            <a:ext cx="8610599" cy="984885"/>
          </a:xfrm>
          <a:prstGeom prst="rect">
            <a:avLst/>
          </a:prstGeom>
          <a:noFill/>
        </p:spPr>
        <p:txBody>
          <a:bodyPr wrap="square">
            <a:spAutoFit/>
          </a:bodyPr>
          <a:lstStyle/>
          <a:p>
            <a:pPr algn="ctr"/>
            <a:r>
              <a:rPr lang="en-IN" sz="2000" b="1" dirty="0">
                <a:latin typeface="Arial" panose="020B0604020202020204" pitchFamily="34" charset="0"/>
                <a:cs typeface="Arial" panose="020B0604020202020204" pitchFamily="34" charset="0"/>
              </a:rPr>
              <a:t>DEPARTMENT OF COMPUTER SCIENCE AND ENGINEERING</a:t>
            </a:r>
          </a:p>
          <a:p>
            <a:pPr algn="ctr"/>
            <a:endParaRPr lang="en-IN" sz="2000" b="1" dirty="0">
              <a:latin typeface="Arial" panose="020B0604020202020204" pitchFamily="34" charset="0"/>
              <a:cs typeface="Arial" panose="020B0604020202020204" pitchFamily="34" charset="0"/>
            </a:endParaRPr>
          </a:p>
          <a:p>
            <a:pPr algn="ctr"/>
            <a:r>
              <a:rPr lang="en-US" b="1" dirty="0"/>
              <a:t>INTERDISCIPLINARY PROJECT - II</a:t>
            </a:r>
          </a:p>
        </p:txBody>
      </p:sp>
      <p:sp>
        <p:nvSpPr>
          <p:cNvPr id="29" name="Subtitle 2">
            <a:extLst>
              <a:ext uri="{FF2B5EF4-FFF2-40B4-BE49-F238E27FC236}">
                <a16:creationId xmlns:a16="http://schemas.microsoft.com/office/drawing/2014/main" id="{431E86DB-7CEA-B3DC-1DF2-33457A550B1A}"/>
              </a:ext>
            </a:extLst>
          </p:cNvPr>
          <p:cNvSpPr txBox="1">
            <a:spLocks/>
          </p:cNvSpPr>
          <p:nvPr/>
        </p:nvSpPr>
        <p:spPr>
          <a:xfrm>
            <a:off x="457200" y="4901084"/>
            <a:ext cx="8381999" cy="14878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solidFill>
              </a:rPr>
              <a:t>PROJECT STUDENT                                                     GUIDE</a:t>
            </a:r>
          </a:p>
          <a:p>
            <a:pPr algn="l"/>
            <a:r>
              <a:rPr lang="en-US" sz="2000" b="1" dirty="0">
                <a:solidFill>
                  <a:schemeClr val="tx1"/>
                </a:solidFill>
              </a:rPr>
              <a:t>Kavirithanya E V, 42110613                                   Dr. S. Prayla </a:t>
            </a:r>
            <a:r>
              <a:rPr lang="en-US" sz="2000" b="1" dirty="0" err="1">
                <a:solidFill>
                  <a:schemeClr val="tx1"/>
                </a:solidFill>
              </a:rPr>
              <a:t>Shyry</a:t>
            </a:r>
            <a:r>
              <a:rPr lang="en-US" sz="2000" b="1" dirty="0">
                <a:solidFill>
                  <a:schemeClr val="tx1"/>
                </a:solidFill>
              </a:rPr>
              <a:t>, M.E.,</a:t>
            </a:r>
            <a:r>
              <a:rPr lang="en-US" sz="2000" b="1" dirty="0" err="1">
                <a:solidFill>
                  <a:schemeClr val="tx1"/>
                </a:solidFill>
              </a:rPr>
              <a:t>Ph.D</a:t>
            </a:r>
            <a:r>
              <a:rPr lang="en-US" sz="2000" b="1" dirty="0">
                <a:solidFill>
                  <a:schemeClr val="tx1"/>
                </a:solidFill>
              </a:rPr>
              <a:t>.,					                   Professor, CSE</a:t>
            </a:r>
            <a:endParaRPr lang="en-GB" sz="2000" dirty="0">
              <a:solidFill>
                <a:schemeClr val="tx1"/>
              </a:solidFill>
            </a:endParaRPr>
          </a:p>
        </p:txBody>
      </p:sp>
      <p:pic>
        <p:nvPicPr>
          <p:cNvPr id="10" name="Image 3"/>
          <p:cNvPicPr/>
          <p:nvPr/>
        </p:nvPicPr>
        <p:blipFill>
          <a:blip r:embed="rId3" cstate="print"/>
          <a:stretch>
            <a:fillRect/>
          </a:stretch>
        </p:blipFill>
        <p:spPr>
          <a:xfrm>
            <a:off x="342898" y="186178"/>
            <a:ext cx="8551606" cy="1535127"/>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B46523D0-E969-CC27-B588-6A187F10E7A4}"/>
                  </a:ext>
                </a:extLst>
              </p14:cNvPr>
              <p14:cNvContentPartPr/>
              <p14:nvPr/>
            </p14:nvContentPartPr>
            <p14:xfrm>
              <a:off x="332036" y="1157628"/>
              <a:ext cx="23040" cy="111960"/>
            </p14:xfrm>
          </p:contentPart>
        </mc:Choice>
        <mc:Fallback xmlns="">
          <p:pic>
            <p:nvPicPr>
              <p:cNvPr id="2" name="Ink 1">
                <a:extLst>
                  <a:ext uri="{FF2B5EF4-FFF2-40B4-BE49-F238E27FC236}">
                    <a16:creationId xmlns:a16="http://schemas.microsoft.com/office/drawing/2014/main" id="{B46523D0-E969-CC27-B588-6A187F10E7A4}"/>
                  </a:ext>
                </a:extLst>
              </p:cNvPr>
              <p:cNvPicPr/>
              <p:nvPr/>
            </p:nvPicPr>
            <p:blipFill>
              <a:blip r:embed="rId5"/>
              <a:stretch>
                <a:fillRect/>
              </a:stretch>
            </p:blipFill>
            <p:spPr>
              <a:xfrm>
                <a:off x="323036" y="1148628"/>
                <a:ext cx="4068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9CE64551-0004-C48A-D4F1-E4F33CF56AAA}"/>
                  </a:ext>
                </a:extLst>
              </p14:cNvPr>
              <p14:cNvContentPartPr/>
              <p14:nvPr/>
            </p14:nvContentPartPr>
            <p14:xfrm>
              <a:off x="333836" y="1150428"/>
              <a:ext cx="60840" cy="333360"/>
            </p14:xfrm>
          </p:contentPart>
        </mc:Choice>
        <mc:Fallback xmlns="">
          <p:pic>
            <p:nvPicPr>
              <p:cNvPr id="3" name="Ink 2">
                <a:extLst>
                  <a:ext uri="{FF2B5EF4-FFF2-40B4-BE49-F238E27FC236}">
                    <a16:creationId xmlns:a16="http://schemas.microsoft.com/office/drawing/2014/main" id="{9CE64551-0004-C48A-D4F1-E4F33CF56AAA}"/>
                  </a:ext>
                </a:extLst>
              </p:cNvPr>
              <p:cNvPicPr/>
              <p:nvPr/>
            </p:nvPicPr>
            <p:blipFill>
              <a:blip r:embed="rId7"/>
              <a:stretch>
                <a:fillRect/>
              </a:stretch>
            </p:blipFill>
            <p:spPr>
              <a:xfrm>
                <a:off x="324836" y="1141428"/>
                <a:ext cx="7848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1BE4A047-3AD7-3BD3-2C28-114074A40BCA}"/>
                  </a:ext>
                </a:extLst>
              </p14:cNvPr>
              <p14:cNvContentPartPr/>
              <p14:nvPr/>
            </p14:nvContentPartPr>
            <p14:xfrm>
              <a:off x="363356" y="1248348"/>
              <a:ext cx="360" cy="360"/>
            </p14:xfrm>
          </p:contentPart>
        </mc:Choice>
        <mc:Fallback xmlns="">
          <p:pic>
            <p:nvPicPr>
              <p:cNvPr id="11" name="Ink 10">
                <a:extLst>
                  <a:ext uri="{FF2B5EF4-FFF2-40B4-BE49-F238E27FC236}">
                    <a16:creationId xmlns:a16="http://schemas.microsoft.com/office/drawing/2014/main" id="{1BE4A047-3AD7-3BD3-2C28-114074A40BCA}"/>
                  </a:ext>
                </a:extLst>
              </p:cNvPr>
              <p:cNvPicPr/>
              <p:nvPr/>
            </p:nvPicPr>
            <p:blipFill>
              <a:blip r:embed="rId9"/>
              <a:stretch>
                <a:fillRect/>
              </a:stretch>
            </p:blipFill>
            <p:spPr>
              <a:xfrm>
                <a:off x="345716" y="123070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05B48080-8128-E335-DAB3-848FD9255866}"/>
                  </a:ext>
                </a:extLst>
              </p14:cNvPr>
              <p14:cNvContentPartPr/>
              <p14:nvPr/>
            </p14:nvContentPartPr>
            <p14:xfrm>
              <a:off x="-1740484" y="1101108"/>
              <a:ext cx="360" cy="360"/>
            </p14:xfrm>
          </p:contentPart>
        </mc:Choice>
        <mc:Fallback xmlns="">
          <p:pic>
            <p:nvPicPr>
              <p:cNvPr id="19" name="Ink 18">
                <a:extLst>
                  <a:ext uri="{FF2B5EF4-FFF2-40B4-BE49-F238E27FC236}">
                    <a16:creationId xmlns:a16="http://schemas.microsoft.com/office/drawing/2014/main" id="{05B48080-8128-E335-DAB3-848FD9255866}"/>
                  </a:ext>
                </a:extLst>
              </p:cNvPr>
              <p:cNvPicPr/>
              <p:nvPr/>
            </p:nvPicPr>
            <p:blipFill>
              <a:blip r:embed="rId11"/>
              <a:stretch>
                <a:fillRect/>
              </a:stretch>
            </p:blipFill>
            <p:spPr>
              <a:xfrm>
                <a:off x="-1794124" y="993468"/>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2D15BAAA-BCF5-0F06-ABEA-A8C032281239}"/>
                  </a:ext>
                </a:extLst>
              </p14:cNvPr>
              <p14:cNvContentPartPr/>
              <p14:nvPr/>
            </p14:nvContentPartPr>
            <p14:xfrm>
              <a:off x="352505" y="1091536"/>
              <a:ext cx="44280" cy="165600"/>
            </p14:xfrm>
          </p:contentPart>
        </mc:Choice>
        <mc:Fallback xmlns="">
          <p:pic>
            <p:nvPicPr>
              <p:cNvPr id="8" name="Ink 7">
                <a:extLst>
                  <a:ext uri="{FF2B5EF4-FFF2-40B4-BE49-F238E27FC236}">
                    <a16:creationId xmlns:a16="http://schemas.microsoft.com/office/drawing/2014/main" id="{2D15BAAA-BCF5-0F06-ABEA-A8C032281239}"/>
                  </a:ext>
                </a:extLst>
              </p:cNvPr>
              <p:cNvPicPr/>
              <p:nvPr/>
            </p:nvPicPr>
            <p:blipFill>
              <a:blip r:embed="rId13"/>
              <a:stretch>
                <a:fillRect/>
              </a:stretch>
            </p:blipFill>
            <p:spPr>
              <a:xfrm>
                <a:off x="334505" y="1073536"/>
                <a:ext cx="7992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0FB5E511-6EF3-C3D7-0F5D-F1DDCC2647A2}"/>
                  </a:ext>
                </a:extLst>
              </p14:cNvPr>
              <p14:cNvContentPartPr/>
              <p14:nvPr/>
            </p14:nvContentPartPr>
            <p14:xfrm>
              <a:off x="342785" y="1184416"/>
              <a:ext cx="360" cy="360"/>
            </p14:xfrm>
          </p:contentPart>
        </mc:Choice>
        <mc:Fallback xmlns="">
          <p:pic>
            <p:nvPicPr>
              <p:cNvPr id="9" name="Ink 8">
                <a:extLst>
                  <a:ext uri="{FF2B5EF4-FFF2-40B4-BE49-F238E27FC236}">
                    <a16:creationId xmlns:a16="http://schemas.microsoft.com/office/drawing/2014/main" id="{0FB5E511-6EF3-C3D7-0F5D-F1DDCC2647A2}"/>
                  </a:ext>
                </a:extLst>
              </p:cNvPr>
              <p:cNvPicPr/>
              <p:nvPr/>
            </p:nvPicPr>
            <p:blipFill>
              <a:blip r:embed="rId15"/>
              <a:stretch>
                <a:fillRect/>
              </a:stretch>
            </p:blipFill>
            <p:spPr>
              <a:xfrm>
                <a:off x="325145" y="116677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FED15034-1016-94E0-E6B2-54D134F118BE}"/>
                  </a:ext>
                </a:extLst>
              </p14:cNvPr>
              <p14:cNvContentPartPr/>
              <p14:nvPr/>
            </p14:nvContentPartPr>
            <p14:xfrm>
              <a:off x="332345" y="1215376"/>
              <a:ext cx="360" cy="360"/>
            </p14:xfrm>
          </p:contentPart>
        </mc:Choice>
        <mc:Fallback xmlns="">
          <p:pic>
            <p:nvPicPr>
              <p:cNvPr id="12" name="Ink 11">
                <a:extLst>
                  <a:ext uri="{FF2B5EF4-FFF2-40B4-BE49-F238E27FC236}">
                    <a16:creationId xmlns:a16="http://schemas.microsoft.com/office/drawing/2014/main" id="{FED15034-1016-94E0-E6B2-54D134F118BE}"/>
                  </a:ext>
                </a:extLst>
              </p:cNvPr>
              <p:cNvPicPr/>
              <p:nvPr/>
            </p:nvPicPr>
            <p:blipFill>
              <a:blip r:embed="rId15"/>
              <a:stretch>
                <a:fillRect/>
              </a:stretch>
            </p:blipFill>
            <p:spPr>
              <a:xfrm>
                <a:off x="314705" y="1197736"/>
                <a:ext cx="36000" cy="3600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25 April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10</a:t>
            </a:fld>
            <a:endParaRPr lang="en-US"/>
          </a:p>
        </p:txBody>
      </p:sp>
      <p:sp>
        <p:nvSpPr>
          <p:cNvPr id="5" name="TextBox 4"/>
          <p:cNvSpPr txBox="1"/>
          <p:nvPr/>
        </p:nvSpPr>
        <p:spPr>
          <a:xfrm>
            <a:off x="1828800" y="340689"/>
            <a:ext cx="5867400" cy="646331"/>
          </a:xfrm>
          <a:prstGeom prst="rect">
            <a:avLst/>
          </a:prstGeom>
          <a:noFill/>
        </p:spPr>
        <p:txBody>
          <a:bodyPr wrap="square" rtlCol="0">
            <a:spAutoFit/>
          </a:bodyPr>
          <a:lstStyle/>
          <a:p>
            <a:pPr algn="just"/>
            <a:r>
              <a:rPr lang="en-IN" sz="3600" dirty="0">
                <a:latin typeface="+mj-lt"/>
              </a:rPr>
              <a:t>MODULE IMPLEMENTATION</a:t>
            </a:r>
          </a:p>
        </p:txBody>
      </p:sp>
      <p:sp>
        <p:nvSpPr>
          <p:cNvPr id="6" name="TextBox 5"/>
          <p:cNvSpPr txBox="1"/>
          <p:nvPr/>
        </p:nvSpPr>
        <p:spPr>
          <a:xfrm>
            <a:off x="457200" y="1443098"/>
            <a:ext cx="7924800" cy="4647426"/>
          </a:xfrm>
          <a:prstGeom prst="rect">
            <a:avLst/>
          </a:prstGeom>
          <a:noFill/>
        </p:spPr>
        <p:txBody>
          <a:bodyPr wrap="square" rtlCol="0">
            <a:spAutoFit/>
          </a:bodyPr>
          <a:lstStyle/>
          <a:p>
            <a:pPr lvl="0" eaLnBrk="0" fontAlgn="base" hangingPunct="0">
              <a:spcBef>
                <a:spcPct val="0"/>
              </a:spcBef>
              <a:spcAft>
                <a:spcPct val="0"/>
              </a:spcAft>
            </a:pPr>
            <a:r>
              <a:rPr lang="en-US" sz="2000" b="1" dirty="0">
                <a:latin typeface="Arial" panose="020B0604020202020204" pitchFamily="34" charset="0"/>
                <a:cs typeface="Arial" panose="020B0604020202020204" pitchFamily="34" charset="0"/>
              </a:rPr>
              <a:t>HARDWARE REQUIREMENTS:</a:t>
            </a:r>
          </a:p>
          <a:p>
            <a:pPr lvl="0" eaLnBrk="0" fontAlgn="base" hangingPunct="0">
              <a:spcBef>
                <a:spcPct val="0"/>
              </a:spcBef>
              <a:spcAft>
                <a:spcPct val="0"/>
              </a:spcAft>
            </a:pPr>
            <a:r>
              <a:rPr lang="en-US" sz="2000" b="1" dirty="0">
                <a:latin typeface="DeepSeek-CJK-patch"/>
              </a:rPr>
              <a:t> </a:t>
            </a:r>
          </a:p>
          <a:p>
            <a:pPr lvl="0" algn="just" eaLnBrk="0" fontAlgn="base" hangingPunct="0">
              <a:spcBef>
                <a:spcPct val="0"/>
              </a:spcBef>
              <a:spcAft>
                <a:spcPct val="0"/>
              </a:spcAft>
            </a:pPr>
            <a:r>
              <a:rPr lang="en-US" sz="2000" b="1" dirty="0">
                <a:latin typeface="Arial" panose="020B0604020202020204" pitchFamily="34" charset="0"/>
                <a:cs typeface="Arial" panose="020B0604020202020204" pitchFamily="34" charset="0"/>
              </a:rPr>
              <a:t>1) Neo6M GPS Module </a:t>
            </a:r>
          </a:p>
          <a:p>
            <a:pPr marL="342900" lvl="0" indent="-342900" algn="just" eaLnBrk="0" fontAlgn="base" hangingPunct="0">
              <a:spcBef>
                <a:spcPct val="0"/>
              </a:spcBef>
              <a:spcAft>
                <a:spcPct val="0"/>
              </a:spcAft>
              <a:buFont typeface="Arial" panose="020B0604020202020204" pitchFamily="34" charset="0"/>
              <a:buChar char="•"/>
            </a:pPr>
            <a:r>
              <a:rPr lang="en-US" sz="2000" dirty="0">
                <a:latin typeface="Arial" panose="020B0604020202020204" pitchFamily="34" charset="0"/>
                <a:cs typeface="Arial" panose="020B0604020202020204" pitchFamily="34" charset="0"/>
              </a:rPr>
              <a:t>Function: Provides real-time location (latitude, longitude, altitude).</a:t>
            </a:r>
          </a:p>
          <a:p>
            <a:pPr marL="342900" lvl="0" indent="-342900" algn="just" eaLnBrk="0" fontAlgn="base" hangingPunct="0">
              <a:spcBef>
                <a:spcPct val="0"/>
              </a:spcBef>
              <a:spcAft>
                <a:spcPct val="0"/>
              </a:spcAft>
              <a:buFont typeface="Arial" panose="020B0604020202020204" pitchFamily="34" charset="0"/>
              <a:buChar char="•"/>
            </a:pPr>
            <a:r>
              <a:rPr lang="en-US" sz="2000" dirty="0">
                <a:latin typeface="Arial" panose="020B0604020202020204" pitchFamily="34" charset="0"/>
                <a:cs typeface="Arial" panose="020B0604020202020204" pitchFamily="34" charset="0"/>
              </a:rPr>
              <a:t>Interface: UART (Serial communication with ESP8266).</a:t>
            </a:r>
          </a:p>
          <a:p>
            <a:pPr marL="342900" lvl="0" indent="-342900" algn="just" eaLnBrk="0" fontAlgn="base" hangingPunct="0">
              <a:spcBef>
                <a:spcPct val="0"/>
              </a:spcBef>
              <a:spcAft>
                <a:spcPct val="0"/>
              </a:spcAft>
              <a:buFont typeface="Arial" panose="020B0604020202020204" pitchFamily="34" charset="0"/>
              <a:buChar char="•"/>
            </a:pPr>
            <a:r>
              <a:rPr lang="en-US" sz="2000" dirty="0">
                <a:latin typeface="Arial" panose="020B0604020202020204" pitchFamily="34" charset="0"/>
                <a:cs typeface="Arial" panose="020B0604020202020204" pitchFamily="34" charset="0"/>
              </a:rPr>
              <a:t>Power: Typically 3.3V–5V.</a:t>
            </a:r>
          </a:p>
          <a:p>
            <a:pPr marL="342900" lvl="0" indent="-342900" algn="just" eaLnBrk="0" fontAlgn="base" hangingPunct="0">
              <a:spcBef>
                <a:spcPct val="0"/>
              </a:spcBef>
              <a:spcAft>
                <a:spcPct val="0"/>
              </a:spcAft>
              <a:buFont typeface="Arial" panose="020B0604020202020204" pitchFamily="34" charset="0"/>
              <a:buChar char="•"/>
            </a:pPr>
            <a:r>
              <a:rPr lang="en-US" sz="2000" dirty="0">
                <a:latin typeface="Arial" panose="020B0604020202020204" pitchFamily="34" charset="0"/>
                <a:cs typeface="Arial" panose="020B0604020202020204" pitchFamily="34" charset="0"/>
              </a:rPr>
              <a:t>Output: NMEA sentences (parsed using </a:t>
            </a:r>
            <a:r>
              <a:rPr lang="en-US" sz="2000" dirty="0" err="1">
                <a:latin typeface="Arial" panose="020B0604020202020204" pitchFamily="34" charset="0"/>
                <a:cs typeface="Arial" panose="020B0604020202020204" pitchFamily="34" charset="0"/>
              </a:rPr>
              <a:t>TinyGPS</a:t>
            </a:r>
            <a:r>
              <a:rPr lang="en-US" sz="2000" dirty="0">
                <a:latin typeface="Arial" panose="020B0604020202020204" pitchFamily="34" charset="0"/>
                <a:cs typeface="Arial" panose="020B0604020202020204" pitchFamily="34" charset="0"/>
              </a:rPr>
              <a:t>++ library).</a:t>
            </a:r>
          </a:p>
          <a:p>
            <a:pPr lvl="0" algn="just" eaLnBrk="0" fontAlgn="base" hangingPunct="0">
              <a:spcBef>
                <a:spcPct val="0"/>
              </a:spcBef>
              <a:spcAft>
                <a:spcPct val="0"/>
              </a:spcAft>
            </a:pPr>
            <a:endParaRPr lang="en-US" sz="2000" dirty="0">
              <a:latin typeface="Arial" panose="020B0604020202020204" pitchFamily="34" charset="0"/>
              <a:cs typeface="Arial" panose="020B0604020202020204" pitchFamily="34" charset="0"/>
            </a:endParaRPr>
          </a:p>
          <a:p>
            <a:pPr lvl="0" algn="just" eaLnBrk="0" fontAlgn="base" hangingPunct="0">
              <a:spcBef>
                <a:spcPct val="0"/>
              </a:spcBef>
              <a:spcAft>
                <a:spcPct val="0"/>
              </a:spcAft>
            </a:pPr>
            <a:r>
              <a:rPr lang="en-US" sz="2000" b="1" dirty="0">
                <a:latin typeface="Arial" panose="020B0604020202020204" pitchFamily="34" charset="0"/>
                <a:cs typeface="Arial" panose="020B0604020202020204" pitchFamily="34" charset="0"/>
              </a:rPr>
              <a:t>2) Node MCU ESP8266 </a:t>
            </a:r>
          </a:p>
          <a:p>
            <a:pPr marL="342900" lvl="0" indent="-342900" algn="just" eaLnBrk="0" fontAlgn="base" hangingPunct="0">
              <a:spcBef>
                <a:spcPct val="0"/>
              </a:spcBef>
              <a:spcAft>
                <a:spcPct val="0"/>
              </a:spcAft>
              <a:buFont typeface="Arial" panose="020B0604020202020204" pitchFamily="34" charset="0"/>
              <a:buChar char="•"/>
            </a:pPr>
            <a:r>
              <a:rPr lang="en-US" sz="2000" dirty="0">
                <a:latin typeface="Arial" panose="020B0604020202020204" pitchFamily="34" charset="0"/>
                <a:cs typeface="Arial" panose="020B0604020202020204" pitchFamily="34" charset="0"/>
              </a:rPr>
              <a:t>Function: Wi-Fi-enabled microcontroller for wireless data transmission.</a:t>
            </a:r>
          </a:p>
          <a:p>
            <a:pPr marL="342900" lvl="0" indent="-342900" algn="just" eaLnBrk="0" fontAlgn="base" hangingPunct="0">
              <a:spcBef>
                <a:spcPct val="0"/>
              </a:spcBef>
              <a:spcAft>
                <a:spcPct val="0"/>
              </a:spcAft>
              <a:buFont typeface="Arial" panose="020B0604020202020204" pitchFamily="34" charset="0"/>
              <a:buChar char="•"/>
            </a:pPr>
            <a:r>
              <a:rPr lang="en-US" sz="2000" dirty="0">
                <a:latin typeface="Arial" panose="020B0604020202020204" pitchFamily="34" charset="0"/>
                <a:cs typeface="Arial" panose="020B0604020202020204" pitchFamily="34" charset="0"/>
              </a:rPr>
              <a:t>Connects to Wi-Fi (station mode) or acts as an access point</a:t>
            </a:r>
          </a:p>
          <a:p>
            <a:pPr marL="342900" lvl="0" indent="-342900" algn="just" eaLnBrk="0" fontAlgn="base" hangingPunct="0">
              <a:spcBef>
                <a:spcPct val="0"/>
              </a:spcBef>
              <a:spcAft>
                <a:spcPct val="0"/>
              </a:spcAft>
              <a:buFont typeface="Arial" panose="020B0604020202020204" pitchFamily="34" charset="0"/>
              <a:buChar char="•"/>
            </a:pPr>
            <a:r>
              <a:rPr lang="en-US" sz="2000" dirty="0">
                <a:latin typeface="Arial" panose="020B0604020202020204" pitchFamily="34" charset="0"/>
                <a:cs typeface="Arial" panose="020B0604020202020204" pitchFamily="34" charset="0"/>
              </a:rPr>
              <a:t>Can send data to cloud (HTTP/MQTT) or a local server.</a:t>
            </a:r>
          </a:p>
          <a:p>
            <a:pPr marL="342900" lvl="0" indent="-342900" algn="just" eaLnBrk="0" fontAlgn="base" hangingPunct="0">
              <a:spcBef>
                <a:spcPct val="0"/>
              </a:spcBef>
              <a:spcAft>
                <a:spcPct val="0"/>
              </a:spcAft>
              <a:buFont typeface="Arial" panose="020B0604020202020204" pitchFamily="34" charset="0"/>
              <a:buChar char="•"/>
            </a:pPr>
            <a:r>
              <a:rPr lang="en-US" sz="2000" dirty="0">
                <a:latin typeface="Arial" panose="020B0604020202020204" pitchFamily="34" charset="0"/>
                <a:cs typeface="Arial" panose="020B0604020202020204" pitchFamily="34" charset="0"/>
              </a:rPr>
              <a:t>Power</a:t>
            </a:r>
            <a:r>
              <a:rPr lang="en-US" sz="2000" b="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3.3V (built-in regulator on </a:t>
            </a:r>
            <a:r>
              <a:rPr lang="en-US" sz="2000" dirty="0" err="1">
                <a:latin typeface="Arial" panose="020B0604020202020204" pitchFamily="34" charset="0"/>
                <a:cs typeface="Arial" panose="020B0604020202020204" pitchFamily="34" charset="0"/>
              </a:rPr>
              <a:t>NodeMCU</a:t>
            </a:r>
            <a:r>
              <a:rPr lang="en-US" sz="2000" dirty="0">
                <a:latin typeface="Arial" panose="020B0604020202020204" pitchFamily="34" charset="0"/>
                <a:cs typeface="Arial" panose="020B0604020202020204" pitchFamily="34" charset="0"/>
              </a:rPr>
              <a:t>).</a:t>
            </a:r>
          </a:p>
          <a:p>
            <a:pPr lvl="0" algn="just" eaLnBrk="0" fontAlgn="base" hangingPunct="0">
              <a:spcBef>
                <a:spcPct val="0"/>
              </a:spcBef>
              <a:spcAft>
                <a:spcPct val="0"/>
              </a:spcAft>
            </a:pPr>
            <a:endParaRPr lang="en-US" sz="1600" dirty="0">
              <a:latin typeface="Arial" panose="020B0604020202020204" pitchFamily="34" charset="0"/>
              <a:cs typeface="Arial" panose="020B0604020202020204" pitchFamily="34" charset="0"/>
            </a:endParaRPr>
          </a:p>
        </p:txBody>
      </p:sp>
      <p:sp>
        <p:nvSpPr>
          <p:cNvPr id="7" name="Rectangle 1"/>
          <p:cNvSpPr>
            <a:spLocks noChangeArrowheads="1"/>
          </p:cNvSpPr>
          <p:nvPr/>
        </p:nvSpPr>
        <p:spPr bwMode="auto">
          <a:xfrm>
            <a:off x="0" y="-15052"/>
            <a:ext cx="65" cy="4873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404040"/>
              </a:solidFill>
              <a:effectLst/>
              <a:latin typeface="DeepSeek-CJK-patch"/>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820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25 April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11</a:t>
            </a:fld>
            <a:endParaRPr lang="en-US"/>
          </a:p>
        </p:txBody>
      </p:sp>
      <p:sp>
        <p:nvSpPr>
          <p:cNvPr id="6" name="TextBox 5"/>
          <p:cNvSpPr txBox="1"/>
          <p:nvPr/>
        </p:nvSpPr>
        <p:spPr>
          <a:xfrm>
            <a:off x="1866900" y="533400"/>
            <a:ext cx="5410200" cy="1200329"/>
          </a:xfrm>
          <a:prstGeom prst="rect">
            <a:avLst/>
          </a:prstGeom>
          <a:noFill/>
        </p:spPr>
        <p:txBody>
          <a:bodyPr wrap="square" rtlCol="0">
            <a:spAutoFit/>
          </a:bodyPr>
          <a:lstStyle/>
          <a:p>
            <a:r>
              <a:rPr lang="en-IN" sz="3600" dirty="0">
                <a:latin typeface="+mj-lt"/>
              </a:rPr>
              <a:t>MODULE IMPLEMENTATION</a:t>
            </a:r>
          </a:p>
          <a:p>
            <a:endParaRPr lang="en-IN" sz="3600" dirty="0">
              <a:latin typeface="+mj-lt"/>
            </a:endParaRPr>
          </a:p>
        </p:txBody>
      </p:sp>
      <p:sp>
        <p:nvSpPr>
          <p:cNvPr id="7" name="TextBox 6"/>
          <p:cNvSpPr txBox="1"/>
          <p:nvPr/>
        </p:nvSpPr>
        <p:spPr>
          <a:xfrm>
            <a:off x="533400" y="1600200"/>
            <a:ext cx="7772400" cy="3754874"/>
          </a:xfrm>
          <a:prstGeom prst="rect">
            <a:avLst/>
          </a:prstGeom>
          <a:noFill/>
        </p:spPr>
        <p:txBody>
          <a:bodyPr wrap="square" rtlCol="0">
            <a:spAutoFit/>
          </a:bodyPr>
          <a:lstStyle/>
          <a:p>
            <a:pPr lvl="0" eaLnBrk="0" fontAlgn="base" hangingPunct="0">
              <a:spcBef>
                <a:spcPct val="0"/>
              </a:spcBef>
              <a:spcAft>
                <a:spcPct val="0"/>
              </a:spcAft>
            </a:pPr>
            <a:r>
              <a:rPr lang="en-US" sz="2000" b="1" dirty="0">
                <a:latin typeface="Arial" panose="020B0604020202020204" pitchFamily="34" charset="0"/>
                <a:cs typeface="Arial" panose="020B0604020202020204" pitchFamily="34" charset="0"/>
              </a:rPr>
              <a:t>3) Piezo Buzzer:</a:t>
            </a:r>
          </a:p>
          <a:p>
            <a:pPr lvl="0" eaLnBrk="0" fontAlgn="base" hangingPunct="0">
              <a:spcBef>
                <a:spcPct val="0"/>
              </a:spcBef>
              <a:spcAft>
                <a:spcPct val="0"/>
              </a:spcAft>
              <a:buFontTx/>
              <a:buChar char="•"/>
            </a:pPr>
            <a:r>
              <a:rPr lang="en-US" sz="2000" dirty="0">
                <a:latin typeface="Arial" panose="020B0604020202020204" pitchFamily="34" charset="0"/>
                <a:cs typeface="Arial" panose="020B0604020202020204" pitchFamily="34" charset="0"/>
              </a:rPr>
              <a:t>    Function: Audible alerts</a:t>
            </a:r>
          </a:p>
          <a:p>
            <a:pPr marL="342900" lvl="0" indent="-342900" eaLnBrk="0" fontAlgn="base" hangingPunct="0">
              <a:spcBef>
                <a:spcPct val="0"/>
              </a:spcBef>
              <a:spcAft>
                <a:spcPct val="0"/>
              </a:spcAft>
              <a:buFont typeface="Arial" panose="020B0604020202020204" pitchFamily="34" charset="0"/>
              <a:buChar char="•"/>
            </a:pPr>
            <a:r>
              <a:rPr lang="en-US" sz="2000" dirty="0">
                <a:latin typeface="Arial" panose="020B0604020202020204" pitchFamily="34" charset="0"/>
                <a:cs typeface="Arial" panose="020B0604020202020204" pitchFamily="34" charset="0"/>
              </a:rPr>
              <a:t>Power: 3.3V–5V</a:t>
            </a:r>
          </a:p>
          <a:p>
            <a:pPr lvl="0" eaLnBrk="0" fontAlgn="base" hangingPunct="0">
              <a:spcBef>
                <a:spcPct val="0"/>
              </a:spcBef>
              <a:spcAft>
                <a:spcPct val="0"/>
              </a:spcAft>
            </a:pPr>
            <a:endParaRPr lang="en-US" sz="2000" b="1" dirty="0">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sz="2000" b="1" dirty="0">
                <a:latin typeface="Arial" panose="020B0604020202020204" pitchFamily="34" charset="0"/>
                <a:cs typeface="Arial" panose="020B0604020202020204" pitchFamily="34" charset="0"/>
              </a:rPr>
              <a:t>4) Power Supply:</a:t>
            </a:r>
          </a:p>
          <a:p>
            <a:pPr eaLnBrk="0" fontAlgn="base" hangingPunct="0">
              <a:spcBef>
                <a:spcPct val="0"/>
              </a:spcBef>
              <a:spcAft>
                <a:spcPct val="0"/>
              </a:spcAft>
              <a:buFontTx/>
              <a:buChar char="•"/>
            </a:pPr>
            <a:r>
              <a:rPr lang="en-US" sz="2000" dirty="0">
                <a:latin typeface="Arial" panose="020B0604020202020204" pitchFamily="34" charset="0"/>
                <a:cs typeface="Arial" panose="020B0604020202020204" pitchFamily="34" charset="0"/>
              </a:rPr>
              <a:t>    USB power (5V) – ESP8266</a:t>
            </a:r>
          </a:p>
          <a:p>
            <a:pPr eaLnBrk="0" fontAlgn="base" hangingPunct="0">
              <a:spcBef>
                <a:spcPct val="0"/>
              </a:spcBef>
              <a:spcAft>
                <a:spcPct val="0"/>
              </a:spcAft>
              <a:buFontTx/>
              <a:buChar char="•"/>
            </a:pPr>
            <a:r>
              <a:rPr lang="en-US" sz="2000" dirty="0">
                <a:latin typeface="Arial" panose="020B0604020202020204" pitchFamily="34" charset="0"/>
                <a:cs typeface="Arial" panose="020B0604020202020204" pitchFamily="34" charset="0"/>
              </a:rPr>
              <a:t>    LiPo battery (3.7V) or Power bank for portability.</a:t>
            </a:r>
            <a:endParaRPr lang="en-IN" sz="2000"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5) Supporting Components: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Jumper Wires – Prototyping connections.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Antenna – To acquire GPS signal</a:t>
            </a:r>
            <a:r>
              <a:rPr lang="en-US" sz="2000" dirty="0"/>
              <a:t>.</a:t>
            </a:r>
            <a:endParaRPr lang="en-US" sz="2000"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5191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25 April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12</a:t>
            </a:fld>
            <a:endParaRPr lang="en-US"/>
          </a:p>
        </p:txBody>
      </p:sp>
      <p:sp>
        <p:nvSpPr>
          <p:cNvPr id="5" name="TextBox 4"/>
          <p:cNvSpPr txBox="1"/>
          <p:nvPr/>
        </p:nvSpPr>
        <p:spPr>
          <a:xfrm>
            <a:off x="1066800" y="381000"/>
            <a:ext cx="6324600" cy="646331"/>
          </a:xfrm>
          <a:prstGeom prst="rect">
            <a:avLst/>
          </a:prstGeom>
          <a:noFill/>
        </p:spPr>
        <p:txBody>
          <a:bodyPr wrap="square" rtlCol="0">
            <a:spAutoFit/>
          </a:bodyPr>
          <a:lstStyle/>
          <a:p>
            <a:r>
              <a:rPr lang="en-IN" sz="3600" dirty="0">
                <a:latin typeface="+mj-lt"/>
              </a:rPr>
              <a:t>      MODULE IMPLEMENTATION</a:t>
            </a:r>
          </a:p>
        </p:txBody>
      </p:sp>
      <p:sp>
        <p:nvSpPr>
          <p:cNvPr id="6" name="TextBox 5"/>
          <p:cNvSpPr txBox="1"/>
          <p:nvPr/>
        </p:nvSpPr>
        <p:spPr>
          <a:xfrm>
            <a:off x="609600" y="1447800"/>
            <a:ext cx="7848600" cy="5737468"/>
          </a:xfrm>
          <a:prstGeom prst="rect">
            <a:avLst/>
          </a:prstGeom>
          <a:noFill/>
        </p:spPr>
        <p:txBody>
          <a:bodyPr wrap="square" rtlCol="0">
            <a:spAutoFit/>
          </a:bodyPr>
          <a:lstStyle/>
          <a:p>
            <a:pPr algn="just"/>
            <a:r>
              <a:rPr lang="en-IN" sz="2200" b="1" dirty="0">
                <a:latin typeface="Arial" panose="020B0604020202020204" pitchFamily="34" charset="0"/>
                <a:cs typeface="Arial" panose="020B0604020202020204" pitchFamily="34" charset="0"/>
              </a:rPr>
              <a:t>SOFTWARE REQUIREMENTS:</a:t>
            </a:r>
          </a:p>
          <a:p>
            <a:pPr algn="just">
              <a:spcBef>
                <a:spcPts val="100"/>
              </a:spcBef>
            </a:pPr>
            <a:endParaRPr lang="en-IN" b="1" dirty="0">
              <a:latin typeface="Arial" panose="020B0604020202020204" pitchFamily="34" charset="0"/>
              <a:cs typeface="Arial" panose="020B0604020202020204" pitchFamily="34" charset="0"/>
            </a:endParaRPr>
          </a:p>
          <a:p>
            <a:pPr lvl="0" algn="just" eaLnBrk="0" fontAlgn="base" hangingPunct="0">
              <a:spcBef>
                <a:spcPts val="100"/>
              </a:spcBef>
              <a:spcAft>
                <a:spcPct val="0"/>
              </a:spcAft>
            </a:pPr>
            <a:r>
              <a:rPr lang="en-US" b="1" dirty="0">
                <a:latin typeface="Arial" panose="020B0604020202020204" pitchFamily="34" charset="0"/>
              </a:rPr>
              <a:t>1) Arduino IDE:</a:t>
            </a:r>
            <a:endParaRPr lang="en-US" dirty="0">
              <a:latin typeface="Arial" panose="020B0604020202020204" pitchFamily="34" charset="0"/>
            </a:endParaRPr>
          </a:p>
          <a:p>
            <a:pPr marL="342900" lvl="0" indent="-342900" algn="just" eaLnBrk="0" fontAlgn="base" hangingPunct="0">
              <a:spcBef>
                <a:spcPts val="100"/>
              </a:spcBef>
              <a:spcAft>
                <a:spcPct val="0"/>
              </a:spcAft>
              <a:buFont typeface="Arial" panose="020B0604020202020204" pitchFamily="34" charset="0"/>
              <a:buChar char="•"/>
            </a:pPr>
            <a:r>
              <a:rPr lang="en-US" dirty="0">
                <a:latin typeface="Arial" panose="020B0604020202020204" pitchFamily="34" charset="0"/>
              </a:rPr>
              <a:t>Purpose: Write and upload firmware to ESP8266.</a:t>
            </a:r>
          </a:p>
          <a:p>
            <a:pPr marL="342900" lvl="0" indent="-342900" algn="just" eaLnBrk="0" fontAlgn="base" hangingPunct="0">
              <a:spcBef>
                <a:spcPts val="100"/>
              </a:spcBef>
              <a:spcAft>
                <a:spcPct val="0"/>
              </a:spcAft>
              <a:buFont typeface="Arial" panose="020B0604020202020204" pitchFamily="34" charset="0"/>
              <a:buChar char="•"/>
            </a:pPr>
            <a:r>
              <a:rPr lang="en-US" dirty="0">
                <a:latin typeface="Arial" panose="020B0604020202020204" pitchFamily="34" charset="0"/>
              </a:rPr>
              <a:t>Required Add-ons: ESP8266 board package (via Board Manager).</a:t>
            </a:r>
          </a:p>
          <a:p>
            <a:pPr marL="342900" lvl="0" indent="-342900" algn="just" eaLnBrk="0" fontAlgn="base" hangingPunct="0">
              <a:spcBef>
                <a:spcPct val="0"/>
              </a:spcBef>
              <a:spcAft>
                <a:spcPct val="0"/>
              </a:spcAft>
              <a:buFont typeface="Arial" panose="020B0604020202020204" pitchFamily="34" charset="0"/>
              <a:buChar char="•"/>
            </a:pPr>
            <a:r>
              <a:rPr lang="en-US" dirty="0">
                <a:latin typeface="Arial" panose="020B0604020202020204" pitchFamily="34" charset="0"/>
              </a:rPr>
              <a:t>Serial Monitor: Checks GPS data, Wi-Fi status, and errors.</a:t>
            </a:r>
          </a:p>
          <a:p>
            <a:pPr marL="342900" lvl="0" indent="-342900" algn="just" eaLnBrk="0" fontAlgn="base" hangingPunct="0">
              <a:spcBef>
                <a:spcPct val="0"/>
              </a:spcBef>
              <a:spcAft>
                <a:spcPct val="0"/>
              </a:spcAft>
              <a:buFont typeface="Arial" panose="020B0604020202020204" pitchFamily="34" charset="0"/>
              <a:buChar char="•"/>
            </a:pPr>
            <a:endParaRPr lang="en-US" dirty="0">
              <a:latin typeface="Arial" panose="020B0604020202020204" pitchFamily="34" charset="0"/>
            </a:endParaRPr>
          </a:p>
          <a:p>
            <a:pPr lvl="0" algn="just" eaLnBrk="0" fontAlgn="base" hangingPunct="0">
              <a:spcBef>
                <a:spcPts val="100"/>
              </a:spcBef>
              <a:spcAft>
                <a:spcPct val="0"/>
              </a:spcAft>
            </a:pPr>
            <a:r>
              <a:rPr lang="en-US" b="1" dirty="0">
                <a:latin typeface="Arial" panose="020B0604020202020204" pitchFamily="34" charset="0"/>
              </a:rPr>
              <a:t>2) GPS Library (</a:t>
            </a:r>
            <a:r>
              <a:rPr lang="en-US" b="1" dirty="0" err="1">
                <a:latin typeface="Arial" panose="020B0604020202020204" pitchFamily="34" charset="0"/>
              </a:rPr>
              <a:t>TinyGPS</a:t>
            </a:r>
            <a:r>
              <a:rPr lang="en-US" b="1" dirty="0">
                <a:latin typeface="Arial" panose="020B0604020202020204" pitchFamily="34" charset="0"/>
              </a:rPr>
              <a:t>++):</a:t>
            </a:r>
            <a:endParaRPr lang="en-US" dirty="0">
              <a:latin typeface="Arial" panose="020B0604020202020204" pitchFamily="34" charset="0"/>
            </a:endParaRPr>
          </a:p>
          <a:p>
            <a:pPr marL="342900" lvl="0" indent="-342900" algn="just" eaLnBrk="0" fontAlgn="base" hangingPunct="0">
              <a:spcBef>
                <a:spcPts val="100"/>
              </a:spcBef>
              <a:spcAft>
                <a:spcPct val="0"/>
              </a:spcAft>
              <a:buFont typeface="Arial" panose="020B0604020202020204" pitchFamily="34" charset="0"/>
              <a:buChar char="•"/>
            </a:pPr>
            <a:r>
              <a:rPr lang="en-US" dirty="0">
                <a:latin typeface="Arial" panose="020B0604020202020204" pitchFamily="34" charset="0"/>
              </a:rPr>
              <a:t>Function: Parses NMEA data into readable coordinates.</a:t>
            </a:r>
          </a:p>
          <a:p>
            <a:pPr marL="342900" lvl="0" indent="-342900" algn="just" eaLnBrk="0" fontAlgn="base" hangingPunct="0">
              <a:spcBef>
                <a:spcPts val="100"/>
              </a:spcBef>
              <a:spcAft>
                <a:spcPct val="0"/>
              </a:spcAft>
              <a:buFont typeface="Arial" panose="020B0604020202020204" pitchFamily="34" charset="0"/>
              <a:buChar char="•"/>
            </a:pPr>
            <a:endParaRPr lang="en-US" dirty="0">
              <a:latin typeface="Arial" panose="020B0604020202020204" pitchFamily="34" charset="0"/>
            </a:endParaRPr>
          </a:p>
          <a:p>
            <a:pPr lvl="0" algn="just" eaLnBrk="0" fontAlgn="base" hangingPunct="0">
              <a:spcBef>
                <a:spcPts val="100"/>
              </a:spcBef>
              <a:spcAft>
                <a:spcPct val="0"/>
              </a:spcAft>
            </a:pPr>
            <a:r>
              <a:rPr lang="en-US" b="1" dirty="0">
                <a:latin typeface="Arial" panose="020B0604020202020204" pitchFamily="34" charset="0"/>
              </a:rPr>
              <a:t>3) Wi-Fi &amp; Cloud Libraries:</a:t>
            </a:r>
          </a:p>
          <a:p>
            <a:pPr marL="342900" lvl="0" indent="-342900" algn="just" eaLnBrk="0" fontAlgn="base" hangingPunct="0">
              <a:spcBef>
                <a:spcPts val="100"/>
              </a:spcBef>
              <a:spcAft>
                <a:spcPct val="0"/>
              </a:spcAft>
              <a:buFont typeface="Arial" panose="020B0604020202020204" pitchFamily="34" charset="0"/>
              <a:buChar char="•"/>
            </a:pPr>
            <a:r>
              <a:rPr lang="en-US" dirty="0">
                <a:latin typeface="Arial" panose="020B0604020202020204" pitchFamily="34" charset="0"/>
              </a:rPr>
              <a:t>ESP8266WiFi.h: Manages Wi-Fi connections.</a:t>
            </a:r>
          </a:p>
          <a:p>
            <a:pPr marL="342900" lvl="0" indent="-342900" algn="just" eaLnBrk="0" fontAlgn="base" hangingPunct="0">
              <a:spcBef>
                <a:spcPts val="100"/>
              </a:spcBef>
              <a:spcAft>
                <a:spcPct val="0"/>
              </a:spcAft>
              <a:buFont typeface="Arial" panose="020B0604020202020204" pitchFamily="34" charset="0"/>
              <a:buChar char="•"/>
            </a:pPr>
            <a:r>
              <a:rPr lang="en-US" dirty="0" err="1">
                <a:latin typeface="Arial" panose="020B0604020202020204" pitchFamily="34" charset="0"/>
              </a:rPr>
              <a:t>HTTPClient</a:t>
            </a:r>
            <a:r>
              <a:rPr lang="en-US" dirty="0">
                <a:latin typeface="Arial" panose="020B0604020202020204" pitchFamily="34" charset="0"/>
              </a:rPr>
              <a:t>/MQTT: Sends data to web servers/IoT platforms.</a:t>
            </a:r>
          </a:p>
          <a:p>
            <a:pPr marL="342900" lvl="0" indent="-342900" algn="just" eaLnBrk="0" fontAlgn="base" hangingPunct="0">
              <a:spcBef>
                <a:spcPts val="100"/>
              </a:spcBef>
              <a:spcAft>
                <a:spcPct val="0"/>
              </a:spcAft>
              <a:buFont typeface="Arial" panose="020B0604020202020204" pitchFamily="34" charset="0"/>
              <a:buChar char="•"/>
            </a:pPr>
            <a:endParaRPr lang="en-US" dirty="0">
              <a:latin typeface="Arial" panose="020B0604020202020204" pitchFamily="34" charset="0"/>
            </a:endParaRPr>
          </a:p>
          <a:p>
            <a:pPr lvl="0" algn="just" eaLnBrk="0" fontAlgn="base" hangingPunct="0">
              <a:spcBef>
                <a:spcPts val="100"/>
              </a:spcBef>
              <a:spcAft>
                <a:spcPct val="0"/>
              </a:spcAft>
            </a:pPr>
            <a:r>
              <a:rPr lang="en-US" b="1" dirty="0">
                <a:latin typeface="Arial" panose="020B0604020202020204" pitchFamily="34" charset="0"/>
              </a:rPr>
              <a:t>4) Buzzer Control:</a:t>
            </a:r>
            <a:endParaRPr lang="en-US" dirty="0">
              <a:latin typeface="Arial" panose="020B0604020202020204" pitchFamily="34" charset="0"/>
            </a:endParaRPr>
          </a:p>
          <a:p>
            <a:pPr marL="342900" lvl="0" indent="-342900" algn="just" eaLnBrk="0" fontAlgn="base" hangingPunct="0">
              <a:spcBef>
                <a:spcPts val="100"/>
              </a:spcBef>
              <a:spcAft>
                <a:spcPct val="0"/>
              </a:spcAft>
              <a:buFont typeface="Arial" panose="020B0604020202020204" pitchFamily="34" charset="0"/>
              <a:buChar char="•"/>
            </a:pPr>
            <a:r>
              <a:rPr lang="en-US" dirty="0">
                <a:latin typeface="Arial" panose="020B0604020202020204" pitchFamily="34" charset="0"/>
              </a:rPr>
              <a:t>Method: </a:t>
            </a:r>
            <a:r>
              <a:rPr lang="en-US" dirty="0">
                <a:latin typeface="Menlo"/>
              </a:rPr>
              <a:t>tone(pin, frequency)</a:t>
            </a:r>
            <a:r>
              <a:rPr lang="en-US" dirty="0"/>
              <a:t> </a:t>
            </a:r>
            <a:r>
              <a:rPr lang="en-US" dirty="0">
                <a:latin typeface="Arial" panose="020B0604020202020204" pitchFamily="34" charset="0"/>
              </a:rPr>
              <a:t>for basic beeps.</a:t>
            </a:r>
          </a:p>
          <a:p>
            <a:pPr lvl="0" algn="just" eaLnBrk="0" fontAlgn="base" hangingPunct="0">
              <a:spcBef>
                <a:spcPct val="0"/>
              </a:spcBef>
              <a:spcAft>
                <a:spcPct val="0"/>
              </a:spcAft>
            </a:pPr>
            <a:r>
              <a:rPr lang="en-US" sz="1600" b="1" dirty="0">
                <a:latin typeface="Arial" panose="020B0604020202020204" pitchFamily="34" charset="0"/>
              </a:rPr>
              <a:t> </a:t>
            </a:r>
            <a:endParaRPr lang="en-US" sz="2400" dirty="0">
              <a:latin typeface="Arial" panose="020B0604020202020204" pitchFamily="34" charset="0"/>
            </a:endParaRPr>
          </a:p>
          <a:p>
            <a:pPr algn="just"/>
            <a:endParaRPr lang="en-IN" sz="1600" b="1"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endParaRPr lang="en-IN" sz="1600" b="1" dirty="0">
              <a:latin typeface="Arial" panose="020B0604020202020204" pitchFamily="34" charset="0"/>
              <a:cs typeface="Arial" panose="020B0604020202020204" pitchFamily="34" charset="0"/>
            </a:endParaRPr>
          </a:p>
        </p:txBody>
      </p:sp>
      <p:sp>
        <p:nvSpPr>
          <p:cNvPr id="10" name="Rectangle 4"/>
          <p:cNvSpPr>
            <a:spLocks noChangeArrowheads="1"/>
          </p:cNvSpPr>
          <p:nvPr/>
        </p:nvSpPr>
        <p:spPr bwMode="auto">
          <a:xfrm>
            <a:off x="0" y="0"/>
            <a:ext cx="3810000" cy="0"/>
          </a:xfrm>
          <a:prstGeom prst="rect">
            <a:avLst/>
          </a:prstGeom>
          <a:solidFill>
            <a:srgbClr val="F3F4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200" b="0" i="0" u="none" strike="noStrike" cap="none" normalizeH="0" baseline="0">
                <a:ln>
                  <a:noFill/>
                </a:ln>
                <a:solidFill>
                  <a:srgbClr val="800080"/>
                </a:solidFill>
                <a:effectLst/>
                <a:latin typeface="DeepSeek-CJK-patch"/>
              </a:rPr>
            </a:b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9412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25 April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13</a:t>
            </a:fld>
            <a:endParaRPr lang="en-US"/>
          </a:p>
        </p:txBody>
      </p:sp>
      <p:sp>
        <p:nvSpPr>
          <p:cNvPr id="5" name="TextBox 4"/>
          <p:cNvSpPr txBox="1"/>
          <p:nvPr/>
        </p:nvSpPr>
        <p:spPr>
          <a:xfrm>
            <a:off x="609600" y="359658"/>
            <a:ext cx="7924800" cy="646331"/>
          </a:xfrm>
          <a:prstGeom prst="rect">
            <a:avLst/>
          </a:prstGeom>
          <a:noFill/>
        </p:spPr>
        <p:txBody>
          <a:bodyPr wrap="square" rtlCol="0">
            <a:spAutoFit/>
          </a:bodyPr>
          <a:lstStyle/>
          <a:p>
            <a:r>
              <a:rPr lang="en-IN" sz="3600" dirty="0">
                <a:latin typeface="+mj-lt"/>
              </a:rPr>
              <a:t>              RESULTS AND DISCUSSIONS</a:t>
            </a:r>
          </a:p>
        </p:txBody>
      </p:sp>
      <p:pic>
        <p:nvPicPr>
          <p:cNvPr id="6" name="Picture 5"/>
          <p:cNvPicPr>
            <a:picLocks noChangeAspect="1"/>
          </p:cNvPicPr>
          <p:nvPr/>
        </p:nvPicPr>
        <p:blipFill>
          <a:blip r:embed="rId2"/>
          <a:stretch>
            <a:fillRect/>
          </a:stretch>
        </p:blipFill>
        <p:spPr>
          <a:xfrm>
            <a:off x="762000" y="1981200"/>
            <a:ext cx="7620000" cy="4038600"/>
          </a:xfrm>
          <a:prstGeom prst="rect">
            <a:avLst/>
          </a:prstGeom>
        </p:spPr>
      </p:pic>
      <p:sp>
        <p:nvSpPr>
          <p:cNvPr id="9" name="Rectangle 8"/>
          <p:cNvSpPr/>
          <p:nvPr/>
        </p:nvSpPr>
        <p:spPr>
          <a:xfrm>
            <a:off x="457200" y="1005989"/>
            <a:ext cx="4572000" cy="866327"/>
          </a:xfrm>
          <a:prstGeom prst="rect">
            <a:avLst/>
          </a:prstGeom>
        </p:spPr>
        <p:txBody>
          <a:bodyPr>
            <a:spAutoFit/>
          </a:bodyPr>
          <a:lstStyle/>
          <a:p>
            <a:pPr>
              <a:lnSpc>
                <a:spcPct val="150000"/>
              </a:lnSpc>
              <a:tabLst>
                <a:tab pos="3208655" algn="l"/>
              </a:tabLst>
            </a:pPr>
            <a:r>
              <a:rPr lang="en-US" sz="1600" b="1" dirty="0">
                <a:latin typeface="Arial" panose="020B0604020202020204" pitchFamily="34" charset="0"/>
                <a:ea typeface="Arial MT"/>
                <a:cs typeface="Arial" panose="020B0604020202020204" pitchFamily="34" charset="0"/>
              </a:rPr>
              <a:t> </a:t>
            </a:r>
            <a:endParaRPr lang="en-IN" sz="1600" dirty="0">
              <a:latin typeface="Arial" panose="020B0604020202020204" pitchFamily="34" charset="0"/>
              <a:ea typeface="Arial MT"/>
              <a:cs typeface="Arial" panose="020B0604020202020204" pitchFamily="34" charset="0"/>
            </a:endParaRPr>
          </a:p>
          <a:p>
            <a:pPr>
              <a:lnSpc>
                <a:spcPct val="150000"/>
              </a:lnSpc>
              <a:tabLst>
                <a:tab pos="3208655" algn="l"/>
              </a:tabLst>
            </a:pPr>
            <a:r>
              <a:rPr lang="en-US" sz="2000" b="1" dirty="0">
                <a:latin typeface="Arial" panose="020B0604020202020204" pitchFamily="34" charset="0"/>
                <a:ea typeface="Arial MT"/>
                <a:cs typeface="Arial" panose="020B0604020202020204" pitchFamily="34" charset="0"/>
              </a:rPr>
              <a:t>1.Frontend of </a:t>
            </a:r>
            <a:r>
              <a:rPr lang="en-US" sz="2000" b="1" dirty="0" err="1">
                <a:latin typeface="Arial" panose="020B0604020202020204" pitchFamily="34" charset="0"/>
                <a:ea typeface="Arial MT"/>
                <a:cs typeface="Arial" panose="020B0604020202020204" pitchFamily="34" charset="0"/>
              </a:rPr>
              <a:t>buzzNfind</a:t>
            </a:r>
            <a:r>
              <a:rPr lang="en-US" sz="2000" b="1" dirty="0">
                <a:latin typeface="Arial" panose="020B0604020202020204" pitchFamily="34" charset="0"/>
                <a:ea typeface="Arial MT"/>
                <a:cs typeface="Arial" panose="020B0604020202020204" pitchFamily="34" charset="0"/>
              </a:rPr>
              <a:t>:</a:t>
            </a:r>
            <a:endParaRPr lang="en-IN" sz="2000" b="1" dirty="0">
              <a:latin typeface="Arial" panose="020B0604020202020204" pitchFamily="34" charset="0"/>
              <a:ea typeface="Arial MT"/>
              <a:cs typeface="Arial" panose="020B0604020202020204" pitchFamily="34" charset="0"/>
            </a:endParaRPr>
          </a:p>
        </p:txBody>
      </p:sp>
    </p:spTree>
    <p:extLst>
      <p:ext uri="{BB962C8B-B14F-4D97-AF65-F5344CB8AC3E}">
        <p14:creationId xmlns:p14="http://schemas.microsoft.com/office/powerpoint/2010/main" val="2292743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E72D6-A182-047F-0730-1BB8F5341801}"/>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B0655BC4-0305-9227-64B0-AAE18354A73A}"/>
              </a:ext>
            </a:extLst>
          </p:cNvPr>
          <p:cNvSpPr>
            <a:spLocks noGrp="1"/>
          </p:cNvSpPr>
          <p:nvPr>
            <p:ph type="dt" sz="half" idx="10"/>
          </p:nvPr>
        </p:nvSpPr>
        <p:spPr/>
        <p:txBody>
          <a:bodyPr/>
          <a:lstStyle/>
          <a:p>
            <a:fld id="{C3F4AF7E-7813-4879-8B55-5575B0080D39}" type="datetime3">
              <a:rPr lang="en-US" smtClean="0"/>
              <a:t>25 April 2025</a:t>
            </a:fld>
            <a:endParaRPr lang="en-US"/>
          </a:p>
        </p:txBody>
      </p:sp>
      <p:sp>
        <p:nvSpPr>
          <p:cNvPr id="3" name="Footer Placeholder 2">
            <a:extLst>
              <a:ext uri="{FF2B5EF4-FFF2-40B4-BE49-F238E27FC236}">
                <a16:creationId xmlns:a16="http://schemas.microsoft.com/office/drawing/2014/main" id="{13DCD1FA-CDBC-35D0-1F98-6EB1BD613BDB}"/>
              </a:ext>
            </a:extLst>
          </p:cNvPr>
          <p:cNvSpPr>
            <a:spLocks noGrp="1"/>
          </p:cNvSpPr>
          <p:nvPr>
            <p:ph type="ftr" sz="quarter" idx="11"/>
          </p:nvPr>
        </p:nvSpPr>
        <p:spPr/>
        <p:txBody>
          <a:bodyPr/>
          <a:lstStyle/>
          <a:p>
            <a:r>
              <a:rPr lang="en-US"/>
              <a:t>School of Computing - CSE</a:t>
            </a:r>
          </a:p>
        </p:txBody>
      </p:sp>
      <p:sp>
        <p:nvSpPr>
          <p:cNvPr id="4" name="Slide Number Placeholder 3">
            <a:extLst>
              <a:ext uri="{FF2B5EF4-FFF2-40B4-BE49-F238E27FC236}">
                <a16:creationId xmlns:a16="http://schemas.microsoft.com/office/drawing/2014/main" id="{FEFB85D0-2DE3-69FF-643D-BC6AFC9E4F36}"/>
              </a:ext>
            </a:extLst>
          </p:cNvPr>
          <p:cNvSpPr>
            <a:spLocks noGrp="1"/>
          </p:cNvSpPr>
          <p:nvPr>
            <p:ph type="sldNum" sz="quarter" idx="12"/>
          </p:nvPr>
        </p:nvSpPr>
        <p:spPr/>
        <p:txBody>
          <a:bodyPr/>
          <a:lstStyle/>
          <a:p>
            <a:fld id="{7B28076C-CE04-4A00-BFAA-A90EA8355859}" type="slidenum">
              <a:rPr lang="en-US" smtClean="0"/>
              <a:pPr/>
              <a:t>14</a:t>
            </a:fld>
            <a:endParaRPr lang="en-US"/>
          </a:p>
        </p:txBody>
      </p:sp>
      <p:sp>
        <p:nvSpPr>
          <p:cNvPr id="5" name="TextBox 4">
            <a:extLst>
              <a:ext uri="{FF2B5EF4-FFF2-40B4-BE49-F238E27FC236}">
                <a16:creationId xmlns:a16="http://schemas.microsoft.com/office/drawing/2014/main" id="{1E9A2F92-F327-2395-1C8C-E3FAE2BD1BC2}"/>
              </a:ext>
            </a:extLst>
          </p:cNvPr>
          <p:cNvSpPr txBox="1"/>
          <p:nvPr/>
        </p:nvSpPr>
        <p:spPr>
          <a:xfrm>
            <a:off x="533400" y="374406"/>
            <a:ext cx="8153400" cy="646331"/>
          </a:xfrm>
          <a:prstGeom prst="rect">
            <a:avLst/>
          </a:prstGeom>
          <a:noFill/>
        </p:spPr>
        <p:txBody>
          <a:bodyPr wrap="square" rtlCol="0">
            <a:spAutoFit/>
          </a:bodyPr>
          <a:lstStyle/>
          <a:p>
            <a:r>
              <a:rPr lang="en-IN" sz="3600" dirty="0">
                <a:latin typeface="+mj-lt"/>
              </a:rPr>
              <a:t>              RESULTS AND DISCUSSIONS</a:t>
            </a:r>
          </a:p>
        </p:txBody>
      </p:sp>
      <p:pic>
        <p:nvPicPr>
          <p:cNvPr id="8" name="Picture 7">
            <a:extLst>
              <a:ext uri="{FF2B5EF4-FFF2-40B4-BE49-F238E27FC236}">
                <a16:creationId xmlns:a16="http://schemas.microsoft.com/office/drawing/2014/main" id="{22187B81-8D33-E482-FCFB-7F020165EE5F}"/>
              </a:ext>
            </a:extLst>
          </p:cNvPr>
          <p:cNvPicPr>
            <a:picLocks noChangeAspect="1"/>
          </p:cNvPicPr>
          <p:nvPr/>
        </p:nvPicPr>
        <p:blipFill>
          <a:blip r:embed="rId2"/>
          <a:stretch>
            <a:fillRect/>
          </a:stretch>
        </p:blipFill>
        <p:spPr>
          <a:xfrm>
            <a:off x="685801" y="2018711"/>
            <a:ext cx="7766464" cy="4019169"/>
          </a:xfrm>
          <a:prstGeom prst="rect">
            <a:avLst/>
          </a:prstGeom>
        </p:spPr>
      </p:pic>
      <p:sp>
        <p:nvSpPr>
          <p:cNvPr id="9" name="Rectangle 8">
            <a:extLst>
              <a:ext uri="{FF2B5EF4-FFF2-40B4-BE49-F238E27FC236}">
                <a16:creationId xmlns:a16="http://schemas.microsoft.com/office/drawing/2014/main" id="{D72F0719-6D52-94FD-14B6-BC75C3D5B5F5}"/>
              </a:ext>
            </a:extLst>
          </p:cNvPr>
          <p:cNvSpPr/>
          <p:nvPr/>
        </p:nvSpPr>
        <p:spPr>
          <a:xfrm>
            <a:off x="457200" y="1005989"/>
            <a:ext cx="4572000" cy="416011"/>
          </a:xfrm>
          <a:prstGeom prst="rect">
            <a:avLst/>
          </a:prstGeom>
        </p:spPr>
        <p:txBody>
          <a:bodyPr>
            <a:spAutoFit/>
          </a:bodyPr>
          <a:lstStyle/>
          <a:p>
            <a:pPr>
              <a:lnSpc>
                <a:spcPct val="150000"/>
              </a:lnSpc>
              <a:tabLst>
                <a:tab pos="3208655" algn="l"/>
              </a:tabLst>
            </a:pPr>
            <a:r>
              <a:rPr lang="en-US" sz="1600" b="1" dirty="0">
                <a:latin typeface="Arial" panose="020B0604020202020204" pitchFamily="34" charset="0"/>
                <a:ea typeface="Arial MT"/>
                <a:cs typeface="Arial" panose="020B0604020202020204" pitchFamily="34" charset="0"/>
              </a:rPr>
              <a:t> </a:t>
            </a:r>
            <a:endParaRPr lang="en-IN" sz="1600" dirty="0">
              <a:latin typeface="Arial" panose="020B0604020202020204" pitchFamily="34" charset="0"/>
              <a:ea typeface="Arial MT"/>
              <a:cs typeface="Arial" panose="020B0604020202020204" pitchFamily="34" charset="0"/>
            </a:endParaRPr>
          </a:p>
        </p:txBody>
      </p:sp>
      <p:sp>
        <p:nvSpPr>
          <p:cNvPr id="10" name="Rectangle 9">
            <a:extLst>
              <a:ext uri="{FF2B5EF4-FFF2-40B4-BE49-F238E27FC236}">
                <a16:creationId xmlns:a16="http://schemas.microsoft.com/office/drawing/2014/main" id="{E756BD43-8B7B-5394-5130-000CB536BA7C}"/>
              </a:ext>
            </a:extLst>
          </p:cNvPr>
          <p:cNvSpPr/>
          <p:nvPr/>
        </p:nvSpPr>
        <p:spPr>
          <a:xfrm>
            <a:off x="533400" y="1422000"/>
            <a:ext cx="5170005" cy="496996"/>
          </a:xfrm>
          <a:prstGeom prst="rect">
            <a:avLst/>
          </a:prstGeom>
        </p:spPr>
        <p:txBody>
          <a:bodyPr wrap="none">
            <a:spAutoFit/>
          </a:bodyPr>
          <a:lstStyle/>
          <a:p>
            <a:pPr>
              <a:lnSpc>
                <a:spcPct val="150000"/>
              </a:lnSpc>
              <a:tabLst>
                <a:tab pos="3208655" algn="l"/>
              </a:tabLst>
            </a:pPr>
            <a:r>
              <a:rPr lang="en-IN" sz="2000" b="1" dirty="0">
                <a:latin typeface="Arial" panose="020B0604020202020204" pitchFamily="34" charset="0"/>
                <a:ea typeface="Arial MT"/>
                <a:cs typeface="Arial MT"/>
              </a:rPr>
              <a:t>2.Current latitude and longitude mapped</a:t>
            </a:r>
            <a:r>
              <a:rPr lang="en-IN" sz="1600" dirty="0">
                <a:latin typeface="Arial" panose="020B0604020202020204" pitchFamily="34" charset="0"/>
                <a:ea typeface="Arial MT"/>
                <a:cs typeface="Arial MT"/>
              </a:rPr>
              <a:t>:</a:t>
            </a:r>
            <a:endParaRPr lang="en-IN" sz="1600" dirty="0">
              <a:effectLst/>
              <a:latin typeface="Arial MT"/>
              <a:ea typeface="Arial MT"/>
              <a:cs typeface="Arial MT"/>
            </a:endParaRPr>
          </a:p>
        </p:txBody>
      </p:sp>
    </p:spTree>
    <p:extLst>
      <p:ext uri="{BB962C8B-B14F-4D97-AF65-F5344CB8AC3E}">
        <p14:creationId xmlns:p14="http://schemas.microsoft.com/office/powerpoint/2010/main" val="1719698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25 April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15</a:t>
            </a:fld>
            <a:endParaRPr lang="en-US"/>
          </a:p>
        </p:txBody>
      </p:sp>
      <p:pic>
        <p:nvPicPr>
          <p:cNvPr id="5" name="Picture 4"/>
          <p:cNvPicPr>
            <a:picLocks noChangeAspect="1"/>
          </p:cNvPicPr>
          <p:nvPr/>
        </p:nvPicPr>
        <p:blipFill>
          <a:blip r:embed="rId2"/>
          <a:stretch>
            <a:fillRect/>
          </a:stretch>
        </p:blipFill>
        <p:spPr>
          <a:xfrm>
            <a:off x="762000" y="2057400"/>
            <a:ext cx="7572778" cy="3886200"/>
          </a:xfrm>
          <a:prstGeom prst="rect">
            <a:avLst/>
          </a:prstGeom>
        </p:spPr>
      </p:pic>
      <p:sp>
        <p:nvSpPr>
          <p:cNvPr id="6" name="Rectangle 5"/>
          <p:cNvSpPr/>
          <p:nvPr/>
        </p:nvSpPr>
        <p:spPr>
          <a:xfrm>
            <a:off x="609600" y="1396152"/>
            <a:ext cx="3700308" cy="496996"/>
          </a:xfrm>
          <a:prstGeom prst="rect">
            <a:avLst/>
          </a:prstGeom>
        </p:spPr>
        <p:txBody>
          <a:bodyPr wrap="none">
            <a:spAutoFit/>
          </a:bodyPr>
          <a:lstStyle/>
          <a:p>
            <a:pPr>
              <a:lnSpc>
                <a:spcPct val="150000"/>
              </a:lnSpc>
              <a:tabLst>
                <a:tab pos="3208655" algn="l"/>
              </a:tabLst>
            </a:pPr>
            <a:r>
              <a:rPr lang="en-IN" sz="2000" b="1" dirty="0">
                <a:latin typeface="Arial" panose="020B0604020202020204" pitchFamily="34" charset="0"/>
                <a:ea typeface="Arial MT"/>
                <a:cs typeface="Arial MT"/>
              </a:rPr>
              <a:t>3.Output from GPS Tracking:</a:t>
            </a:r>
            <a:endParaRPr lang="en-IN" sz="2000" b="1" dirty="0">
              <a:effectLst/>
              <a:latin typeface="Arial MT"/>
              <a:ea typeface="Arial MT"/>
              <a:cs typeface="Arial MT"/>
            </a:endParaRPr>
          </a:p>
        </p:txBody>
      </p:sp>
      <p:sp>
        <p:nvSpPr>
          <p:cNvPr id="7" name="TextBox 6"/>
          <p:cNvSpPr txBox="1"/>
          <p:nvPr/>
        </p:nvSpPr>
        <p:spPr>
          <a:xfrm>
            <a:off x="381000" y="378943"/>
            <a:ext cx="8534400" cy="646331"/>
          </a:xfrm>
          <a:prstGeom prst="rect">
            <a:avLst/>
          </a:prstGeom>
          <a:noFill/>
        </p:spPr>
        <p:txBody>
          <a:bodyPr wrap="square" rtlCol="0">
            <a:spAutoFit/>
          </a:bodyPr>
          <a:lstStyle/>
          <a:p>
            <a:r>
              <a:rPr lang="en-IN" sz="3600" dirty="0">
                <a:latin typeface="+mj-lt"/>
              </a:rPr>
              <a:t>               RESULTS AND DISCUSSIONS</a:t>
            </a:r>
          </a:p>
        </p:txBody>
      </p:sp>
    </p:spTree>
    <p:extLst>
      <p:ext uri="{BB962C8B-B14F-4D97-AF65-F5344CB8AC3E}">
        <p14:creationId xmlns:p14="http://schemas.microsoft.com/office/powerpoint/2010/main" val="2066466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25 April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16</a:t>
            </a:fld>
            <a:endParaRPr lang="en-US"/>
          </a:p>
        </p:txBody>
      </p:sp>
      <p:sp>
        <p:nvSpPr>
          <p:cNvPr id="6" name="TextBox 5"/>
          <p:cNvSpPr txBox="1"/>
          <p:nvPr/>
        </p:nvSpPr>
        <p:spPr>
          <a:xfrm>
            <a:off x="533400" y="1457465"/>
            <a:ext cx="5257800" cy="400110"/>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4. Blynk web dashboard and mobile app</a:t>
            </a:r>
          </a:p>
        </p:txBody>
      </p:sp>
      <p:sp>
        <p:nvSpPr>
          <p:cNvPr id="8" name="TextBox 7"/>
          <p:cNvSpPr txBox="1"/>
          <p:nvPr/>
        </p:nvSpPr>
        <p:spPr>
          <a:xfrm>
            <a:off x="685800" y="394890"/>
            <a:ext cx="8001000" cy="646331"/>
          </a:xfrm>
          <a:prstGeom prst="rect">
            <a:avLst/>
          </a:prstGeom>
          <a:noFill/>
        </p:spPr>
        <p:txBody>
          <a:bodyPr wrap="square" rtlCol="0">
            <a:spAutoFit/>
          </a:bodyPr>
          <a:lstStyle/>
          <a:p>
            <a:r>
              <a:rPr lang="en-IN" sz="3600" dirty="0">
                <a:latin typeface="+mj-lt"/>
                <a:cs typeface="Arial" panose="020B0604020202020204" pitchFamily="34" charset="0"/>
              </a:rPr>
              <a:t>            RESULTS AND DISCUSSIONS</a:t>
            </a:r>
          </a:p>
        </p:txBody>
      </p:sp>
      <p:pic>
        <p:nvPicPr>
          <p:cNvPr id="11" name="Picture 10">
            <a:extLst>
              <a:ext uri="{FF2B5EF4-FFF2-40B4-BE49-F238E27FC236}">
                <a16:creationId xmlns:a16="http://schemas.microsoft.com/office/drawing/2014/main" id="{F83D3D43-B5FD-8A19-D671-8A9B465D0E88}"/>
              </a:ext>
            </a:extLst>
          </p:cNvPr>
          <p:cNvPicPr>
            <a:picLocks noChangeAspect="1"/>
          </p:cNvPicPr>
          <p:nvPr/>
        </p:nvPicPr>
        <p:blipFill>
          <a:blip r:embed="rId2"/>
          <a:stretch>
            <a:fillRect/>
          </a:stretch>
        </p:blipFill>
        <p:spPr>
          <a:xfrm>
            <a:off x="838200" y="1937930"/>
            <a:ext cx="7581900" cy="4081870"/>
          </a:xfrm>
          <a:prstGeom prst="rect">
            <a:avLst/>
          </a:prstGeom>
        </p:spPr>
      </p:pic>
    </p:spTree>
    <p:extLst>
      <p:ext uri="{BB962C8B-B14F-4D97-AF65-F5344CB8AC3E}">
        <p14:creationId xmlns:p14="http://schemas.microsoft.com/office/powerpoint/2010/main" val="1574465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25 April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17</a:t>
            </a:fld>
            <a:endParaRPr lang="en-US"/>
          </a:p>
        </p:txBody>
      </p:sp>
      <p:sp>
        <p:nvSpPr>
          <p:cNvPr id="5" name="TextBox 4"/>
          <p:cNvSpPr txBox="1"/>
          <p:nvPr/>
        </p:nvSpPr>
        <p:spPr>
          <a:xfrm>
            <a:off x="914398" y="381000"/>
            <a:ext cx="6934202" cy="646331"/>
          </a:xfrm>
          <a:prstGeom prst="rect">
            <a:avLst/>
          </a:prstGeom>
          <a:noFill/>
        </p:spPr>
        <p:txBody>
          <a:bodyPr wrap="square" rtlCol="0">
            <a:spAutoFit/>
          </a:bodyPr>
          <a:lstStyle/>
          <a:p>
            <a:r>
              <a:rPr lang="en-IN" sz="3600" dirty="0">
                <a:latin typeface="+mj-lt"/>
              </a:rPr>
              <a:t>          RESULTS AND DISCUSSIONS</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1698"/>
          <a:stretch/>
        </p:blipFill>
        <p:spPr bwMode="auto">
          <a:xfrm>
            <a:off x="5143502" y="1908760"/>
            <a:ext cx="3086100" cy="1783080"/>
          </a:xfrm>
          <a:prstGeom prst="rect">
            <a:avLst/>
          </a:prstGeom>
          <a:ln>
            <a:noFill/>
          </a:ln>
          <a:extLst>
            <a:ext uri="{53640926-AAD7-44D8-BBD7-CCE9431645EC}">
              <a14:shadowObscured xmlns:a14="http://schemas.microsoft.com/office/drawing/2010/main"/>
            </a:ext>
          </a:extLst>
        </p:spPr>
      </p:pic>
      <p:sp>
        <p:nvSpPr>
          <p:cNvPr id="7" name="Rectangle 6"/>
          <p:cNvSpPr/>
          <p:nvPr/>
        </p:nvSpPr>
        <p:spPr>
          <a:xfrm>
            <a:off x="4822723" y="971956"/>
            <a:ext cx="4572000" cy="866327"/>
          </a:xfrm>
          <a:prstGeom prst="rect">
            <a:avLst/>
          </a:prstGeom>
        </p:spPr>
        <p:txBody>
          <a:bodyPr>
            <a:spAutoFit/>
          </a:bodyPr>
          <a:lstStyle/>
          <a:p>
            <a:pPr>
              <a:lnSpc>
                <a:spcPct val="150000"/>
              </a:lnSpc>
              <a:tabLst>
                <a:tab pos="3208655" algn="l"/>
              </a:tabLst>
            </a:pPr>
            <a:r>
              <a:rPr lang="en-IN" sz="1600" b="1" i="1" dirty="0">
                <a:latin typeface="Arial" panose="020B0604020202020204" pitchFamily="34" charset="0"/>
                <a:ea typeface="Arial MT"/>
                <a:cs typeface="Arial" panose="020B0604020202020204" pitchFamily="34" charset="0"/>
              </a:rPr>
              <a:t> </a:t>
            </a:r>
            <a:endParaRPr lang="en-IN" sz="1600" dirty="0">
              <a:latin typeface="Arial" panose="020B0604020202020204" pitchFamily="34" charset="0"/>
              <a:ea typeface="Arial MT"/>
              <a:cs typeface="Arial" panose="020B0604020202020204" pitchFamily="34" charset="0"/>
            </a:endParaRPr>
          </a:p>
          <a:p>
            <a:pPr>
              <a:lnSpc>
                <a:spcPct val="150000"/>
              </a:lnSpc>
              <a:tabLst>
                <a:tab pos="3208655" algn="l"/>
              </a:tabLst>
            </a:pPr>
            <a:r>
              <a:rPr lang="en-IN" sz="2000" b="1" dirty="0">
                <a:latin typeface="Arial" panose="020B0604020202020204" pitchFamily="34" charset="0"/>
                <a:ea typeface="Arial MT"/>
                <a:cs typeface="Arial" panose="020B0604020202020204" pitchFamily="34" charset="0"/>
              </a:rPr>
              <a:t>6.Serial Monitor Output:</a:t>
            </a:r>
            <a:endParaRPr lang="en-IN" sz="2000" b="1" dirty="0">
              <a:effectLst/>
              <a:latin typeface="Arial" panose="020B0604020202020204" pitchFamily="34" charset="0"/>
              <a:ea typeface="Arial MT"/>
              <a:cs typeface="Arial" panose="020B0604020202020204" pitchFamily="34" charset="0"/>
            </a:endParaRPr>
          </a:p>
        </p:txBody>
      </p:sp>
      <p:sp>
        <p:nvSpPr>
          <p:cNvPr id="9" name="TextBox 8"/>
          <p:cNvSpPr txBox="1"/>
          <p:nvPr/>
        </p:nvSpPr>
        <p:spPr>
          <a:xfrm>
            <a:off x="762000" y="1384270"/>
            <a:ext cx="4038600" cy="400110"/>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5.Blynk mobile app</a:t>
            </a:r>
          </a:p>
        </p:txBody>
      </p:sp>
      <p:pic>
        <p:nvPicPr>
          <p:cNvPr id="11" name="Picture 10">
            <a:extLst>
              <a:ext uri="{FF2B5EF4-FFF2-40B4-BE49-F238E27FC236}">
                <a16:creationId xmlns:a16="http://schemas.microsoft.com/office/drawing/2014/main" id="{B3CC9D6D-8BDE-84F8-A636-6FE879E10481}"/>
              </a:ext>
            </a:extLst>
          </p:cNvPr>
          <p:cNvPicPr>
            <a:picLocks noChangeAspect="1"/>
          </p:cNvPicPr>
          <p:nvPr/>
        </p:nvPicPr>
        <p:blipFill>
          <a:blip r:embed="rId3">
            <a:extLst>
              <a:ext uri="{28A0092B-C50C-407E-A947-70E740481C1C}">
                <a14:useLocalDpi xmlns:a14="http://schemas.microsoft.com/office/drawing/2010/main" val="0"/>
              </a:ext>
            </a:extLst>
          </a:blip>
          <a:srcRect t="3333" b="34444"/>
          <a:stretch/>
        </p:blipFill>
        <p:spPr>
          <a:xfrm>
            <a:off x="914400" y="1896294"/>
            <a:ext cx="3086100" cy="4267200"/>
          </a:xfrm>
          <a:prstGeom prst="rect">
            <a:avLst/>
          </a:prstGeom>
        </p:spPr>
      </p:pic>
    </p:spTree>
    <p:extLst>
      <p:ext uri="{BB962C8B-B14F-4D97-AF65-F5344CB8AC3E}">
        <p14:creationId xmlns:p14="http://schemas.microsoft.com/office/powerpoint/2010/main" val="3254344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EA9C8-6A53-BC66-4509-EFD1BF5A3899}"/>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DC0C235C-3B8A-6248-1529-1B9D035CC91E}"/>
              </a:ext>
            </a:extLst>
          </p:cNvPr>
          <p:cNvSpPr>
            <a:spLocks noGrp="1"/>
          </p:cNvSpPr>
          <p:nvPr>
            <p:ph type="dt" sz="half" idx="10"/>
          </p:nvPr>
        </p:nvSpPr>
        <p:spPr/>
        <p:txBody>
          <a:bodyPr/>
          <a:lstStyle/>
          <a:p>
            <a:fld id="{C3F4AF7E-7813-4879-8B55-5575B0080D39}" type="datetime3">
              <a:rPr lang="en-US" smtClean="0"/>
              <a:t>25 April 2025</a:t>
            </a:fld>
            <a:endParaRPr lang="en-US"/>
          </a:p>
        </p:txBody>
      </p:sp>
      <p:sp>
        <p:nvSpPr>
          <p:cNvPr id="3" name="Footer Placeholder 2">
            <a:extLst>
              <a:ext uri="{FF2B5EF4-FFF2-40B4-BE49-F238E27FC236}">
                <a16:creationId xmlns:a16="http://schemas.microsoft.com/office/drawing/2014/main" id="{7EA52487-1205-8439-60C1-3F0209DE726E}"/>
              </a:ext>
            </a:extLst>
          </p:cNvPr>
          <p:cNvSpPr>
            <a:spLocks noGrp="1"/>
          </p:cNvSpPr>
          <p:nvPr>
            <p:ph type="ftr" sz="quarter" idx="11"/>
          </p:nvPr>
        </p:nvSpPr>
        <p:spPr/>
        <p:txBody>
          <a:bodyPr/>
          <a:lstStyle/>
          <a:p>
            <a:r>
              <a:rPr lang="en-US"/>
              <a:t>School of Computing - CSE</a:t>
            </a:r>
          </a:p>
        </p:txBody>
      </p:sp>
      <p:sp>
        <p:nvSpPr>
          <p:cNvPr id="4" name="Slide Number Placeholder 3">
            <a:extLst>
              <a:ext uri="{FF2B5EF4-FFF2-40B4-BE49-F238E27FC236}">
                <a16:creationId xmlns:a16="http://schemas.microsoft.com/office/drawing/2014/main" id="{4DDF5B1A-A34E-F177-261F-2E898AF76EE5}"/>
              </a:ext>
            </a:extLst>
          </p:cNvPr>
          <p:cNvSpPr>
            <a:spLocks noGrp="1"/>
          </p:cNvSpPr>
          <p:nvPr>
            <p:ph type="sldNum" sz="quarter" idx="12"/>
          </p:nvPr>
        </p:nvSpPr>
        <p:spPr/>
        <p:txBody>
          <a:bodyPr/>
          <a:lstStyle/>
          <a:p>
            <a:fld id="{7B28076C-CE04-4A00-BFAA-A90EA8355859}" type="slidenum">
              <a:rPr lang="en-US" smtClean="0"/>
              <a:pPr/>
              <a:t>18</a:t>
            </a:fld>
            <a:endParaRPr lang="en-US"/>
          </a:p>
        </p:txBody>
      </p:sp>
      <p:sp>
        <p:nvSpPr>
          <p:cNvPr id="5" name="TextBox 4">
            <a:extLst>
              <a:ext uri="{FF2B5EF4-FFF2-40B4-BE49-F238E27FC236}">
                <a16:creationId xmlns:a16="http://schemas.microsoft.com/office/drawing/2014/main" id="{B275F850-036E-49C8-A6A8-D389A00121C5}"/>
              </a:ext>
            </a:extLst>
          </p:cNvPr>
          <p:cNvSpPr txBox="1"/>
          <p:nvPr/>
        </p:nvSpPr>
        <p:spPr>
          <a:xfrm>
            <a:off x="1752600" y="381000"/>
            <a:ext cx="5638800" cy="646331"/>
          </a:xfrm>
          <a:prstGeom prst="rect">
            <a:avLst/>
          </a:prstGeom>
          <a:noFill/>
        </p:spPr>
        <p:txBody>
          <a:bodyPr wrap="square" rtlCol="0">
            <a:spAutoFit/>
          </a:bodyPr>
          <a:lstStyle/>
          <a:p>
            <a:r>
              <a:rPr lang="en-IN" sz="3600" dirty="0">
                <a:latin typeface="+mj-lt"/>
              </a:rPr>
              <a:t>RESULTS AND DISCUSSIONS</a:t>
            </a:r>
          </a:p>
        </p:txBody>
      </p:sp>
      <p:sp>
        <p:nvSpPr>
          <p:cNvPr id="10" name="Rectangle 4">
            <a:extLst>
              <a:ext uri="{FF2B5EF4-FFF2-40B4-BE49-F238E27FC236}">
                <a16:creationId xmlns:a16="http://schemas.microsoft.com/office/drawing/2014/main" id="{810B1F81-12C0-4668-E7DF-011504F24892}"/>
              </a:ext>
            </a:extLst>
          </p:cNvPr>
          <p:cNvSpPr>
            <a:spLocks noChangeArrowheads="1"/>
          </p:cNvSpPr>
          <p:nvPr/>
        </p:nvSpPr>
        <p:spPr bwMode="auto">
          <a:xfrm>
            <a:off x="0" y="0"/>
            <a:ext cx="3810000" cy="0"/>
          </a:xfrm>
          <a:prstGeom prst="rect">
            <a:avLst/>
          </a:prstGeom>
          <a:solidFill>
            <a:srgbClr val="F3F4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200" b="0" i="0" u="none" strike="noStrike" cap="none" normalizeH="0" baseline="0">
                <a:ln>
                  <a:noFill/>
                </a:ln>
                <a:solidFill>
                  <a:srgbClr val="800080"/>
                </a:solidFill>
                <a:effectLst/>
                <a:latin typeface="DeepSeek-CJK-patch"/>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48" name="Rectangle 31">
            <a:extLst>
              <a:ext uri="{FF2B5EF4-FFF2-40B4-BE49-F238E27FC236}">
                <a16:creationId xmlns:a16="http://schemas.microsoft.com/office/drawing/2014/main" id="{11AE327F-CB56-F755-9F51-EFB9BF187DAC}"/>
              </a:ext>
            </a:extLst>
          </p:cNvPr>
          <p:cNvSpPr>
            <a:spLocks noChangeArrowheads="1"/>
          </p:cNvSpPr>
          <p:nvPr/>
        </p:nvSpPr>
        <p:spPr bwMode="auto">
          <a:xfrm>
            <a:off x="412955" y="1425536"/>
            <a:ext cx="8132718"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Prototype</a:t>
            </a:r>
            <a:r>
              <a:rPr kumimoji="0" lang="en-US" altLang="en-US" sz="2000" b="0" i="0" u="none" strike="noStrike" cap="none" normalizeH="0" baseline="0" dirty="0">
                <a:ln>
                  <a:noFill/>
                </a:ln>
                <a:solidFill>
                  <a:schemeClr val="tx1"/>
                </a:solidFill>
                <a:effectLst/>
                <a:latin typeface="Arial" panose="020B0604020202020204" pitchFamily="34" charset="0"/>
              </a:rPr>
              <a:t>: </a:t>
            </a:r>
          </a:p>
          <a:p>
            <a:pPr lvl="1"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Successfully integrates GPS, </a:t>
            </a:r>
            <a:r>
              <a:rPr kumimoji="0" lang="en-US" altLang="en-US" sz="2000" b="0" i="0" u="none" strike="noStrike" cap="none" normalizeH="0" baseline="0" dirty="0" err="1">
                <a:ln>
                  <a:noFill/>
                </a:ln>
                <a:solidFill>
                  <a:schemeClr val="tx1"/>
                </a:solidFill>
                <a:effectLst/>
                <a:latin typeface="Arial" panose="020B0604020202020204" pitchFamily="34" charset="0"/>
              </a:rPr>
              <a:t>NodeMCU</a:t>
            </a:r>
            <a:r>
              <a:rPr kumimoji="0" lang="en-US" altLang="en-US" sz="2000" b="0" i="0" u="none" strike="noStrike" cap="none" normalizeH="0" baseline="0" dirty="0">
                <a:ln>
                  <a:noFill/>
                </a:ln>
                <a:solidFill>
                  <a:schemeClr val="tx1"/>
                </a:solidFill>
                <a:effectLst/>
                <a:latin typeface="Arial" panose="020B0604020202020204" pitchFamily="34" charset="0"/>
              </a:rPr>
              <a:t> &amp; buzzer; accurately tracks location and responds to virtual pin (V1) triggers.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Blynk Web Dashboard</a:t>
            </a:r>
            <a:r>
              <a:rPr kumimoji="0" lang="en-US" altLang="en-US" sz="20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Displays real-time coordinates; allows remote buzzer activation through a simple, intuitive interface.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Frontend Web App</a:t>
            </a:r>
            <a:r>
              <a:rPr kumimoji="0" lang="en-US" altLang="en-US" sz="20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Custom-built site fetches live GPS data via Blynk API; visualizes location on embedded Google Map; includes buzzer control</a:t>
            </a:r>
          </a:p>
          <a:p>
            <a:pPr lvl="1"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Serial Monitor</a:t>
            </a:r>
            <a:r>
              <a:rPr kumimoji="0" lang="en-US" altLang="en-US" sz="2000" b="0" i="0" u="none" strike="noStrike" cap="none" normalizeH="0" baseline="0" dirty="0">
                <a:ln>
                  <a:noFill/>
                </a:ln>
                <a:solidFill>
                  <a:schemeClr val="tx1"/>
                </a:solidFill>
                <a:effectLst/>
                <a:latin typeface="Arial" panose="020B0604020202020204" pitchFamily="34" charset="0"/>
              </a:rPr>
              <a:t>:</a:t>
            </a:r>
          </a:p>
          <a:p>
            <a:pPr lvl="1"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Logs GPS data, confirms GPS fix and Wi-Fi status; displays buzzer ON/OFF status and debugging info.</a:t>
            </a:r>
          </a:p>
        </p:txBody>
      </p:sp>
    </p:spTree>
    <p:extLst>
      <p:ext uri="{BB962C8B-B14F-4D97-AF65-F5344CB8AC3E}">
        <p14:creationId xmlns:p14="http://schemas.microsoft.com/office/powerpoint/2010/main" val="3480058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25 April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19</a:t>
            </a:fld>
            <a:endParaRPr lang="en-US"/>
          </a:p>
        </p:txBody>
      </p:sp>
      <p:sp>
        <p:nvSpPr>
          <p:cNvPr id="5" name="TextBox 4"/>
          <p:cNvSpPr txBox="1"/>
          <p:nvPr/>
        </p:nvSpPr>
        <p:spPr>
          <a:xfrm>
            <a:off x="2133600" y="381000"/>
            <a:ext cx="5105400" cy="646331"/>
          </a:xfrm>
          <a:prstGeom prst="rect">
            <a:avLst/>
          </a:prstGeom>
          <a:noFill/>
        </p:spPr>
        <p:txBody>
          <a:bodyPr wrap="square" rtlCol="0">
            <a:spAutoFit/>
          </a:bodyPr>
          <a:lstStyle/>
          <a:p>
            <a:r>
              <a:rPr lang="en-IN" sz="3600" dirty="0">
                <a:latin typeface="+mj-lt"/>
              </a:rPr>
              <a:t>        CONCLUSION</a:t>
            </a:r>
          </a:p>
        </p:txBody>
      </p:sp>
      <p:sp>
        <p:nvSpPr>
          <p:cNvPr id="6" name="TextBox 5"/>
          <p:cNvSpPr txBox="1"/>
          <p:nvPr/>
        </p:nvSpPr>
        <p:spPr>
          <a:xfrm>
            <a:off x="609600" y="1524000"/>
            <a:ext cx="7848600" cy="5047536"/>
          </a:xfrm>
          <a:prstGeom prst="rect">
            <a:avLst/>
          </a:prstGeom>
          <a:noFill/>
        </p:spPr>
        <p:txBody>
          <a:bodyPr wrap="square" rtlCol="0">
            <a:spAutoFit/>
          </a:bodyPr>
          <a:lstStyle/>
          <a:p>
            <a:pPr algn="just">
              <a:buNone/>
            </a:pPr>
            <a:r>
              <a:rPr lang="en-US" sz="2200" dirty="0">
                <a:latin typeface="Arial" panose="020B0604020202020204" pitchFamily="34" charset="0"/>
                <a:cs typeface="Arial" panose="020B0604020202020204" pitchFamily="34" charset="0"/>
              </a:rPr>
              <a:t>This project presents a DIY, low-cost GPS-based IoT tracker using an ESP8266, GPS module, and buzzer. Unlike commercial trackers like Apple </a:t>
            </a:r>
            <a:r>
              <a:rPr lang="en-US" sz="2200" dirty="0" err="1">
                <a:latin typeface="Arial" panose="020B0604020202020204" pitchFamily="34" charset="0"/>
                <a:cs typeface="Arial" panose="020B0604020202020204" pitchFamily="34" charset="0"/>
              </a:rPr>
              <a:t>AirTag</a:t>
            </a:r>
            <a:r>
              <a:rPr lang="en-US" sz="2200" dirty="0">
                <a:latin typeface="Arial" panose="020B0604020202020204" pitchFamily="34" charset="0"/>
                <a:cs typeface="Arial" panose="020B0604020202020204" pitchFamily="34" charset="0"/>
              </a:rPr>
              <a:t> that rely on Bluetooth, </a:t>
            </a:r>
            <a:r>
              <a:rPr lang="en-US" sz="2200" dirty="0" err="1">
                <a:latin typeface="Arial" panose="020B0604020202020204" pitchFamily="34" charset="0"/>
                <a:cs typeface="Arial" panose="020B0604020202020204" pitchFamily="34" charset="0"/>
              </a:rPr>
              <a:t>BuzzNfind</a:t>
            </a:r>
            <a:r>
              <a:rPr lang="en-US" sz="2200" dirty="0">
                <a:latin typeface="Arial" panose="020B0604020202020204" pitchFamily="34" charset="0"/>
                <a:cs typeface="Arial" panose="020B0604020202020204" pitchFamily="34" charset="0"/>
              </a:rPr>
              <a:t> offers customizable, real-time location tracking over Wi-Fi and cloud. The added buzzer enhances usability by enabling audible alerts for easier item retrieval. With features like offline GPS, scalability, and the option for future upgrades like deep sleep for battery efficiency or LoRa for extended coverage, it stands as a reliable and accessible alternative to proprietary solutions. Perfect for tracking luggage, vehicles, pets, or personal belongings. This device proves the power of open-source innovation in practical IoT applications.</a:t>
            </a:r>
          </a:p>
          <a:p>
            <a:endParaRPr lang="en-US" sz="2000" dirty="0">
              <a:latin typeface="Arial" panose="020B0604020202020204" pitchFamily="34" charset="0"/>
              <a:cs typeface="Arial" panose="020B0604020202020204" pitchFamily="34" charset="0"/>
            </a:endParaRPr>
          </a:p>
          <a:p>
            <a:pPr algn="just"/>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1825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p>
        </p:txBody>
      </p:sp>
      <p:sp>
        <p:nvSpPr>
          <p:cNvPr id="3" name="Content Placeholder 2"/>
          <p:cNvSpPr>
            <a:spLocks noGrp="1"/>
          </p:cNvSpPr>
          <p:nvPr>
            <p:ph idx="1"/>
          </p:nvPr>
        </p:nvSpPr>
        <p:spPr>
          <a:xfrm>
            <a:off x="457200" y="1600993"/>
            <a:ext cx="8229600" cy="4525963"/>
          </a:xfrm>
        </p:spPr>
        <p:txBody>
          <a:bodyPr>
            <a:normAutofit fontScale="85000" lnSpcReduction="20000"/>
          </a:bodyPr>
          <a:lstStyle/>
          <a:p>
            <a:r>
              <a:rPr lang="en-US" dirty="0"/>
              <a:t>Certificate</a:t>
            </a:r>
          </a:p>
          <a:p>
            <a:r>
              <a:rPr lang="en-US" dirty="0"/>
              <a:t>Introduction</a:t>
            </a:r>
          </a:p>
          <a:p>
            <a:r>
              <a:rPr lang="en-US" dirty="0"/>
              <a:t>Abstract</a:t>
            </a:r>
          </a:p>
          <a:p>
            <a:r>
              <a:rPr lang="en-US" dirty="0"/>
              <a:t>Objective</a:t>
            </a:r>
          </a:p>
          <a:p>
            <a:r>
              <a:rPr lang="en-US" dirty="0"/>
              <a:t>Literature Survey</a:t>
            </a:r>
          </a:p>
          <a:p>
            <a:r>
              <a:rPr lang="en-US" dirty="0"/>
              <a:t>System Architecture / Ideation Map</a:t>
            </a:r>
          </a:p>
          <a:p>
            <a:r>
              <a:rPr lang="en-US" dirty="0"/>
              <a:t>Module Implementation</a:t>
            </a:r>
          </a:p>
          <a:p>
            <a:r>
              <a:rPr lang="en-US" dirty="0"/>
              <a:t>Results and Discussions</a:t>
            </a:r>
          </a:p>
          <a:p>
            <a:r>
              <a:rPr lang="en-US" dirty="0"/>
              <a:t>Conclusion</a:t>
            </a:r>
          </a:p>
          <a:p>
            <a:r>
              <a:rPr lang="en-US" dirty="0"/>
              <a:t>References</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EB7275DB-6D13-480B-AC77-F5019BDC5287}" type="datetime3">
              <a:rPr lang="en-US" smtClean="0"/>
              <a:t>25 April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a:t>
            </a:fld>
            <a:endParaRPr lang="en-US"/>
          </a:p>
        </p:txBody>
      </p:sp>
    </p:spTree>
    <p:extLst>
      <p:ext uri="{BB962C8B-B14F-4D97-AF65-F5344CB8AC3E}">
        <p14:creationId xmlns:p14="http://schemas.microsoft.com/office/powerpoint/2010/main" val="3440899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D10CE-3051-161C-E6AC-71AEC97F3C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29AF83-B157-9DBF-BB07-CFDEAC3F45A1}"/>
              </a:ext>
            </a:extLst>
          </p:cNvPr>
          <p:cNvSpPr>
            <a:spLocks noGrp="1"/>
          </p:cNvSpPr>
          <p:nvPr>
            <p:ph type="title"/>
          </p:nvPr>
        </p:nvSpPr>
        <p:spPr/>
        <p:txBody>
          <a:bodyPr>
            <a:normAutofit/>
          </a:bodyPr>
          <a:lstStyle/>
          <a:p>
            <a:r>
              <a:rPr lang="en-IN" sz="3600" dirty="0"/>
              <a:t>REFERENCES</a:t>
            </a:r>
          </a:p>
        </p:txBody>
      </p:sp>
      <p:sp>
        <p:nvSpPr>
          <p:cNvPr id="3" name="Content Placeholder 2">
            <a:extLst>
              <a:ext uri="{FF2B5EF4-FFF2-40B4-BE49-F238E27FC236}">
                <a16:creationId xmlns:a16="http://schemas.microsoft.com/office/drawing/2014/main" id="{DC33327E-18D5-B50D-9DF8-212ECCDB9F27}"/>
              </a:ext>
            </a:extLst>
          </p:cNvPr>
          <p:cNvSpPr>
            <a:spLocks noGrp="1"/>
          </p:cNvSpPr>
          <p:nvPr>
            <p:ph idx="1"/>
          </p:nvPr>
        </p:nvSpPr>
        <p:spPr>
          <a:xfrm>
            <a:off x="457200" y="1371600"/>
            <a:ext cx="8229600" cy="5105400"/>
          </a:xfrm>
        </p:spPr>
        <p:txBody>
          <a:bodyPr>
            <a:noAutofit/>
          </a:bodyPr>
          <a:lstStyle/>
          <a:p>
            <a:pPr marL="0" indent="0">
              <a:lnSpc>
                <a:spcPct val="150000"/>
              </a:lnSpc>
              <a:buNone/>
              <a:tabLst>
                <a:tab pos="3208655" algn="l"/>
              </a:tabLst>
            </a:pPr>
            <a:r>
              <a:rPr lang="en-IN" sz="1400" dirty="0">
                <a:solidFill>
                  <a:srgbClr val="000000"/>
                </a:solidFill>
                <a:effectLst/>
                <a:latin typeface="Arial" panose="020B0604020202020204" pitchFamily="34" charset="0"/>
                <a:ea typeface="Arial MT"/>
                <a:cs typeface="Arial MT"/>
              </a:rPr>
              <a:t>[1]   Adafruit, Piezo Buzzer – Basic. Adafruit Industries, 2020. [Online]. Available: </a:t>
            </a:r>
            <a:r>
              <a:rPr lang="en-IN" sz="1400" u="sng" dirty="0">
                <a:solidFill>
                  <a:srgbClr val="000000"/>
                </a:solidFill>
                <a:effectLst/>
                <a:latin typeface="Arial" panose="020B0604020202020204" pitchFamily="34" charset="0"/>
                <a:ea typeface="Arial MT"/>
                <a:cs typeface="Arial MT"/>
                <a:hlinkClick r:id="rId3"/>
              </a:rPr>
              <a:t>https://www.adafruit.com/product/160</a:t>
            </a:r>
            <a:endParaRPr lang="en-IN" sz="1400" dirty="0">
              <a:effectLst/>
              <a:latin typeface="Arial MT"/>
              <a:ea typeface="Arial MT"/>
              <a:cs typeface="Arial MT"/>
            </a:endParaRPr>
          </a:p>
          <a:p>
            <a:pPr marL="0" lvl="0" indent="0">
              <a:lnSpc>
                <a:spcPct val="150000"/>
              </a:lnSpc>
              <a:buNone/>
              <a:tabLst>
                <a:tab pos="3208655" algn="l"/>
              </a:tabLst>
            </a:pPr>
            <a:r>
              <a:rPr lang="en-IN" sz="1400" dirty="0">
                <a:solidFill>
                  <a:srgbClr val="000000"/>
                </a:solidFill>
                <a:effectLst/>
                <a:latin typeface="Arial" panose="020B0604020202020204" pitchFamily="34" charset="0"/>
                <a:ea typeface="Arial MT"/>
                <a:cs typeface="Arial MT"/>
              </a:rPr>
              <a:t>[2]   Arduino, </a:t>
            </a:r>
            <a:r>
              <a:rPr lang="en-IN" sz="1400" dirty="0" err="1">
                <a:solidFill>
                  <a:srgbClr val="000000"/>
                </a:solidFill>
                <a:effectLst/>
                <a:latin typeface="Arial" panose="020B0604020202020204" pitchFamily="34" charset="0"/>
                <a:ea typeface="Arial MT"/>
                <a:cs typeface="Arial MT"/>
              </a:rPr>
              <a:t>TinyGPS</a:t>
            </a:r>
            <a:r>
              <a:rPr lang="en-IN" sz="1400" dirty="0">
                <a:solidFill>
                  <a:srgbClr val="000000"/>
                </a:solidFill>
                <a:effectLst/>
                <a:latin typeface="Arial" panose="020B0604020202020204" pitchFamily="34" charset="0"/>
                <a:ea typeface="Arial MT"/>
                <a:cs typeface="Arial MT"/>
              </a:rPr>
              <a:t>++ Library Documentation. Arduino Project Hub, 2021. [Online]. Available: </a:t>
            </a:r>
            <a:r>
              <a:rPr lang="en-IN" sz="1400" u="sng" dirty="0">
                <a:solidFill>
                  <a:srgbClr val="000000"/>
                </a:solidFill>
                <a:effectLst/>
                <a:latin typeface="Arial" panose="020B0604020202020204" pitchFamily="34" charset="0"/>
                <a:ea typeface="Arial MT"/>
                <a:cs typeface="Arial MT"/>
                <a:hlinkClick r:id="rId4"/>
              </a:rPr>
              <a:t>https://github.com/mikalhart/TinyGPSPlus</a:t>
            </a:r>
            <a:endParaRPr lang="en-IN" sz="1400" dirty="0">
              <a:effectLst/>
              <a:latin typeface="Arial MT"/>
              <a:ea typeface="Arial MT"/>
              <a:cs typeface="Arial MT"/>
            </a:endParaRPr>
          </a:p>
          <a:p>
            <a:pPr marL="0" lvl="0" indent="0">
              <a:lnSpc>
                <a:spcPct val="150000"/>
              </a:lnSpc>
              <a:buNone/>
              <a:tabLst>
                <a:tab pos="3208655" algn="l"/>
              </a:tabLst>
            </a:pPr>
            <a:r>
              <a:rPr lang="en-IN" sz="1400" dirty="0">
                <a:solidFill>
                  <a:srgbClr val="000000"/>
                </a:solidFill>
                <a:effectLst/>
                <a:latin typeface="Arial" panose="020B0604020202020204" pitchFamily="34" charset="0"/>
                <a:ea typeface="Arial MT"/>
                <a:cs typeface="Arial MT"/>
              </a:rPr>
              <a:t>[3]  Blynk, Blynk HTTP RESTful API Documentation. Blynk, 2022. [Online]. Available: </a:t>
            </a:r>
            <a:r>
              <a:rPr lang="en-IN" sz="1400" u="sng" dirty="0">
                <a:solidFill>
                  <a:srgbClr val="000000"/>
                </a:solidFill>
                <a:effectLst/>
                <a:latin typeface="Arial" panose="020B0604020202020204" pitchFamily="34" charset="0"/>
                <a:ea typeface="Arial MT"/>
                <a:cs typeface="Arial MT"/>
                <a:hlinkClick r:id="rId5"/>
              </a:rPr>
              <a:t>https://docs.blynk.io/en/blynk.cloud/http-restful-api</a:t>
            </a:r>
            <a:endParaRPr lang="en-IN" sz="1400" dirty="0">
              <a:effectLst/>
              <a:latin typeface="Arial MT"/>
              <a:ea typeface="Arial MT"/>
              <a:cs typeface="Arial MT"/>
            </a:endParaRPr>
          </a:p>
          <a:p>
            <a:pPr marL="0" lvl="0" indent="0">
              <a:lnSpc>
                <a:spcPct val="150000"/>
              </a:lnSpc>
              <a:buNone/>
              <a:tabLst>
                <a:tab pos="3208655" algn="l"/>
              </a:tabLst>
            </a:pPr>
            <a:r>
              <a:rPr lang="en-IN" sz="1400" dirty="0">
                <a:solidFill>
                  <a:srgbClr val="000000"/>
                </a:solidFill>
                <a:effectLst/>
                <a:latin typeface="Arial" panose="020B0604020202020204" pitchFamily="34" charset="0"/>
                <a:ea typeface="Arial MT"/>
                <a:cs typeface="Arial MT"/>
              </a:rPr>
              <a:t>[4]   Blynk, Getting Started with Blynk. Blynk, 2021. [Online]. Available: </a:t>
            </a:r>
            <a:r>
              <a:rPr lang="en-IN" sz="1400" u="sng" dirty="0">
                <a:solidFill>
                  <a:srgbClr val="000000"/>
                </a:solidFill>
                <a:effectLst/>
                <a:latin typeface="Arial" panose="020B0604020202020204" pitchFamily="34" charset="0"/>
                <a:ea typeface="Arial MT"/>
                <a:cs typeface="Arial MT"/>
                <a:hlinkClick r:id="rId6"/>
              </a:rPr>
              <a:t>https://docs.blynk.io/en/getting-started/</a:t>
            </a:r>
            <a:endParaRPr lang="en-IN" sz="1400" dirty="0">
              <a:effectLst/>
              <a:latin typeface="Arial MT"/>
              <a:ea typeface="Arial MT"/>
              <a:cs typeface="Arial MT"/>
            </a:endParaRPr>
          </a:p>
          <a:p>
            <a:pPr marL="0" lvl="0" indent="0">
              <a:lnSpc>
                <a:spcPct val="150000"/>
              </a:lnSpc>
              <a:buNone/>
              <a:tabLst>
                <a:tab pos="3208655" algn="l"/>
              </a:tabLst>
            </a:pPr>
            <a:r>
              <a:rPr lang="en-IN" sz="1400" dirty="0">
                <a:solidFill>
                  <a:srgbClr val="000000"/>
                </a:solidFill>
                <a:effectLst/>
                <a:latin typeface="Arial" panose="020B0604020202020204" pitchFamily="34" charset="0"/>
                <a:ea typeface="Arial MT"/>
                <a:cs typeface="Arial MT"/>
              </a:rPr>
              <a:t>[5]   </a:t>
            </a:r>
            <a:r>
              <a:rPr lang="en-IN" sz="1400" dirty="0" err="1">
                <a:solidFill>
                  <a:srgbClr val="000000"/>
                </a:solidFill>
                <a:effectLst/>
                <a:latin typeface="Arial" panose="020B0604020202020204" pitchFamily="34" charset="0"/>
                <a:ea typeface="Arial MT"/>
                <a:cs typeface="Arial MT"/>
              </a:rPr>
              <a:t>Espressif</a:t>
            </a:r>
            <a:r>
              <a:rPr lang="en-IN" sz="1400" dirty="0">
                <a:solidFill>
                  <a:srgbClr val="000000"/>
                </a:solidFill>
                <a:effectLst/>
                <a:latin typeface="Arial" panose="020B0604020202020204" pitchFamily="34" charset="0"/>
                <a:ea typeface="Arial MT"/>
                <a:cs typeface="Arial MT"/>
              </a:rPr>
              <a:t> Systems, Getting Started with ESP8266 on Arduino IDE. </a:t>
            </a:r>
            <a:r>
              <a:rPr lang="en-IN" sz="1400" dirty="0" err="1">
                <a:solidFill>
                  <a:srgbClr val="000000"/>
                </a:solidFill>
                <a:effectLst/>
                <a:latin typeface="Arial" panose="020B0604020202020204" pitchFamily="34" charset="0"/>
                <a:ea typeface="Arial MT"/>
                <a:cs typeface="Arial MT"/>
              </a:rPr>
              <a:t>Espressif</a:t>
            </a:r>
            <a:r>
              <a:rPr lang="en-IN" sz="1400" dirty="0">
                <a:solidFill>
                  <a:srgbClr val="000000"/>
                </a:solidFill>
                <a:effectLst/>
                <a:latin typeface="Arial" panose="020B0604020202020204" pitchFamily="34" charset="0"/>
                <a:ea typeface="Arial MT"/>
                <a:cs typeface="Arial MT"/>
              </a:rPr>
              <a:t>, 2021. [Online]. Available: </a:t>
            </a:r>
            <a:r>
              <a:rPr lang="en-IN" sz="1400" u="sng" dirty="0">
                <a:solidFill>
                  <a:srgbClr val="000000"/>
                </a:solidFill>
                <a:effectLst/>
                <a:latin typeface="Arial" panose="020B0604020202020204" pitchFamily="34" charset="0"/>
                <a:ea typeface="Arial MT"/>
                <a:cs typeface="Arial MT"/>
                <a:hlinkClick r:id="rId7"/>
              </a:rPr>
              <a:t>https://docs.espressif.com/projects/arduino-esp8266/en/latest/</a:t>
            </a:r>
            <a:endParaRPr lang="en-IN" sz="1400" dirty="0">
              <a:effectLst/>
              <a:latin typeface="Arial MT"/>
              <a:ea typeface="Arial MT"/>
              <a:cs typeface="Arial MT"/>
            </a:endParaRPr>
          </a:p>
          <a:p>
            <a:pPr marL="0" lvl="0" indent="0">
              <a:lnSpc>
                <a:spcPct val="150000"/>
              </a:lnSpc>
              <a:buNone/>
              <a:tabLst>
                <a:tab pos="3208655" algn="l"/>
              </a:tabLst>
            </a:pPr>
            <a:r>
              <a:rPr lang="en-IN" sz="1400" dirty="0">
                <a:solidFill>
                  <a:srgbClr val="000000"/>
                </a:solidFill>
                <a:effectLst/>
                <a:latin typeface="Arial" panose="020B0604020202020204" pitchFamily="34" charset="0"/>
                <a:ea typeface="Arial MT"/>
                <a:cs typeface="Arial MT"/>
              </a:rPr>
              <a:t>[6]    G. C. Martins et al., “Energy-Efficient Low-Power Circuit Techniques for Wireless Energy and Data Transfer in IoT Sensor Nodes,” </a:t>
            </a:r>
            <a:r>
              <a:rPr lang="en-IN" sz="1400" i="1" dirty="0" err="1">
                <a:solidFill>
                  <a:srgbClr val="000000"/>
                </a:solidFill>
                <a:effectLst/>
                <a:latin typeface="Arial" panose="020B0604020202020204" pitchFamily="34" charset="0"/>
                <a:ea typeface="Arial MT"/>
                <a:cs typeface="Arial MT"/>
              </a:rPr>
              <a:t>arXiv</a:t>
            </a:r>
            <a:r>
              <a:rPr lang="en-IN" sz="1400" i="1" dirty="0">
                <a:solidFill>
                  <a:srgbClr val="000000"/>
                </a:solidFill>
                <a:effectLst/>
                <a:latin typeface="Arial" panose="020B0604020202020204" pitchFamily="34" charset="0"/>
                <a:ea typeface="Arial MT"/>
                <a:cs typeface="Arial MT"/>
              </a:rPr>
              <a:t> preprint</a:t>
            </a:r>
            <a:r>
              <a:rPr lang="en-IN" sz="1400" dirty="0">
                <a:solidFill>
                  <a:srgbClr val="000000"/>
                </a:solidFill>
                <a:effectLst/>
                <a:latin typeface="Arial" panose="020B0604020202020204" pitchFamily="34" charset="0"/>
                <a:ea typeface="Arial MT"/>
                <a:cs typeface="Arial MT"/>
              </a:rPr>
              <a:t>, arXiv:1704.08910, 2017. </a:t>
            </a:r>
          </a:p>
          <a:p>
            <a:pPr marL="0" lvl="0" indent="0">
              <a:lnSpc>
                <a:spcPct val="150000"/>
              </a:lnSpc>
              <a:buNone/>
              <a:tabLst>
                <a:tab pos="3208655" algn="l"/>
              </a:tabLst>
            </a:pPr>
            <a:r>
              <a:rPr lang="en-IN" sz="1400" dirty="0">
                <a:solidFill>
                  <a:srgbClr val="000000"/>
                </a:solidFill>
                <a:effectLst/>
                <a:latin typeface="Arial" panose="020B0604020202020204" pitchFamily="34" charset="0"/>
                <a:ea typeface="Arial MT"/>
                <a:cs typeface="Arial MT"/>
              </a:rPr>
              <a:t>[7]    H. Okuhara et al., “An Energy-Efficient Low-Voltage Swing Transceiver for </a:t>
            </a:r>
            <a:r>
              <a:rPr lang="en-IN" sz="1400" dirty="0" err="1">
                <a:solidFill>
                  <a:srgbClr val="000000"/>
                </a:solidFill>
                <a:effectLst/>
                <a:latin typeface="Arial" panose="020B0604020202020204" pitchFamily="34" charset="0"/>
                <a:ea typeface="Arial MT"/>
                <a:cs typeface="Arial MT"/>
              </a:rPr>
              <a:t>mW</a:t>
            </a:r>
            <a:r>
              <a:rPr lang="en-IN" sz="1400" dirty="0">
                <a:solidFill>
                  <a:srgbClr val="000000"/>
                </a:solidFill>
                <a:effectLst/>
                <a:latin typeface="Arial" panose="020B0604020202020204" pitchFamily="34" charset="0"/>
                <a:ea typeface="Arial MT"/>
                <a:cs typeface="Arial MT"/>
              </a:rPr>
              <a:t>-Range IoT End-Nodes,” </a:t>
            </a:r>
            <a:r>
              <a:rPr lang="en-IN" sz="1400" i="1" dirty="0" err="1">
                <a:solidFill>
                  <a:srgbClr val="000000"/>
                </a:solidFill>
                <a:effectLst/>
                <a:latin typeface="Arial" panose="020B0604020202020204" pitchFamily="34" charset="0"/>
                <a:ea typeface="Arial MT"/>
                <a:cs typeface="Arial MT"/>
              </a:rPr>
              <a:t>arXiv</a:t>
            </a:r>
            <a:r>
              <a:rPr lang="en-IN" sz="1400" i="1" dirty="0">
                <a:solidFill>
                  <a:srgbClr val="000000"/>
                </a:solidFill>
                <a:effectLst/>
                <a:latin typeface="Arial" panose="020B0604020202020204" pitchFamily="34" charset="0"/>
                <a:ea typeface="Arial MT"/>
                <a:cs typeface="Arial MT"/>
              </a:rPr>
              <a:t> preprint</a:t>
            </a:r>
            <a:r>
              <a:rPr lang="en-IN" sz="1400" dirty="0">
                <a:solidFill>
                  <a:srgbClr val="000000"/>
                </a:solidFill>
                <a:effectLst/>
                <a:latin typeface="Arial" panose="020B0604020202020204" pitchFamily="34" charset="0"/>
                <a:ea typeface="Arial MT"/>
                <a:cs typeface="Arial MT"/>
              </a:rPr>
              <a:t>, arXiv:2010.04566, 2020. </a:t>
            </a:r>
            <a:endParaRPr lang="en-US" sz="16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49183F31-7AE9-3B02-11B1-CD7BBD745B44}"/>
              </a:ext>
            </a:extLst>
          </p:cNvPr>
          <p:cNvSpPr>
            <a:spLocks noGrp="1"/>
          </p:cNvSpPr>
          <p:nvPr>
            <p:ph type="dt" sz="half" idx="10"/>
          </p:nvPr>
        </p:nvSpPr>
        <p:spPr/>
        <p:txBody>
          <a:bodyPr/>
          <a:lstStyle/>
          <a:p>
            <a:r>
              <a:rPr lang="en-US" dirty="0"/>
              <a:t>25 April 2025</a:t>
            </a:r>
          </a:p>
        </p:txBody>
      </p:sp>
      <p:sp>
        <p:nvSpPr>
          <p:cNvPr id="6" name="Slide Number Placeholder 5">
            <a:extLst>
              <a:ext uri="{FF2B5EF4-FFF2-40B4-BE49-F238E27FC236}">
                <a16:creationId xmlns:a16="http://schemas.microsoft.com/office/drawing/2014/main" id="{2D8FE6ED-D46E-E37D-0DF8-5F362684BEEB}"/>
              </a:ext>
            </a:extLst>
          </p:cNvPr>
          <p:cNvSpPr>
            <a:spLocks noGrp="1"/>
          </p:cNvSpPr>
          <p:nvPr>
            <p:ph type="sldNum" sz="quarter" idx="12"/>
          </p:nvPr>
        </p:nvSpPr>
        <p:spPr/>
        <p:txBody>
          <a:bodyPr/>
          <a:lstStyle/>
          <a:p>
            <a:fld id="{7B28076C-CE04-4A00-BFAA-A90EA8355859}" type="slidenum">
              <a:rPr lang="en-US" smtClean="0"/>
              <a:pPr/>
              <a:t>20</a:t>
            </a:fld>
            <a:endParaRPr lang="en-US"/>
          </a:p>
        </p:txBody>
      </p:sp>
    </p:spTree>
    <p:extLst>
      <p:ext uri="{BB962C8B-B14F-4D97-AF65-F5344CB8AC3E}">
        <p14:creationId xmlns:p14="http://schemas.microsoft.com/office/powerpoint/2010/main" val="2408208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FA3D9-5B38-A267-7691-582DAE68AEB0}"/>
              </a:ext>
            </a:extLst>
          </p:cNvPr>
          <p:cNvSpPr>
            <a:spLocks noGrp="1"/>
          </p:cNvSpPr>
          <p:nvPr>
            <p:ph type="title"/>
          </p:nvPr>
        </p:nvSpPr>
        <p:spPr/>
        <p:txBody>
          <a:bodyPr>
            <a:normAutofit/>
          </a:bodyPr>
          <a:lstStyle/>
          <a:p>
            <a:r>
              <a:rPr lang="en-IN" sz="3600" dirty="0"/>
              <a:t>REFERENCES</a:t>
            </a:r>
          </a:p>
        </p:txBody>
      </p:sp>
      <p:sp>
        <p:nvSpPr>
          <p:cNvPr id="3" name="Content Placeholder 2">
            <a:extLst>
              <a:ext uri="{FF2B5EF4-FFF2-40B4-BE49-F238E27FC236}">
                <a16:creationId xmlns:a16="http://schemas.microsoft.com/office/drawing/2014/main" id="{9BC309EE-F211-8F10-9087-6FE7260000F2}"/>
              </a:ext>
            </a:extLst>
          </p:cNvPr>
          <p:cNvSpPr>
            <a:spLocks noGrp="1"/>
          </p:cNvSpPr>
          <p:nvPr>
            <p:ph idx="1"/>
          </p:nvPr>
        </p:nvSpPr>
        <p:spPr>
          <a:xfrm>
            <a:off x="457200" y="1371600"/>
            <a:ext cx="8229600" cy="5105400"/>
          </a:xfrm>
        </p:spPr>
        <p:txBody>
          <a:bodyPr>
            <a:noAutofit/>
          </a:bodyPr>
          <a:lstStyle/>
          <a:p>
            <a:pPr marL="0" lvl="0" indent="0" algn="just">
              <a:lnSpc>
                <a:spcPct val="150000"/>
              </a:lnSpc>
              <a:buNone/>
              <a:tabLst>
                <a:tab pos="3208655" algn="l"/>
              </a:tabLst>
            </a:pPr>
            <a:r>
              <a:rPr lang="en-IN" sz="1400" dirty="0">
                <a:solidFill>
                  <a:srgbClr val="000000"/>
                </a:solidFill>
                <a:effectLst/>
                <a:latin typeface="Arial" panose="020B0604020202020204" pitchFamily="34" charset="0"/>
                <a:ea typeface="Arial MT"/>
                <a:cs typeface="Arial MT"/>
              </a:rPr>
              <a:t>[8]  L. Zhao, “Battery Power Optimization Techniques for IoT Systems,” </a:t>
            </a:r>
            <a:r>
              <a:rPr lang="en-IN" sz="1400" i="1" dirty="0">
                <a:solidFill>
                  <a:srgbClr val="000000"/>
                </a:solidFill>
                <a:effectLst/>
                <a:latin typeface="Arial" panose="020B0604020202020204" pitchFamily="34" charset="0"/>
                <a:ea typeface="Arial MT"/>
                <a:cs typeface="Arial MT"/>
              </a:rPr>
              <a:t>IEEE Transactions on Industrial Informatics</a:t>
            </a:r>
            <a:r>
              <a:rPr lang="en-IN" sz="1400" dirty="0">
                <a:solidFill>
                  <a:srgbClr val="000000"/>
                </a:solidFill>
                <a:effectLst/>
                <a:latin typeface="Arial" panose="020B0604020202020204" pitchFamily="34" charset="0"/>
                <a:ea typeface="Arial MT"/>
                <a:cs typeface="Arial MT"/>
              </a:rPr>
              <a:t>, vol. 15, no. 5, pp. 3244–3251, May 2019, </a:t>
            </a:r>
            <a:r>
              <a:rPr lang="en-IN" sz="1400" dirty="0" err="1">
                <a:solidFill>
                  <a:srgbClr val="000000"/>
                </a:solidFill>
                <a:effectLst/>
                <a:latin typeface="Arial" panose="020B0604020202020204" pitchFamily="34" charset="0"/>
                <a:ea typeface="Arial MT"/>
                <a:cs typeface="Arial MT"/>
              </a:rPr>
              <a:t>doi</a:t>
            </a:r>
            <a:r>
              <a:rPr lang="en-IN" sz="1400" dirty="0">
                <a:solidFill>
                  <a:srgbClr val="000000"/>
                </a:solidFill>
                <a:effectLst/>
                <a:latin typeface="Arial" panose="020B0604020202020204" pitchFamily="34" charset="0"/>
                <a:ea typeface="Arial MT"/>
                <a:cs typeface="Arial MT"/>
              </a:rPr>
              <a:t>: 10.1109/TII.2018.2879293</a:t>
            </a:r>
            <a:endParaRPr lang="en-IN" sz="1400" dirty="0">
              <a:effectLst/>
              <a:latin typeface="Arial MT"/>
              <a:ea typeface="Arial MT"/>
              <a:cs typeface="Arial MT"/>
            </a:endParaRPr>
          </a:p>
          <a:p>
            <a:pPr marL="0" lvl="0" indent="0" algn="just">
              <a:lnSpc>
                <a:spcPct val="150000"/>
              </a:lnSpc>
              <a:buNone/>
              <a:tabLst>
                <a:tab pos="3208655" algn="l"/>
              </a:tabLst>
            </a:pPr>
            <a:r>
              <a:rPr lang="en-IN" sz="1400" dirty="0">
                <a:solidFill>
                  <a:srgbClr val="000000"/>
                </a:solidFill>
                <a:effectLst/>
                <a:latin typeface="Arial" panose="020B0604020202020204" pitchFamily="34" charset="0"/>
                <a:ea typeface="Arial MT"/>
                <a:cs typeface="Arial MT"/>
              </a:rPr>
              <a:t>[9]    M. Mohan et al., “Design and Implementation of Real Time Vehicle Tracking System Using GPS and GSM,” </a:t>
            </a:r>
            <a:r>
              <a:rPr lang="en-IN" sz="1400" i="1" dirty="0">
                <a:solidFill>
                  <a:srgbClr val="000000"/>
                </a:solidFill>
                <a:effectLst/>
                <a:latin typeface="Arial" panose="020B0604020202020204" pitchFamily="34" charset="0"/>
                <a:ea typeface="Arial MT"/>
                <a:cs typeface="Arial MT"/>
              </a:rPr>
              <a:t>International Journal of Engineering Research &amp; Technology</a:t>
            </a:r>
            <a:r>
              <a:rPr lang="en-IN" sz="1400" dirty="0">
                <a:solidFill>
                  <a:srgbClr val="000000"/>
                </a:solidFill>
                <a:effectLst/>
                <a:latin typeface="Arial" panose="020B0604020202020204" pitchFamily="34" charset="0"/>
                <a:ea typeface="Arial MT"/>
                <a:cs typeface="Arial MT"/>
              </a:rPr>
              <a:t>, vol. 9, no. 6, pp. 120–123, Jun. 2020</a:t>
            </a:r>
            <a:endParaRPr lang="en-IN" sz="1400" dirty="0">
              <a:effectLst/>
              <a:latin typeface="Arial MT"/>
              <a:ea typeface="Arial MT"/>
              <a:cs typeface="Arial MT"/>
            </a:endParaRPr>
          </a:p>
          <a:p>
            <a:pPr marL="0" lvl="0" indent="0" algn="just">
              <a:lnSpc>
                <a:spcPct val="150000"/>
              </a:lnSpc>
              <a:buNone/>
              <a:tabLst>
                <a:tab pos="3208655" algn="l"/>
              </a:tabLst>
            </a:pPr>
            <a:r>
              <a:rPr lang="en-IN" sz="1400" dirty="0">
                <a:solidFill>
                  <a:srgbClr val="000000"/>
                </a:solidFill>
                <a:effectLst/>
                <a:latin typeface="Arial" panose="020B0604020202020204" pitchFamily="34" charset="0"/>
                <a:ea typeface="Arial MT"/>
                <a:cs typeface="Arial MT"/>
              </a:rPr>
              <a:t>[10]  R. C. Lee et al., “Low Power Design for Internet of Things Devices,” </a:t>
            </a:r>
            <a:r>
              <a:rPr lang="en-IN" sz="1400" i="1" dirty="0">
                <a:solidFill>
                  <a:srgbClr val="000000"/>
                </a:solidFill>
                <a:effectLst/>
                <a:latin typeface="Arial" panose="020B0604020202020204" pitchFamily="34" charset="0"/>
                <a:ea typeface="Arial MT"/>
                <a:cs typeface="Arial MT"/>
              </a:rPr>
              <a:t>IEEE Internet of Things Journal</a:t>
            </a:r>
            <a:r>
              <a:rPr lang="en-IN" sz="1400" dirty="0">
                <a:solidFill>
                  <a:srgbClr val="000000"/>
                </a:solidFill>
                <a:effectLst/>
                <a:latin typeface="Arial" panose="020B0604020202020204" pitchFamily="34" charset="0"/>
                <a:ea typeface="Arial MT"/>
                <a:cs typeface="Arial MT"/>
              </a:rPr>
              <a:t>, vol. 7, no. 1, pp. 35–45, Jan. 2020, </a:t>
            </a:r>
            <a:r>
              <a:rPr lang="en-IN" sz="1400" dirty="0" err="1">
                <a:solidFill>
                  <a:srgbClr val="000000"/>
                </a:solidFill>
                <a:effectLst/>
                <a:latin typeface="Arial" panose="020B0604020202020204" pitchFamily="34" charset="0"/>
                <a:ea typeface="Arial MT"/>
                <a:cs typeface="Arial MT"/>
              </a:rPr>
              <a:t>doi</a:t>
            </a:r>
            <a:r>
              <a:rPr lang="en-IN" sz="1400" dirty="0">
                <a:solidFill>
                  <a:srgbClr val="000000"/>
                </a:solidFill>
                <a:effectLst/>
                <a:latin typeface="Arial" panose="020B0604020202020204" pitchFamily="34" charset="0"/>
                <a:ea typeface="Arial MT"/>
                <a:cs typeface="Arial MT"/>
              </a:rPr>
              <a:t>: 10.1109/JIOT.2019.2932555</a:t>
            </a:r>
            <a:endParaRPr lang="en-IN" sz="1400" dirty="0">
              <a:effectLst/>
              <a:latin typeface="Arial MT"/>
              <a:ea typeface="Arial MT"/>
              <a:cs typeface="Arial MT"/>
            </a:endParaRPr>
          </a:p>
          <a:p>
            <a:pPr marL="0" lvl="0" indent="0" algn="just">
              <a:lnSpc>
                <a:spcPct val="150000"/>
              </a:lnSpc>
              <a:buNone/>
              <a:tabLst>
                <a:tab pos="3208655" algn="l"/>
              </a:tabLst>
            </a:pPr>
            <a:r>
              <a:rPr lang="en-IN" sz="1400" dirty="0">
                <a:solidFill>
                  <a:srgbClr val="000000"/>
                </a:solidFill>
                <a:effectLst/>
                <a:latin typeface="Arial" panose="020B0604020202020204" pitchFamily="34" charset="0"/>
                <a:ea typeface="Arial MT"/>
                <a:cs typeface="Arial MT"/>
              </a:rPr>
              <a:t>[11]    </a:t>
            </a:r>
            <a:r>
              <a:rPr lang="en-IN" sz="1400" dirty="0" err="1">
                <a:solidFill>
                  <a:srgbClr val="000000"/>
                </a:solidFill>
                <a:effectLst/>
                <a:latin typeface="Arial" panose="020B0604020202020204" pitchFamily="34" charset="0"/>
                <a:ea typeface="Arial MT"/>
                <a:cs typeface="Arial MT"/>
              </a:rPr>
              <a:t>SparkFun</a:t>
            </a:r>
            <a:r>
              <a:rPr lang="en-IN" sz="1400" dirty="0">
                <a:solidFill>
                  <a:srgbClr val="000000"/>
                </a:solidFill>
                <a:effectLst/>
                <a:latin typeface="Arial" panose="020B0604020202020204" pitchFamily="34" charset="0"/>
                <a:ea typeface="Arial MT"/>
                <a:cs typeface="Arial MT"/>
              </a:rPr>
              <a:t> Electronics, Piezo Buzzer Hookup Guide. </a:t>
            </a:r>
            <a:r>
              <a:rPr lang="en-IN" sz="1400" dirty="0" err="1">
                <a:solidFill>
                  <a:srgbClr val="000000"/>
                </a:solidFill>
                <a:effectLst/>
                <a:latin typeface="Arial" panose="020B0604020202020204" pitchFamily="34" charset="0"/>
                <a:ea typeface="Arial MT"/>
                <a:cs typeface="Arial MT"/>
              </a:rPr>
              <a:t>SparkFun</a:t>
            </a:r>
            <a:r>
              <a:rPr lang="en-IN" sz="1400" dirty="0">
                <a:solidFill>
                  <a:srgbClr val="000000"/>
                </a:solidFill>
                <a:effectLst/>
                <a:latin typeface="Arial" panose="020B0604020202020204" pitchFamily="34" charset="0"/>
                <a:ea typeface="Arial MT"/>
                <a:cs typeface="Arial MT"/>
              </a:rPr>
              <a:t>, 2020. [Online]. </a:t>
            </a:r>
          </a:p>
          <a:p>
            <a:pPr marL="0" lvl="0" indent="0" algn="just">
              <a:lnSpc>
                <a:spcPct val="150000"/>
              </a:lnSpc>
              <a:buNone/>
              <a:tabLst>
                <a:tab pos="3208655" algn="l"/>
              </a:tabLst>
            </a:pPr>
            <a:r>
              <a:rPr lang="en-IN" sz="1400" dirty="0">
                <a:solidFill>
                  <a:srgbClr val="000000"/>
                </a:solidFill>
                <a:effectLst/>
                <a:latin typeface="Arial" panose="020B0604020202020204" pitchFamily="34" charset="0"/>
                <a:ea typeface="Arial MT"/>
                <a:cs typeface="Arial MT"/>
              </a:rPr>
              <a:t>[12]    </a:t>
            </a:r>
            <a:r>
              <a:rPr lang="en-IN" sz="1400" dirty="0" err="1">
                <a:solidFill>
                  <a:srgbClr val="000000"/>
                </a:solidFill>
                <a:effectLst/>
                <a:latin typeface="Arial" panose="020B0604020202020204" pitchFamily="34" charset="0"/>
                <a:ea typeface="Arial MT"/>
                <a:cs typeface="Arial MT"/>
              </a:rPr>
              <a:t>Ublox</a:t>
            </a:r>
            <a:r>
              <a:rPr lang="en-IN" sz="1400" dirty="0">
                <a:solidFill>
                  <a:srgbClr val="000000"/>
                </a:solidFill>
                <a:effectLst/>
                <a:latin typeface="Arial" panose="020B0604020202020204" pitchFamily="34" charset="0"/>
                <a:ea typeface="Arial MT"/>
                <a:cs typeface="Arial MT"/>
              </a:rPr>
              <a:t>, NEO-6M GPS Module User Manual. </a:t>
            </a:r>
            <a:r>
              <a:rPr lang="en-IN" sz="1400" dirty="0" err="1">
                <a:solidFill>
                  <a:srgbClr val="000000"/>
                </a:solidFill>
                <a:effectLst/>
                <a:latin typeface="Arial" panose="020B0604020202020204" pitchFamily="34" charset="0"/>
                <a:ea typeface="Arial MT"/>
                <a:cs typeface="Arial MT"/>
              </a:rPr>
              <a:t>Ublox</a:t>
            </a:r>
            <a:r>
              <a:rPr lang="en-IN" sz="1400" dirty="0">
                <a:solidFill>
                  <a:srgbClr val="000000"/>
                </a:solidFill>
                <a:effectLst/>
                <a:latin typeface="Arial" panose="020B0604020202020204" pitchFamily="34" charset="0"/>
                <a:ea typeface="Arial MT"/>
                <a:cs typeface="Arial MT"/>
              </a:rPr>
              <a:t>, 2020. [Online]. </a:t>
            </a:r>
          </a:p>
          <a:p>
            <a:pPr marL="0" lvl="0" indent="0" algn="just">
              <a:lnSpc>
                <a:spcPct val="150000"/>
              </a:lnSpc>
              <a:buNone/>
              <a:tabLst>
                <a:tab pos="3208655" algn="l"/>
              </a:tabLst>
            </a:pPr>
            <a:r>
              <a:rPr lang="en-IN" sz="1400" dirty="0">
                <a:solidFill>
                  <a:srgbClr val="000000"/>
                </a:solidFill>
                <a:effectLst/>
                <a:latin typeface="Arial" panose="020B0604020202020204" pitchFamily="34" charset="0"/>
                <a:ea typeface="Arial MT"/>
                <a:cs typeface="Arial MT"/>
              </a:rPr>
              <a:t>[13]   W. Wang et al., “Enabling Low-Power OFDM for IoT by Exploiting Asymmetric Clock Rates,” </a:t>
            </a:r>
            <a:r>
              <a:rPr lang="en-IN" sz="1400" i="1" dirty="0" err="1">
                <a:solidFill>
                  <a:srgbClr val="000000"/>
                </a:solidFill>
                <a:effectLst/>
                <a:latin typeface="Arial" panose="020B0604020202020204" pitchFamily="34" charset="0"/>
                <a:ea typeface="Arial MT"/>
                <a:cs typeface="Arial MT"/>
              </a:rPr>
              <a:t>arXiv</a:t>
            </a:r>
            <a:r>
              <a:rPr lang="en-IN" sz="1400" i="1" dirty="0">
                <a:solidFill>
                  <a:srgbClr val="000000"/>
                </a:solidFill>
                <a:effectLst/>
                <a:latin typeface="Arial" panose="020B0604020202020204" pitchFamily="34" charset="0"/>
                <a:ea typeface="Arial MT"/>
                <a:cs typeface="Arial MT"/>
              </a:rPr>
              <a:t> preprint</a:t>
            </a:r>
            <a:r>
              <a:rPr lang="en-IN" sz="1400" dirty="0">
                <a:solidFill>
                  <a:srgbClr val="000000"/>
                </a:solidFill>
                <a:effectLst/>
                <a:latin typeface="Arial" panose="020B0604020202020204" pitchFamily="34" charset="0"/>
                <a:ea typeface="Arial MT"/>
                <a:cs typeface="Arial MT"/>
              </a:rPr>
              <a:t>, arXiv:2002.07155, 2020. [Online]. Available: </a:t>
            </a:r>
            <a:r>
              <a:rPr lang="en-IN" sz="1400" u="sng" dirty="0">
                <a:solidFill>
                  <a:srgbClr val="000000"/>
                </a:solidFill>
                <a:effectLst/>
                <a:latin typeface="Arial" panose="020B0604020202020204" pitchFamily="34" charset="0"/>
                <a:ea typeface="Arial MT"/>
                <a:cs typeface="Arial MT"/>
                <a:hlinkClick r:id="rId3"/>
              </a:rPr>
              <a:t>https://arxiv.org/abs/2002.07155</a:t>
            </a:r>
            <a:endParaRPr lang="en-IN" sz="1400" dirty="0">
              <a:effectLst/>
              <a:latin typeface="Arial MT"/>
              <a:ea typeface="Arial MT"/>
              <a:cs typeface="Arial MT"/>
            </a:endParaRPr>
          </a:p>
          <a:p>
            <a:pPr marL="0" lvl="0" indent="0" algn="just">
              <a:lnSpc>
                <a:spcPct val="150000"/>
              </a:lnSpc>
              <a:buNone/>
              <a:tabLst>
                <a:tab pos="3208655" algn="l"/>
              </a:tabLst>
            </a:pPr>
            <a:r>
              <a:rPr lang="en-IN" sz="1400" dirty="0">
                <a:solidFill>
                  <a:srgbClr val="000000"/>
                </a:solidFill>
                <a:effectLst/>
                <a:latin typeface="Arial" panose="020B0604020202020204" pitchFamily="34" charset="0"/>
                <a:ea typeface="Arial MT"/>
                <a:cs typeface="Arial MT"/>
              </a:rPr>
              <a:t>[14]    Y. Sharma et al., “IoT-Based Smart Luggage Tracker Using GPS and GSM,” in </a:t>
            </a:r>
            <a:r>
              <a:rPr lang="en-IN" sz="1400" i="1" dirty="0">
                <a:solidFill>
                  <a:srgbClr val="000000"/>
                </a:solidFill>
                <a:effectLst/>
                <a:latin typeface="Arial" panose="020B0604020202020204" pitchFamily="34" charset="0"/>
                <a:ea typeface="Arial MT"/>
                <a:cs typeface="Arial MT"/>
              </a:rPr>
              <a:t>Proc. of the 2021 International Conference on Communication and Electronics Systems (ICCES)</a:t>
            </a:r>
            <a:r>
              <a:rPr lang="en-IN" sz="1400" dirty="0">
                <a:solidFill>
                  <a:srgbClr val="000000"/>
                </a:solidFill>
                <a:effectLst/>
                <a:latin typeface="Arial" panose="020B0604020202020204" pitchFamily="34" charset="0"/>
                <a:ea typeface="Arial MT"/>
                <a:cs typeface="Arial MT"/>
              </a:rPr>
              <a:t>, pp. 135–140, 2021, </a:t>
            </a:r>
            <a:r>
              <a:rPr lang="en-IN" sz="1400" dirty="0" err="1">
                <a:solidFill>
                  <a:srgbClr val="000000"/>
                </a:solidFill>
                <a:effectLst/>
                <a:latin typeface="Arial" panose="020B0604020202020204" pitchFamily="34" charset="0"/>
                <a:ea typeface="Arial MT"/>
                <a:cs typeface="Arial MT"/>
              </a:rPr>
              <a:t>doi</a:t>
            </a:r>
            <a:r>
              <a:rPr lang="en-IN" sz="1400" dirty="0">
                <a:solidFill>
                  <a:srgbClr val="000000"/>
                </a:solidFill>
                <a:effectLst/>
                <a:latin typeface="Arial" panose="020B0604020202020204" pitchFamily="34" charset="0"/>
                <a:ea typeface="Arial MT"/>
                <a:cs typeface="Arial MT"/>
              </a:rPr>
              <a:t>: 10.1109/ICCES51350.2021.9489149</a:t>
            </a:r>
            <a:endParaRPr lang="en-IN" sz="1400" dirty="0">
              <a:effectLst/>
              <a:latin typeface="Arial MT"/>
              <a:ea typeface="Arial MT"/>
              <a:cs typeface="Arial MT"/>
            </a:endParaRPr>
          </a:p>
          <a:p>
            <a:pPr algn="just">
              <a:lnSpc>
                <a:spcPct val="150000"/>
              </a:lnSpc>
              <a:buNone/>
              <a:tabLst>
                <a:tab pos="3208655" algn="l"/>
              </a:tabLst>
            </a:pPr>
            <a:endParaRPr lang="en-IN" sz="1800" dirty="0">
              <a:effectLst/>
              <a:latin typeface="Arial MT"/>
              <a:ea typeface="Arial MT"/>
              <a:cs typeface="Arial MT"/>
            </a:endParaRPr>
          </a:p>
          <a:p>
            <a:pPr marL="0" lvl="0" indent="0">
              <a:buNone/>
            </a:pPr>
            <a:endParaRPr lang="en-US" sz="16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2B427FE9-29DA-0E49-B4DE-4727923C5DB0}"/>
              </a:ext>
            </a:extLst>
          </p:cNvPr>
          <p:cNvSpPr>
            <a:spLocks noGrp="1"/>
          </p:cNvSpPr>
          <p:nvPr>
            <p:ph type="dt" sz="half" idx="10"/>
          </p:nvPr>
        </p:nvSpPr>
        <p:spPr/>
        <p:txBody>
          <a:bodyPr/>
          <a:lstStyle/>
          <a:p>
            <a:r>
              <a:rPr lang="en-US" dirty="0"/>
              <a:t>25 April 2025</a:t>
            </a:r>
          </a:p>
        </p:txBody>
      </p:sp>
      <p:sp>
        <p:nvSpPr>
          <p:cNvPr id="6" name="Slide Number Placeholder 5">
            <a:extLst>
              <a:ext uri="{FF2B5EF4-FFF2-40B4-BE49-F238E27FC236}">
                <a16:creationId xmlns:a16="http://schemas.microsoft.com/office/drawing/2014/main" id="{B2B0431B-9CC5-946D-2E4D-E25A5A48B915}"/>
              </a:ext>
            </a:extLst>
          </p:cNvPr>
          <p:cNvSpPr>
            <a:spLocks noGrp="1"/>
          </p:cNvSpPr>
          <p:nvPr>
            <p:ph type="sldNum" sz="quarter" idx="12"/>
          </p:nvPr>
        </p:nvSpPr>
        <p:spPr/>
        <p:txBody>
          <a:bodyPr/>
          <a:lstStyle/>
          <a:p>
            <a:fld id="{7B28076C-CE04-4A00-BFAA-A90EA8355859}" type="slidenum">
              <a:rPr lang="en-US" smtClean="0"/>
              <a:pPr/>
              <a:t>21</a:t>
            </a:fld>
            <a:endParaRPr lang="en-US"/>
          </a:p>
        </p:txBody>
      </p:sp>
    </p:spTree>
    <p:extLst>
      <p:ext uri="{BB962C8B-B14F-4D97-AF65-F5344CB8AC3E}">
        <p14:creationId xmlns:p14="http://schemas.microsoft.com/office/powerpoint/2010/main" val="3811643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THANK</a:t>
            </a:r>
            <a:r>
              <a:rPr lang="en-IN" dirty="0"/>
              <a:t> </a:t>
            </a:r>
            <a:r>
              <a:rPr lang="en-IN" sz="3600" dirty="0"/>
              <a:t>YOU</a:t>
            </a:r>
          </a:p>
        </p:txBody>
      </p:sp>
      <p:sp>
        <p:nvSpPr>
          <p:cNvPr id="3" name="Date Placeholder 2"/>
          <p:cNvSpPr>
            <a:spLocks noGrp="1"/>
          </p:cNvSpPr>
          <p:nvPr>
            <p:ph type="dt" sz="half" idx="10"/>
          </p:nvPr>
        </p:nvSpPr>
        <p:spPr/>
        <p:txBody>
          <a:bodyPr/>
          <a:lstStyle/>
          <a:p>
            <a:fld id="{9FE8A9F4-4DB3-4EF1-A315-68E41BB689F2}" type="datetime3">
              <a:rPr lang="en-US" smtClean="0"/>
              <a:t>25 April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22</a:t>
            </a:fld>
            <a:endParaRPr lang="en-US"/>
          </a:p>
        </p:txBody>
      </p:sp>
      <p:sp>
        <p:nvSpPr>
          <p:cNvPr id="6" name="Rectangle 5"/>
          <p:cNvSpPr/>
          <p:nvPr/>
        </p:nvSpPr>
        <p:spPr>
          <a:xfrm>
            <a:off x="609600" y="2690336"/>
            <a:ext cx="7918940" cy="1384995"/>
          </a:xfrm>
          <a:prstGeom prst="rect">
            <a:avLst/>
          </a:prstGeom>
        </p:spPr>
        <p:txBody>
          <a:bodyPr wrap="square">
            <a:spAutoFit/>
          </a:bodyPr>
          <a:lstStyle/>
          <a:p>
            <a:pPr algn="just"/>
            <a:r>
              <a:rPr lang="en-IN" sz="2800" dirty="0"/>
              <a:t>We thank our Department, Guide, Panel Members, Supportive Professors and all Technical and Non-Technical staff who helped us in our Project.</a:t>
            </a:r>
          </a:p>
        </p:txBody>
      </p:sp>
    </p:spTree>
    <p:extLst>
      <p:ext uri="{BB962C8B-B14F-4D97-AF65-F5344CB8AC3E}">
        <p14:creationId xmlns:p14="http://schemas.microsoft.com/office/powerpoint/2010/main" val="1111329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59F68-BEA2-7D83-83CC-DB2FA3DB80A7}"/>
              </a:ext>
            </a:extLst>
          </p:cNvPr>
          <p:cNvSpPr>
            <a:spLocks noGrp="1"/>
          </p:cNvSpPr>
          <p:nvPr>
            <p:ph type="title"/>
          </p:nvPr>
        </p:nvSpPr>
        <p:spPr/>
        <p:txBody>
          <a:bodyPr>
            <a:normAutofit/>
          </a:bodyPr>
          <a:lstStyle/>
          <a:p>
            <a:r>
              <a:rPr lang="en-US" sz="3600" dirty="0"/>
              <a:t>COURSE CERTIFICATE</a:t>
            </a:r>
          </a:p>
        </p:txBody>
      </p:sp>
      <p:sp>
        <p:nvSpPr>
          <p:cNvPr id="5" name="Footer Placeholder 4">
            <a:extLst>
              <a:ext uri="{FF2B5EF4-FFF2-40B4-BE49-F238E27FC236}">
                <a16:creationId xmlns:a16="http://schemas.microsoft.com/office/drawing/2014/main" id="{397B7C33-DB32-8A92-0FB9-94A237F8119B}"/>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a16="http://schemas.microsoft.com/office/drawing/2014/main" id="{BACB38E7-C314-D639-6C8E-0B5C6D5174D1}"/>
              </a:ext>
            </a:extLst>
          </p:cNvPr>
          <p:cNvSpPr>
            <a:spLocks noGrp="1"/>
          </p:cNvSpPr>
          <p:nvPr>
            <p:ph type="sldNum" sz="quarter" idx="12"/>
          </p:nvPr>
        </p:nvSpPr>
        <p:spPr/>
        <p:txBody>
          <a:bodyPr/>
          <a:lstStyle/>
          <a:p>
            <a:fld id="{7B28076C-CE04-4A00-BFAA-A90EA8355859}" type="slidenum">
              <a:rPr lang="en-US" smtClean="0"/>
              <a:pPr/>
              <a:t>3</a:t>
            </a:fld>
            <a:endParaRPr lang="en-US" dirty="0"/>
          </a:p>
        </p:txBody>
      </p:sp>
      <p:pic>
        <p:nvPicPr>
          <p:cNvPr id="9" name="Content Placeholder 8">
            <a:extLst>
              <a:ext uri="{FF2B5EF4-FFF2-40B4-BE49-F238E27FC236}">
                <a16:creationId xmlns:a16="http://schemas.microsoft.com/office/drawing/2014/main" id="{D1D7AF07-E962-CE20-4713-C95269BED1F3}"/>
              </a:ext>
            </a:extLst>
          </p:cNvPr>
          <p:cNvPicPr>
            <a:picLocks noGrp="1" noChangeAspect="1"/>
          </p:cNvPicPr>
          <p:nvPr>
            <p:ph idx="1"/>
          </p:nvPr>
        </p:nvPicPr>
        <p:blipFill>
          <a:blip r:embed="rId2"/>
          <a:stretch>
            <a:fillRect/>
          </a:stretch>
        </p:blipFill>
        <p:spPr>
          <a:xfrm>
            <a:off x="1258388" y="1519348"/>
            <a:ext cx="6627224" cy="4689253"/>
          </a:xfrm>
        </p:spPr>
      </p:pic>
    </p:spTree>
    <p:extLst>
      <p:ext uri="{BB962C8B-B14F-4D97-AF65-F5344CB8AC3E}">
        <p14:creationId xmlns:p14="http://schemas.microsoft.com/office/powerpoint/2010/main" val="427035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25 April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4</a:t>
            </a:fld>
            <a:endParaRPr lang="en-US"/>
          </a:p>
        </p:txBody>
      </p:sp>
      <p:sp>
        <p:nvSpPr>
          <p:cNvPr id="6" name="TextBox 5"/>
          <p:cNvSpPr txBox="1"/>
          <p:nvPr/>
        </p:nvSpPr>
        <p:spPr>
          <a:xfrm>
            <a:off x="2362200" y="381000"/>
            <a:ext cx="4191000" cy="661720"/>
          </a:xfrm>
          <a:prstGeom prst="rect">
            <a:avLst/>
          </a:prstGeom>
          <a:noFill/>
        </p:spPr>
        <p:txBody>
          <a:bodyPr wrap="square" rtlCol="0">
            <a:spAutoFit/>
          </a:bodyPr>
          <a:lstStyle/>
          <a:p>
            <a:r>
              <a:rPr lang="en-IN" sz="3600" dirty="0"/>
              <a:t>    </a:t>
            </a:r>
            <a:r>
              <a:rPr lang="en-IN" sz="3700" dirty="0"/>
              <a:t>INTRODUCTION</a:t>
            </a:r>
          </a:p>
        </p:txBody>
      </p:sp>
      <p:sp>
        <p:nvSpPr>
          <p:cNvPr id="7" name="TextBox 6"/>
          <p:cNvSpPr txBox="1"/>
          <p:nvPr/>
        </p:nvSpPr>
        <p:spPr>
          <a:xfrm>
            <a:off x="381000" y="1524000"/>
            <a:ext cx="8310664" cy="4739759"/>
          </a:xfrm>
          <a:prstGeom prst="rect">
            <a:avLst/>
          </a:prstGeom>
          <a:noFill/>
        </p:spPr>
        <p:txBody>
          <a:bodyPr wrap="square" rtlCol="0">
            <a:spAutoFit/>
          </a:bodyPr>
          <a:lstStyle/>
          <a:p>
            <a:pPr marL="285750" indent="-285750" algn="just">
              <a:buFont typeface="Arial" panose="020B0604020202020204" pitchFamily="34" charset="0"/>
              <a:buChar char="•"/>
            </a:pPr>
            <a:r>
              <a:rPr lang="en-US" sz="2200" dirty="0">
                <a:latin typeface="Arial" panose="020B0604020202020204" pitchFamily="34" charset="0"/>
                <a:cs typeface="Arial" panose="020B0604020202020204" pitchFamily="34" charset="0"/>
              </a:rPr>
              <a:t>In today’s fast-moving world, real-time tracking of personal belongings, vehicles, and loved ones has become a necessity.</a:t>
            </a:r>
          </a:p>
          <a:p>
            <a:pPr marL="285750" indent="-285750" algn="just">
              <a:buFont typeface="Arial" panose="020B0604020202020204" pitchFamily="34" charset="0"/>
              <a:buChar char="•"/>
            </a:pPr>
            <a:r>
              <a:rPr lang="en-US" sz="2200" dirty="0">
                <a:latin typeface="Arial" panose="020B0604020202020204" pitchFamily="34" charset="0"/>
                <a:cs typeface="Arial" panose="020B0604020202020204" pitchFamily="34" charset="0"/>
              </a:rPr>
              <a:t>This project presents a cost-effective, portable tracking device powered by GPS and </a:t>
            </a:r>
            <a:r>
              <a:rPr lang="en-US" sz="2200" dirty="0" err="1">
                <a:latin typeface="Arial" panose="020B0604020202020204" pitchFamily="34" charset="0"/>
                <a:cs typeface="Arial" panose="020B0604020202020204" pitchFamily="34" charset="0"/>
              </a:rPr>
              <a:t>IoT</a:t>
            </a:r>
            <a:r>
              <a:rPr lang="en-US" sz="2200" dirty="0">
                <a:latin typeface="Arial" panose="020B0604020202020204" pitchFamily="34" charset="0"/>
                <a:cs typeface="Arial" panose="020B0604020202020204" pitchFamily="34" charset="0"/>
              </a:rPr>
              <a:t> technologies, offering accurate, real-time location data without depending on Bluetooth or limited-range systems.</a:t>
            </a:r>
          </a:p>
          <a:p>
            <a:pPr marL="285750" indent="-285750" algn="just">
              <a:buFont typeface="Arial" panose="020B0604020202020204" pitchFamily="34" charset="0"/>
              <a:buChar char="•"/>
            </a:pPr>
            <a:r>
              <a:rPr lang="en-US" sz="2200" dirty="0">
                <a:latin typeface="Arial" panose="020B0604020202020204" pitchFamily="34" charset="0"/>
                <a:cs typeface="Arial" panose="020B0604020202020204" pitchFamily="34" charset="0"/>
              </a:rPr>
              <a:t>Using components like the Neo-6M GPS module and </a:t>
            </a:r>
            <a:r>
              <a:rPr lang="en-US" sz="2200" dirty="0" err="1">
                <a:latin typeface="Arial" panose="020B0604020202020204" pitchFamily="34" charset="0"/>
                <a:cs typeface="Arial" panose="020B0604020202020204" pitchFamily="34" charset="0"/>
              </a:rPr>
              <a:t>NodeMCU</a:t>
            </a:r>
            <a:r>
              <a:rPr lang="en-US" sz="2200" dirty="0">
                <a:latin typeface="Arial" panose="020B0604020202020204" pitchFamily="34" charset="0"/>
                <a:cs typeface="Arial" panose="020B0604020202020204" pitchFamily="34" charset="0"/>
              </a:rPr>
              <a:t> ESP8266, the device connects via Wi-Fi to a web or mobile interface, making it ideal for tracking luggage, vehicles, children, or the elderly.</a:t>
            </a:r>
          </a:p>
          <a:p>
            <a:pPr marL="285750" indent="-285750" algn="just">
              <a:buFont typeface="Arial" panose="020B0604020202020204" pitchFamily="34" charset="0"/>
              <a:buChar char="•"/>
            </a:pPr>
            <a:r>
              <a:rPr lang="en-US" sz="2200" dirty="0">
                <a:latin typeface="Arial" panose="020B0604020202020204" pitchFamily="34" charset="0"/>
                <a:cs typeface="Arial" panose="020B0604020202020204" pitchFamily="34" charset="0"/>
              </a:rPr>
              <a:t>With a built-in manual Piezo buzzer for local alerts, it provides a reliable alternative to commercial trackers like Apple </a:t>
            </a:r>
            <a:r>
              <a:rPr lang="en-US" sz="2200" dirty="0" err="1">
                <a:latin typeface="Arial" panose="020B0604020202020204" pitchFamily="34" charset="0"/>
                <a:cs typeface="Arial" panose="020B0604020202020204" pitchFamily="34" charset="0"/>
              </a:rPr>
              <a:t>AirTag</a:t>
            </a:r>
            <a:r>
              <a:rPr lang="en-US" sz="2200" dirty="0">
                <a:latin typeface="Arial" panose="020B0604020202020204" pitchFamily="34" charset="0"/>
                <a:cs typeface="Arial" panose="020B0604020202020204" pitchFamily="34" charset="0"/>
              </a:rPr>
              <a:t>, especially in low-connectivity areas.</a:t>
            </a:r>
          </a:p>
          <a:p>
            <a:pPr algn="just"/>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964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25 April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5</a:t>
            </a:fld>
            <a:endParaRPr lang="en-US"/>
          </a:p>
        </p:txBody>
      </p:sp>
      <p:sp>
        <p:nvSpPr>
          <p:cNvPr id="5" name="TextBox 4"/>
          <p:cNvSpPr txBox="1"/>
          <p:nvPr/>
        </p:nvSpPr>
        <p:spPr>
          <a:xfrm>
            <a:off x="2247900" y="381000"/>
            <a:ext cx="4648200" cy="646331"/>
          </a:xfrm>
          <a:prstGeom prst="rect">
            <a:avLst/>
          </a:prstGeom>
          <a:noFill/>
        </p:spPr>
        <p:txBody>
          <a:bodyPr wrap="square" rtlCol="0">
            <a:spAutoFit/>
          </a:bodyPr>
          <a:lstStyle/>
          <a:p>
            <a:r>
              <a:rPr lang="en-IN" sz="3600" dirty="0">
                <a:latin typeface="+mj-lt"/>
              </a:rPr>
              <a:t>           ABSTRACT</a:t>
            </a:r>
          </a:p>
        </p:txBody>
      </p:sp>
      <p:sp>
        <p:nvSpPr>
          <p:cNvPr id="6" name="TextBox 5"/>
          <p:cNvSpPr txBox="1"/>
          <p:nvPr/>
        </p:nvSpPr>
        <p:spPr>
          <a:xfrm>
            <a:off x="552450" y="1382772"/>
            <a:ext cx="8039100" cy="4493538"/>
          </a:xfrm>
          <a:prstGeom prst="rect">
            <a:avLst/>
          </a:prstGeom>
          <a:noFill/>
        </p:spPr>
        <p:txBody>
          <a:bodyPr wrap="square" rtlCol="0">
            <a:spAutoFit/>
          </a:bodyPr>
          <a:lstStyle/>
          <a:p>
            <a:pPr algn="just"/>
            <a:r>
              <a:rPr lang="en-US" sz="2200" dirty="0">
                <a:latin typeface="Arial" panose="020B0604020202020204" pitchFamily="34" charset="0"/>
                <a:cs typeface="Arial" panose="020B0604020202020204" pitchFamily="34" charset="0"/>
              </a:rPr>
              <a:t>This project introduces an affordable, portable tracking device that utilizes GPS and IoT technologies to offer real-time location tracking without relying on Bluetooth or limited-range ecosystems. Built using widely accessible components like the Neo-6M GPS module and </a:t>
            </a:r>
            <a:r>
              <a:rPr lang="en-US" sz="2200" dirty="0" err="1">
                <a:latin typeface="Arial" panose="020B0604020202020204" pitchFamily="34" charset="0"/>
                <a:cs typeface="Arial" panose="020B0604020202020204" pitchFamily="34" charset="0"/>
              </a:rPr>
              <a:t>NodeMCU</a:t>
            </a:r>
            <a:r>
              <a:rPr lang="en-US" sz="2200" dirty="0">
                <a:latin typeface="Arial" panose="020B0604020202020204" pitchFamily="34" charset="0"/>
                <a:cs typeface="Arial" panose="020B0604020202020204" pitchFamily="34" charset="0"/>
              </a:rPr>
              <a:t> ESP8266 microcontroller, this compact device provides accurate geolocation data that can be transmitted to a web or mobile interface through Wi-Fi. Designed for use with luggage, vehicles, or vulnerable individuals such as children or elderly people, this solution includes a manually activated </a:t>
            </a:r>
            <a:r>
              <a:rPr lang="en-US" sz="2200" dirty="0" err="1">
                <a:latin typeface="Arial" panose="020B0604020202020204" pitchFamily="34" charset="0"/>
                <a:cs typeface="Arial" panose="020B0604020202020204" pitchFamily="34" charset="0"/>
              </a:rPr>
              <a:t>piezo</a:t>
            </a:r>
            <a:r>
              <a:rPr lang="en-US" sz="2200" dirty="0">
                <a:latin typeface="Arial" panose="020B0604020202020204" pitchFamily="34" charset="0"/>
                <a:cs typeface="Arial" panose="020B0604020202020204" pitchFamily="34" charset="0"/>
              </a:rPr>
              <a:t> buzzer for easy nearby item location. It serves as a reliable and cost-effective alternative to commercial trackers like Apple </a:t>
            </a:r>
            <a:r>
              <a:rPr lang="en-US" sz="2200" dirty="0" err="1">
                <a:latin typeface="Arial" panose="020B0604020202020204" pitchFamily="34" charset="0"/>
                <a:cs typeface="Arial" panose="020B0604020202020204" pitchFamily="34" charset="0"/>
              </a:rPr>
              <a:t>AirTag</a:t>
            </a:r>
            <a:r>
              <a:rPr lang="en-US" sz="2200" dirty="0">
                <a:latin typeface="Arial" panose="020B0604020202020204" pitchFamily="34" charset="0"/>
                <a:cs typeface="Arial" panose="020B0604020202020204" pitchFamily="34" charset="0"/>
              </a:rPr>
              <a:t> especially in areas with poor Bluetooth or cellular connectivity.</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6162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25 April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6</a:t>
            </a:fld>
            <a:endParaRPr lang="en-US"/>
          </a:p>
        </p:txBody>
      </p:sp>
      <p:sp>
        <p:nvSpPr>
          <p:cNvPr id="5" name="TextBox 4"/>
          <p:cNvSpPr txBox="1"/>
          <p:nvPr/>
        </p:nvSpPr>
        <p:spPr>
          <a:xfrm>
            <a:off x="2667000" y="381000"/>
            <a:ext cx="3886200" cy="646331"/>
          </a:xfrm>
          <a:prstGeom prst="rect">
            <a:avLst/>
          </a:prstGeom>
          <a:noFill/>
        </p:spPr>
        <p:txBody>
          <a:bodyPr wrap="square" rtlCol="0">
            <a:spAutoFit/>
          </a:bodyPr>
          <a:lstStyle/>
          <a:p>
            <a:r>
              <a:rPr lang="en-IN" sz="3600" dirty="0">
                <a:latin typeface="+mj-lt"/>
              </a:rPr>
              <a:t>       OBJECTIVE</a:t>
            </a:r>
          </a:p>
        </p:txBody>
      </p:sp>
      <p:sp>
        <p:nvSpPr>
          <p:cNvPr id="9" name="TextBox 8"/>
          <p:cNvSpPr txBox="1"/>
          <p:nvPr/>
        </p:nvSpPr>
        <p:spPr>
          <a:xfrm>
            <a:off x="609600" y="1600200"/>
            <a:ext cx="7696200" cy="4093428"/>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Develop a portable and low-cost tracking device using GPS and IoT technologies.</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Enable real-time location tracking via a web or mobile interface using Wi-Fi.</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Ensure compatibility for various use cases such as luggage, vehicles, children, and elderly tracking.</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Integrate a manual piezo buzzer to help users easily locate items nearby.</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Utilize widely available and affordable components for easy assembly and maintenance.</a:t>
            </a:r>
          </a:p>
          <a:p>
            <a:pPr algn="just"/>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4519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25 April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7</a:t>
            </a:fld>
            <a:endParaRPr lang="en-US"/>
          </a:p>
        </p:txBody>
      </p:sp>
      <p:sp>
        <p:nvSpPr>
          <p:cNvPr id="5" name="TextBox 4"/>
          <p:cNvSpPr txBox="1"/>
          <p:nvPr/>
        </p:nvSpPr>
        <p:spPr>
          <a:xfrm>
            <a:off x="2057400" y="381000"/>
            <a:ext cx="4953000" cy="646331"/>
          </a:xfrm>
          <a:prstGeom prst="rect">
            <a:avLst/>
          </a:prstGeom>
          <a:noFill/>
        </p:spPr>
        <p:txBody>
          <a:bodyPr wrap="square" rtlCol="0">
            <a:spAutoFit/>
          </a:bodyPr>
          <a:lstStyle/>
          <a:p>
            <a:r>
              <a:rPr lang="en-IN" sz="3600" dirty="0">
                <a:latin typeface="+mj-lt"/>
              </a:rPr>
              <a:t>   LITERATURE SURVEY</a:t>
            </a:r>
          </a:p>
        </p:txBody>
      </p:sp>
      <p:graphicFrame>
        <p:nvGraphicFramePr>
          <p:cNvPr id="6" name="Table 5"/>
          <p:cNvGraphicFramePr>
            <a:graphicFrameLocks noGrp="1"/>
          </p:cNvGraphicFramePr>
          <p:nvPr>
            <p:extLst>
              <p:ext uri="{D42A27DB-BD31-4B8C-83A1-F6EECF244321}">
                <p14:modId xmlns:p14="http://schemas.microsoft.com/office/powerpoint/2010/main" val="256553231"/>
              </p:ext>
            </p:extLst>
          </p:nvPr>
        </p:nvGraphicFramePr>
        <p:xfrm>
          <a:off x="609600" y="1447800"/>
          <a:ext cx="8001000" cy="4815840"/>
        </p:xfrm>
        <a:graphic>
          <a:graphicData uri="http://schemas.openxmlformats.org/drawingml/2006/table">
            <a:tbl>
              <a:tblPr firstRow="1" bandRow="1">
                <a:tableStyleId>{5940675A-B579-460E-94D1-54222C63F5DA}</a:tableStyleId>
              </a:tblPr>
              <a:tblGrid>
                <a:gridCol w="32004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2201362">
                <a:tc>
                  <a:txBody>
                    <a:bodyPr/>
                    <a:lstStyle/>
                    <a:p>
                      <a:pPr algn="l"/>
                      <a:r>
                        <a:rPr lang="en-US" sz="1800" i="0" dirty="0">
                          <a:latin typeface="Arial" panose="020B0604020202020204" pitchFamily="34" charset="0"/>
                          <a:cs typeface="Arial" panose="020B0604020202020204" pitchFamily="34" charset="0"/>
                        </a:rPr>
                        <a:t>R. Ramya, B. Palaniappan, K. </a:t>
                      </a:r>
                      <a:r>
                        <a:rPr lang="en-US" sz="1800" i="0" dirty="0" err="1">
                          <a:latin typeface="Arial" panose="020B0604020202020204" pitchFamily="34" charset="0"/>
                          <a:cs typeface="Arial" panose="020B0604020202020204" pitchFamily="34" charset="0"/>
                        </a:rPr>
                        <a:t>Karthick</a:t>
                      </a:r>
                      <a:r>
                        <a:rPr lang="en-US" sz="1800" i="0" dirty="0">
                          <a:latin typeface="Arial" panose="020B0604020202020204" pitchFamily="34" charset="0"/>
                          <a:cs typeface="Arial" panose="020B0604020202020204" pitchFamily="34" charset="0"/>
                        </a:rPr>
                        <a:t> (2013)</a:t>
                      </a:r>
                      <a:br>
                        <a:rPr lang="en-US" sz="1600" dirty="0"/>
                      </a:br>
                      <a:endParaRPr lang="en-IN" sz="1600" dirty="0">
                        <a:latin typeface="Arial" panose="020B0604020202020204" pitchFamily="34" charset="0"/>
                        <a:cs typeface="Arial" panose="020B0604020202020204" pitchFamily="34" charset="0"/>
                      </a:endParaRPr>
                    </a:p>
                  </a:txBody>
                  <a:tcPr/>
                </a:tc>
                <a:tc>
                  <a:txBody>
                    <a:bodyPr/>
                    <a:lstStyle/>
                    <a:p>
                      <a:pPr algn="just"/>
                      <a:r>
                        <a:rPr lang="en-US" sz="1800" u="none" dirty="0">
                          <a:latin typeface="Arial" panose="020B0604020202020204" pitchFamily="34" charset="0"/>
                          <a:cs typeface="Arial" panose="020B0604020202020204" pitchFamily="34" charset="0"/>
                        </a:rPr>
                        <a:t>In their paper </a:t>
                      </a:r>
                      <a:r>
                        <a:rPr lang="en-US" sz="1800" i="1" u="none" dirty="0">
                          <a:latin typeface="Arial" panose="020B0604020202020204" pitchFamily="34" charset="0"/>
                          <a:cs typeface="Arial" panose="020B0604020202020204" pitchFamily="34" charset="0"/>
                        </a:rPr>
                        <a:t>“Embedded Controller for Vehicle In-Front Obstacle Detection and Cabin Safety Alert System”</a:t>
                      </a:r>
                      <a:r>
                        <a:rPr lang="en-US" sz="1800" u="none" dirty="0">
                          <a:latin typeface="Arial" panose="020B0604020202020204" pitchFamily="34" charset="0"/>
                          <a:cs typeface="Arial" panose="020B0604020202020204" pitchFamily="34" charset="0"/>
                        </a:rPr>
                        <a:t>, the authors explored GPS-GSM-based tracking systems for vehicles. Though accurate, these systems depend on GSM connectivity, which limits their application in rural areas.</a:t>
                      </a:r>
                    </a:p>
                    <a:p>
                      <a:pPr algn="just"/>
                      <a:endParaRPr lang="en-IN" sz="1600" b="0" u="none"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2523038">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dirty="0" err="1">
                          <a:latin typeface="Arial" panose="020B0604020202020204" pitchFamily="34" charset="0"/>
                          <a:cs typeface="Arial" panose="020B0604020202020204" pitchFamily="34" charset="0"/>
                        </a:rPr>
                        <a:t>M.A.Mazidi</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S.N.Patel</a:t>
                      </a:r>
                      <a:r>
                        <a:rPr lang="en-IN" sz="1800" dirty="0">
                          <a:latin typeface="Arial" panose="020B0604020202020204" pitchFamily="34" charset="0"/>
                          <a:cs typeface="Arial" panose="020B0604020202020204" pitchFamily="34" charset="0"/>
                        </a:rPr>
                        <a:t> (2016)</a:t>
                      </a:r>
                    </a:p>
                    <a:p>
                      <a:pPr algn="just"/>
                      <a:endParaRPr lang="en-IN" sz="1800" dirty="0">
                        <a:latin typeface="Arial" panose="020B0604020202020204" pitchFamily="34" charset="0"/>
                        <a:cs typeface="Arial" panose="020B0604020202020204" pitchFamily="34" charset="0"/>
                      </a:endParaRPr>
                    </a:p>
                    <a:p>
                      <a:pPr algn="just"/>
                      <a:endParaRPr lang="en-IN" sz="1800" dirty="0">
                        <a:latin typeface="Arial" panose="020B0604020202020204" pitchFamily="34" charset="0"/>
                        <a:cs typeface="Arial" panose="020B0604020202020204" pitchFamily="34" charset="0"/>
                      </a:endParaRPr>
                    </a:p>
                    <a:p>
                      <a:pPr algn="just"/>
                      <a:endParaRPr lang="en-IN" sz="1800" dirty="0">
                        <a:latin typeface="Arial" panose="020B0604020202020204" pitchFamily="34" charset="0"/>
                        <a:cs typeface="Arial" panose="020B0604020202020204" pitchFamily="34" charset="0"/>
                      </a:endParaRPr>
                    </a:p>
                    <a:p>
                      <a:pPr algn="just"/>
                      <a:r>
                        <a:rPr lang="en-IN" sz="1800" kern="1200" dirty="0">
                          <a:solidFill>
                            <a:schemeClr val="tx1"/>
                          </a:solidFill>
                          <a:effectLst/>
                          <a:latin typeface="Arial" panose="020B0604020202020204" pitchFamily="34" charset="0"/>
                          <a:ea typeface="+mn-ea"/>
                          <a:cs typeface="Arial" panose="020B0604020202020204" pitchFamily="34" charset="0"/>
                        </a:rPr>
                        <a:t>R. Patel, R. Agrawal (2018)</a:t>
                      </a:r>
                      <a:endParaRPr lang="en-IN" sz="1800" dirty="0">
                        <a:latin typeface="Arial" panose="020B0604020202020204" pitchFamily="34" charset="0"/>
                        <a:cs typeface="Arial" panose="020B0604020202020204" pitchFamily="34" charset="0"/>
                      </a:endParaRPr>
                    </a:p>
                    <a:p>
                      <a:pPr algn="just"/>
                      <a:endParaRPr lang="en-IN" sz="1800" dirty="0">
                        <a:latin typeface="Arial" panose="020B0604020202020204" pitchFamily="34" charset="0"/>
                        <a:cs typeface="Arial" panose="020B0604020202020204" pitchFamily="3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Their system used GSM modules to send real-time GPS coordinates via SMS, which is useful but increases cost and power usage.</a:t>
                      </a:r>
                    </a:p>
                    <a:p>
                      <a:pPr algn="just"/>
                      <a:endParaRPr lang="en-IN" sz="1800" dirty="0">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Arial" panose="020B0604020202020204" pitchFamily="34" charset="0"/>
                          <a:ea typeface="+mn-ea"/>
                          <a:cs typeface="Arial" panose="020B0604020202020204" pitchFamily="34" charset="0"/>
                        </a:rPr>
                        <a:t>Researchers have employed the ESP8266 to create low-cost, Wi-Fi-enabled tracking systems that publish data to cloud dashboards, offering real-time tracking solutions for vehicles.</a:t>
                      </a:r>
                    </a:p>
                  </a:txBody>
                  <a:tcPr/>
                </a:tc>
                <a:extLst>
                  <a:ext uri="{0D108BD9-81ED-4DB2-BD59-A6C34878D82A}">
                    <a16:rowId xmlns:a16="http://schemas.microsoft.com/office/drawing/2014/main" val="10001"/>
                  </a:ext>
                </a:extLst>
              </a:tr>
            </a:tbl>
          </a:graphicData>
        </a:graphic>
      </p:graphicFrame>
      <p:cxnSp>
        <p:nvCxnSpPr>
          <p:cNvPr id="8" name="Straight Connector 7">
            <a:extLst>
              <a:ext uri="{FF2B5EF4-FFF2-40B4-BE49-F238E27FC236}">
                <a16:creationId xmlns:a16="http://schemas.microsoft.com/office/drawing/2014/main" id="{BED3EB35-7513-ACB8-7929-F227D331450C}"/>
              </a:ext>
            </a:extLst>
          </p:cNvPr>
          <p:cNvCxnSpPr/>
          <p:nvPr/>
        </p:nvCxnSpPr>
        <p:spPr>
          <a:xfrm>
            <a:off x="609600" y="4800600"/>
            <a:ext cx="8001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3597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25 April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8</a:t>
            </a:fld>
            <a:endParaRPr lang="en-US"/>
          </a:p>
        </p:txBody>
      </p:sp>
      <p:sp>
        <p:nvSpPr>
          <p:cNvPr id="5" name="TextBox 4"/>
          <p:cNvSpPr txBox="1"/>
          <p:nvPr/>
        </p:nvSpPr>
        <p:spPr>
          <a:xfrm>
            <a:off x="2590800" y="381000"/>
            <a:ext cx="4648200" cy="646331"/>
          </a:xfrm>
          <a:prstGeom prst="rect">
            <a:avLst/>
          </a:prstGeom>
          <a:noFill/>
        </p:spPr>
        <p:txBody>
          <a:bodyPr wrap="square" rtlCol="0">
            <a:spAutoFit/>
          </a:bodyPr>
          <a:lstStyle/>
          <a:p>
            <a:r>
              <a:rPr lang="en-IN" sz="3600" dirty="0">
                <a:latin typeface="+mj-lt"/>
              </a:rPr>
              <a:t>LITERATURE SURVEY</a:t>
            </a:r>
          </a:p>
        </p:txBody>
      </p:sp>
      <p:graphicFrame>
        <p:nvGraphicFramePr>
          <p:cNvPr id="7" name="Table 6"/>
          <p:cNvGraphicFramePr>
            <a:graphicFrameLocks noGrp="1"/>
          </p:cNvGraphicFramePr>
          <p:nvPr>
            <p:extLst>
              <p:ext uri="{D42A27DB-BD31-4B8C-83A1-F6EECF244321}">
                <p14:modId xmlns:p14="http://schemas.microsoft.com/office/powerpoint/2010/main" val="1869951885"/>
              </p:ext>
            </p:extLst>
          </p:nvPr>
        </p:nvGraphicFramePr>
        <p:xfrm>
          <a:off x="457200" y="1400767"/>
          <a:ext cx="8001000" cy="4844498"/>
        </p:xfrm>
        <a:graphic>
          <a:graphicData uri="http://schemas.openxmlformats.org/drawingml/2006/table">
            <a:tbl>
              <a:tblPr firstRow="1" bandRow="1">
                <a:tableStyleId>{5940675A-B579-460E-94D1-54222C63F5DA}</a:tableStyleId>
              </a:tblPr>
              <a:tblGrid>
                <a:gridCol w="33528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3234015">
                <a:tc>
                  <a:txBody>
                    <a:bodyPr/>
                    <a:lstStyle/>
                    <a:p>
                      <a:pPr algn="just"/>
                      <a:r>
                        <a:rPr lang="en-IN" sz="1800" dirty="0">
                          <a:latin typeface="Arial" panose="020B0604020202020204" pitchFamily="34" charset="0"/>
                          <a:cs typeface="Arial" panose="020B0604020202020204" pitchFamily="34" charset="0"/>
                        </a:rPr>
                        <a:t>S. Patel, R. Mehta (2018) </a:t>
                      </a:r>
                    </a:p>
                    <a:p>
                      <a:pPr algn="just"/>
                      <a:endParaRPr lang="en-IN" sz="1800" dirty="0">
                        <a:latin typeface="Arial" panose="020B0604020202020204" pitchFamily="34" charset="0"/>
                        <a:cs typeface="Arial" panose="020B0604020202020204" pitchFamily="34" charset="0"/>
                      </a:endParaRPr>
                    </a:p>
                    <a:p>
                      <a:pPr algn="just"/>
                      <a:endParaRPr lang="en-IN" sz="1800" dirty="0">
                        <a:latin typeface="Arial" panose="020B0604020202020204" pitchFamily="34" charset="0"/>
                        <a:cs typeface="Arial" panose="020B0604020202020204" pitchFamily="34" charset="0"/>
                      </a:endParaRPr>
                    </a:p>
                    <a:p>
                      <a:pPr algn="just"/>
                      <a:endParaRPr lang="en-IN" sz="1800" dirty="0">
                        <a:latin typeface="Arial" panose="020B0604020202020204" pitchFamily="34" charset="0"/>
                        <a:cs typeface="Arial" panose="020B0604020202020204" pitchFamily="34" charset="0"/>
                      </a:endParaRPr>
                    </a:p>
                    <a:p>
                      <a:pPr algn="just"/>
                      <a:endParaRPr lang="en-IN" sz="1800" dirty="0">
                        <a:latin typeface="Arial" panose="020B0604020202020204" pitchFamily="34" charset="0"/>
                        <a:cs typeface="Arial" panose="020B0604020202020204" pitchFamily="34" charset="0"/>
                      </a:endParaRPr>
                    </a:p>
                    <a:p>
                      <a:pPr algn="just"/>
                      <a:endParaRPr lang="en-IN" sz="1800" dirty="0">
                        <a:latin typeface="Arial" panose="020B0604020202020204" pitchFamily="34" charset="0"/>
                        <a:cs typeface="Arial" panose="020B0604020202020204" pitchFamily="34" charset="0"/>
                      </a:endParaRPr>
                    </a:p>
                    <a:p>
                      <a:pPr algn="l"/>
                      <a:r>
                        <a:rPr lang="en-IN" sz="1800" kern="1200" dirty="0">
                          <a:solidFill>
                            <a:schemeClr val="tx1"/>
                          </a:solidFill>
                          <a:effectLst/>
                          <a:latin typeface="Arial" panose="020B0604020202020204" pitchFamily="34" charset="0"/>
                          <a:ea typeface="+mn-ea"/>
                          <a:cs typeface="Arial" panose="020B0604020202020204" pitchFamily="34" charset="0"/>
                        </a:rPr>
                        <a:t>S. R. Jadhav, P. A. Patil (2019)</a:t>
                      </a:r>
                      <a:endParaRPr lang="en-IN" sz="1800" dirty="0">
                        <a:latin typeface="Arial" panose="020B0604020202020204" pitchFamily="34" charset="0"/>
                        <a:cs typeface="Arial" panose="020B0604020202020204" pitchFamily="3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The authors designed an IoT-enabled tracking device using </a:t>
                      </a:r>
                      <a:r>
                        <a:rPr lang="en-US" sz="1800" dirty="0" err="1">
                          <a:latin typeface="Arial" panose="020B0604020202020204" pitchFamily="34" charset="0"/>
                          <a:cs typeface="Arial" panose="020B0604020202020204" pitchFamily="34" charset="0"/>
                        </a:rPr>
                        <a:t>NodeMCU</a:t>
                      </a:r>
                      <a:r>
                        <a:rPr lang="en-US" sz="1800" dirty="0">
                          <a:latin typeface="Arial" panose="020B0604020202020204" pitchFamily="34" charset="0"/>
                          <a:cs typeface="Arial" panose="020B0604020202020204" pitchFamily="34" charset="0"/>
                        </a:rPr>
                        <a:t> and GPS modules, highlighting the efficiency of Wi-Fi-based location monitoring and cloud data integration.</a:t>
                      </a:r>
                    </a:p>
                    <a:p>
                      <a:pPr algn="just"/>
                      <a:endParaRPr lang="en-IN" sz="1800" b="0" dirty="0">
                        <a:latin typeface="Arial" panose="020B0604020202020204" pitchFamily="34" charset="0"/>
                        <a:cs typeface="Arial" panose="020B0604020202020204" pitchFamily="34" charset="0"/>
                      </a:endParaRPr>
                    </a:p>
                    <a:p>
                      <a:pPr algn="just"/>
                      <a:r>
                        <a:rPr lang="en-IN" sz="1800" kern="1200" dirty="0">
                          <a:solidFill>
                            <a:schemeClr val="tx1"/>
                          </a:solidFill>
                          <a:effectLst/>
                          <a:latin typeface="Arial" panose="020B0604020202020204" pitchFamily="34" charset="0"/>
                          <a:ea typeface="+mn-ea"/>
                          <a:cs typeface="Arial" panose="020B0604020202020204" pitchFamily="34" charset="0"/>
                        </a:rPr>
                        <a:t>This study presents a GPS tracking system integrated with a web-based interface for real-time vehicle monitoring. The system captures GPS data using a GPS module and transmits it via Wi-Fi to a web server</a:t>
                      </a:r>
                    </a:p>
                    <a:p>
                      <a:pPr algn="just"/>
                      <a:endParaRPr lang="en-IN" sz="18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1461218">
                <a:tc>
                  <a:txBody>
                    <a:bodyPr/>
                    <a:lstStyle/>
                    <a:p>
                      <a:pPr algn="just"/>
                      <a:r>
                        <a:rPr lang="en-IN" sz="1800" dirty="0">
                          <a:latin typeface="Arial" panose="020B0604020202020204" pitchFamily="34" charset="0"/>
                          <a:cs typeface="Arial" panose="020B0604020202020204" pitchFamily="34" charset="0"/>
                        </a:rPr>
                        <a:t>A. Sharma</a:t>
                      </a:r>
                      <a:r>
                        <a:rPr lang="en-IN" sz="1800" baseline="0" dirty="0">
                          <a:latin typeface="Arial" panose="020B0604020202020204" pitchFamily="34" charset="0"/>
                          <a:cs typeface="Arial" panose="020B0604020202020204" pitchFamily="34" charset="0"/>
                        </a:rPr>
                        <a:t> , P. Varma </a:t>
                      </a:r>
                      <a:r>
                        <a:rPr lang="en-IN" sz="1800" dirty="0">
                          <a:latin typeface="Arial" panose="020B0604020202020204" pitchFamily="34" charset="0"/>
                          <a:cs typeface="Arial" panose="020B0604020202020204" pitchFamily="34" charset="0"/>
                        </a:rPr>
                        <a:t>(2020) </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This study analyzed commercial products like Apple </a:t>
                      </a:r>
                      <a:r>
                        <a:rPr lang="en-US" sz="1800" dirty="0" err="1">
                          <a:latin typeface="Arial" panose="020B0604020202020204" pitchFamily="34" charset="0"/>
                          <a:cs typeface="Arial" panose="020B0604020202020204" pitchFamily="34" charset="0"/>
                        </a:rPr>
                        <a:t>AirTag</a:t>
                      </a:r>
                      <a:r>
                        <a:rPr lang="en-US" sz="1800" dirty="0">
                          <a:latin typeface="Arial" panose="020B0604020202020204" pitchFamily="34" charset="0"/>
                          <a:cs typeface="Arial" panose="020B0604020202020204" pitchFamily="34" charset="0"/>
                        </a:rPr>
                        <a:t> and Tile, pointing out limitations due to Bluetooth range and dependency on dense device ecosystems.</a:t>
                      </a:r>
                      <a:endParaRPr lang="en-IN" sz="18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bl>
          </a:graphicData>
        </a:graphic>
      </p:graphicFrame>
      <p:cxnSp>
        <p:nvCxnSpPr>
          <p:cNvPr id="8" name="Straight Connector 7">
            <a:extLst>
              <a:ext uri="{FF2B5EF4-FFF2-40B4-BE49-F238E27FC236}">
                <a16:creationId xmlns:a16="http://schemas.microsoft.com/office/drawing/2014/main" id="{A7FEABC3-A0A6-43E3-463F-BBF66E3A1CDD}"/>
              </a:ext>
            </a:extLst>
          </p:cNvPr>
          <p:cNvCxnSpPr/>
          <p:nvPr/>
        </p:nvCxnSpPr>
        <p:spPr>
          <a:xfrm>
            <a:off x="457200" y="2971800"/>
            <a:ext cx="8001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9568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25 April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9</a:t>
            </a:fld>
            <a:endParaRPr lang="en-US"/>
          </a:p>
        </p:txBody>
      </p:sp>
      <p:sp>
        <p:nvSpPr>
          <p:cNvPr id="5" name="TextBox 4"/>
          <p:cNvSpPr txBox="1"/>
          <p:nvPr/>
        </p:nvSpPr>
        <p:spPr>
          <a:xfrm>
            <a:off x="1676400" y="457200"/>
            <a:ext cx="5181600" cy="646331"/>
          </a:xfrm>
          <a:prstGeom prst="rect">
            <a:avLst/>
          </a:prstGeom>
          <a:noFill/>
        </p:spPr>
        <p:txBody>
          <a:bodyPr wrap="square" rtlCol="0">
            <a:spAutoFit/>
          </a:bodyPr>
          <a:lstStyle/>
          <a:p>
            <a:r>
              <a:rPr lang="en-IN" sz="3600" dirty="0">
                <a:latin typeface="+mj-lt"/>
              </a:rPr>
              <a:t>    SYSTEM  ARCHITECTURE</a:t>
            </a:r>
          </a:p>
        </p:txBody>
      </p:sp>
      <p:pic>
        <p:nvPicPr>
          <p:cNvPr id="7" name="Picture 6"/>
          <p:cNvPicPr>
            <a:picLocks noChangeAspect="1"/>
          </p:cNvPicPr>
          <p:nvPr/>
        </p:nvPicPr>
        <p:blipFill>
          <a:blip r:embed="rId2"/>
          <a:stretch>
            <a:fillRect/>
          </a:stretch>
        </p:blipFill>
        <p:spPr>
          <a:xfrm>
            <a:off x="833219" y="1400790"/>
            <a:ext cx="7477561" cy="4680073"/>
          </a:xfrm>
          <a:prstGeom prst="rect">
            <a:avLst/>
          </a:prstGeom>
        </p:spPr>
      </p:pic>
    </p:spTree>
    <p:extLst>
      <p:ext uri="{BB962C8B-B14F-4D97-AF65-F5344CB8AC3E}">
        <p14:creationId xmlns:p14="http://schemas.microsoft.com/office/powerpoint/2010/main" val="56452724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8379</TotalTime>
  <Words>1864</Words>
  <Application>Microsoft Office PowerPoint</Application>
  <PresentationFormat>On-screen Show (4:3)</PresentationFormat>
  <Paragraphs>217</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MT</vt:lpstr>
      <vt:lpstr>Calibri</vt:lpstr>
      <vt:lpstr>DeepSeek-CJK-patch</vt:lpstr>
      <vt:lpstr>Menlo</vt:lpstr>
      <vt:lpstr>Custom Design</vt:lpstr>
      <vt:lpstr>  </vt:lpstr>
      <vt:lpstr>AGENDA</vt:lpstr>
      <vt:lpstr>COURSE CERTIFICATE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Kavirithanya E.V</cp:lastModifiedBy>
  <cp:revision>139</cp:revision>
  <dcterms:created xsi:type="dcterms:W3CDTF">2019-11-06T07:48:53Z</dcterms:created>
  <dcterms:modified xsi:type="dcterms:W3CDTF">2025-04-25T19:13:46Z</dcterms:modified>
</cp:coreProperties>
</file>