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TT Octosquares Compressed" charset="1" panose="02010001040000080307"/>
      <p:regular r:id="rId26"/>
    </p:embeddedFont>
    <p:embeddedFont>
      <p:font typeface="Times New Roman" charset="1" panose="02030502070405020303"/>
      <p:regular r:id="rId27"/>
    </p:embeddedFont>
    <p:embeddedFont>
      <p:font typeface="Times New Roman Bold" charset="1" panose="02030802070405020303"/>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https://www.dynaread.com/case-study-age-ten" TargetMode="External" Type="http://schemas.openxmlformats.org/officeDocument/2006/relationships/hyperlink"/><Relationship Id="rId6" Target="https://www.discoveryaba.com/statistics/dyslexia"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280635" y="4220982"/>
            <a:ext cx="1218296" cy="1907312"/>
          </a:xfrm>
          <a:custGeom>
            <a:avLst/>
            <a:gdLst/>
            <a:ahLst/>
            <a:cxnLst/>
            <a:rect r="r" b="b" t="t" l="l"/>
            <a:pathLst>
              <a:path h="1907312" w="1218296">
                <a:moveTo>
                  <a:pt x="0" y="0"/>
                </a:moveTo>
                <a:lnTo>
                  <a:pt x="1218295" y="0"/>
                </a:lnTo>
                <a:lnTo>
                  <a:pt x="1218295" y="1907312"/>
                </a:lnTo>
                <a:lnTo>
                  <a:pt x="0" y="19073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3891822" y="4424098"/>
            <a:ext cx="10526572" cy="1348680"/>
          </a:xfrm>
          <a:prstGeom prst="rect">
            <a:avLst/>
          </a:prstGeom>
        </p:spPr>
        <p:txBody>
          <a:bodyPr anchor="t" rtlCol="false" tIns="0" lIns="0" bIns="0" rIns="0">
            <a:spAutoFit/>
          </a:bodyPr>
          <a:lstStyle/>
          <a:p>
            <a:pPr algn="ctr">
              <a:lnSpc>
                <a:spcPts val="11017"/>
              </a:lnSpc>
              <a:spcBef>
                <a:spcPct val="0"/>
              </a:spcBef>
            </a:pPr>
            <a:r>
              <a:rPr lang="en-US" sz="7869">
                <a:solidFill>
                  <a:srgbClr val="FFFFFF"/>
                </a:solidFill>
                <a:latin typeface="TT Octosquares Compressed"/>
                <a:ea typeface="TT Octosquares Compressed"/>
                <a:cs typeface="TT Octosquares Compressed"/>
                <a:sym typeface="TT Octosquares Compressed"/>
              </a:rPr>
              <a:t>DYSLEXIA FRIENDLY ASSISTANCE</a:t>
            </a:r>
          </a:p>
        </p:txBody>
      </p:sp>
      <p:sp>
        <p:nvSpPr>
          <p:cNvPr name="Freeform 8" id="8"/>
          <p:cNvSpPr/>
          <p:nvPr/>
        </p:nvSpPr>
        <p:spPr>
          <a:xfrm flipH="false" flipV="false" rot="0">
            <a:off x="1542769" y="4502424"/>
            <a:ext cx="858754" cy="1344429"/>
          </a:xfrm>
          <a:custGeom>
            <a:avLst/>
            <a:gdLst/>
            <a:ahLst/>
            <a:cxnLst/>
            <a:rect r="r" b="b" t="t" l="l"/>
            <a:pathLst>
              <a:path h="1344429" w="858754">
                <a:moveTo>
                  <a:pt x="0" y="0"/>
                </a:moveTo>
                <a:lnTo>
                  <a:pt x="858754" y="0"/>
                </a:lnTo>
                <a:lnTo>
                  <a:pt x="858754" y="1344429"/>
                </a:lnTo>
                <a:lnTo>
                  <a:pt x="0" y="134442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827330" y="4681711"/>
            <a:ext cx="629715" cy="985855"/>
          </a:xfrm>
          <a:custGeom>
            <a:avLst/>
            <a:gdLst/>
            <a:ahLst/>
            <a:cxnLst/>
            <a:rect r="r" b="b" t="t" l="l"/>
            <a:pathLst>
              <a:path h="985855" w="629715">
                <a:moveTo>
                  <a:pt x="0" y="0"/>
                </a:moveTo>
                <a:lnTo>
                  <a:pt x="629714" y="0"/>
                </a:lnTo>
                <a:lnTo>
                  <a:pt x="629714" y="985855"/>
                </a:lnTo>
                <a:lnTo>
                  <a:pt x="0" y="985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10800000">
            <a:off x="14811286" y="4189844"/>
            <a:ext cx="1218296" cy="1907312"/>
          </a:xfrm>
          <a:custGeom>
            <a:avLst/>
            <a:gdLst/>
            <a:ahLst/>
            <a:cxnLst/>
            <a:rect r="r" b="b" t="t" l="l"/>
            <a:pathLst>
              <a:path h="1907312" w="1218296">
                <a:moveTo>
                  <a:pt x="0" y="0"/>
                </a:moveTo>
                <a:lnTo>
                  <a:pt x="1218295" y="0"/>
                </a:lnTo>
                <a:lnTo>
                  <a:pt x="1218295" y="1907312"/>
                </a:lnTo>
                <a:lnTo>
                  <a:pt x="0" y="19073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10800000">
            <a:off x="15908693" y="4471286"/>
            <a:ext cx="858754" cy="1344429"/>
          </a:xfrm>
          <a:custGeom>
            <a:avLst/>
            <a:gdLst/>
            <a:ahLst/>
            <a:cxnLst/>
            <a:rect r="r" b="b" t="t" l="l"/>
            <a:pathLst>
              <a:path h="1344429" w="858754">
                <a:moveTo>
                  <a:pt x="0" y="0"/>
                </a:moveTo>
                <a:lnTo>
                  <a:pt x="858754" y="0"/>
                </a:lnTo>
                <a:lnTo>
                  <a:pt x="858754" y="1344428"/>
                </a:lnTo>
                <a:lnTo>
                  <a:pt x="0" y="13444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10800000">
            <a:off x="16853172" y="4650573"/>
            <a:ext cx="629715" cy="985855"/>
          </a:xfrm>
          <a:custGeom>
            <a:avLst/>
            <a:gdLst/>
            <a:ahLst/>
            <a:cxnLst/>
            <a:rect r="r" b="b" t="t" l="l"/>
            <a:pathLst>
              <a:path h="985855" w="629715">
                <a:moveTo>
                  <a:pt x="0" y="0"/>
                </a:moveTo>
                <a:lnTo>
                  <a:pt x="629714" y="0"/>
                </a:lnTo>
                <a:lnTo>
                  <a:pt x="629714" y="985854"/>
                </a:lnTo>
                <a:lnTo>
                  <a:pt x="0" y="9858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2280635" y="847725"/>
            <a:ext cx="13445386" cy="1592287"/>
          </a:xfrm>
          <a:prstGeom prst="rect">
            <a:avLst/>
          </a:prstGeom>
        </p:spPr>
        <p:txBody>
          <a:bodyPr anchor="t" rtlCol="false" tIns="0" lIns="0" bIns="0" rIns="0">
            <a:spAutoFit/>
          </a:bodyPr>
          <a:lstStyle/>
          <a:p>
            <a:pPr algn="ctr">
              <a:lnSpc>
                <a:spcPts val="13036"/>
              </a:lnSpc>
              <a:spcBef>
                <a:spcPct val="0"/>
              </a:spcBef>
            </a:pPr>
            <a:r>
              <a:rPr lang="en-US" sz="9311">
                <a:solidFill>
                  <a:srgbClr val="FFFFFF"/>
                </a:solidFill>
                <a:latin typeface="TT Octosquares Compressed"/>
                <a:ea typeface="TT Octosquares Compressed"/>
                <a:cs typeface="TT Octosquares Compressed"/>
                <a:sym typeface="TT Octosquares Compressed"/>
              </a:rPr>
              <a:t>SOCIALLY RELEVANT PROJECT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4090590" y="857250"/>
            <a:ext cx="8655902" cy="1468477"/>
          </a:xfrm>
          <a:prstGeom prst="rect">
            <a:avLst/>
          </a:prstGeom>
        </p:spPr>
        <p:txBody>
          <a:bodyPr anchor="t" rtlCol="false" tIns="0" lIns="0" bIns="0" rIns="0">
            <a:spAutoFit/>
          </a:bodyPr>
          <a:lstStyle/>
          <a:p>
            <a:pPr algn="ctr">
              <a:lnSpc>
                <a:spcPts val="11985"/>
              </a:lnSpc>
              <a:spcBef>
                <a:spcPct val="0"/>
              </a:spcBef>
            </a:pPr>
            <a:r>
              <a:rPr lang="en-US" sz="8560">
                <a:solidFill>
                  <a:srgbClr val="FFFFFF"/>
                </a:solidFill>
                <a:latin typeface="TT Octosquares Compressed"/>
                <a:ea typeface="TT Octosquares Compressed"/>
                <a:cs typeface="TT Octosquares Compressed"/>
                <a:sym typeface="TT Octosquares Compressed"/>
              </a:rPr>
              <a:t>MODULE DESCRIPTION</a:t>
            </a:r>
          </a:p>
        </p:txBody>
      </p:sp>
      <p:sp>
        <p:nvSpPr>
          <p:cNvPr name="Freeform 7" id="7"/>
          <p:cNvSpPr/>
          <p:nvPr/>
        </p:nvSpPr>
        <p:spPr>
          <a:xfrm flipH="false" flipV="false" rot="0">
            <a:off x="2876290" y="140078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3341410" y="140078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3806530" y="140078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60294" y="2476489"/>
            <a:ext cx="14021469" cy="7472680"/>
          </a:xfrm>
          <a:prstGeom prst="rect">
            <a:avLst/>
          </a:prstGeom>
        </p:spPr>
        <p:txBody>
          <a:bodyPr anchor="t" rtlCol="false" tIns="0" lIns="0" bIns="0" rIns="0">
            <a:spAutoFit/>
          </a:bodyPr>
          <a:lstStyle/>
          <a:p>
            <a:pPr algn="l" marL="604518" indent="-302259" lvl="1">
              <a:lnSpc>
                <a:spcPts val="3919"/>
              </a:lnSpc>
              <a:buAutoNum type="arabicPeriod" startAt="1"/>
            </a:pPr>
            <a:r>
              <a:rPr lang="en-US" b="true" sz="2799">
                <a:solidFill>
                  <a:srgbClr val="FFFFFF"/>
                </a:solidFill>
                <a:latin typeface="Times New Roman Bold"/>
                <a:ea typeface="Times New Roman Bold"/>
                <a:cs typeface="Times New Roman Bold"/>
                <a:sym typeface="Times New Roman Bold"/>
              </a:rPr>
              <a:t>USER INTERFACE LAYER: </a:t>
            </a:r>
            <a:r>
              <a:rPr lang="en-US" sz="2799">
                <a:solidFill>
                  <a:srgbClr val="FFFFFF"/>
                </a:solidFill>
                <a:latin typeface="Times New Roman"/>
                <a:ea typeface="Times New Roman"/>
                <a:cs typeface="Times New Roman"/>
                <a:sym typeface="Times New Roman"/>
              </a:rPr>
              <a:t>This is the front-end layer where students interact with the system. It includes v</a:t>
            </a:r>
            <a:r>
              <a:rPr lang="en-US" sz="2799">
                <a:solidFill>
                  <a:srgbClr val="FFFFFF"/>
                </a:solidFill>
                <a:latin typeface="Times New Roman"/>
                <a:ea typeface="Times New Roman"/>
                <a:cs typeface="Times New Roman"/>
                <a:sym typeface="Times New Roman"/>
              </a:rPr>
              <a:t>arious user interfaces that provide access to the platform's features.</a:t>
            </a:r>
          </a:p>
          <a:p>
            <a:pPr algn="l" marL="604518" indent="-302259" lvl="1">
              <a:lnSpc>
                <a:spcPts val="3919"/>
              </a:lnSpc>
              <a:buAutoNum type="arabicPeriod" startAt="1"/>
            </a:pPr>
            <a:r>
              <a:rPr lang="en-US" b="true" sz="2799">
                <a:solidFill>
                  <a:srgbClr val="FFFFFF"/>
                </a:solidFill>
                <a:latin typeface="Times New Roman Bold"/>
                <a:ea typeface="Times New Roman Bold"/>
                <a:cs typeface="Times New Roman Bold"/>
                <a:sym typeface="Times New Roman Bold"/>
              </a:rPr>
              <a:t>FS AUTHENTICATION &amp; AUTHORIZATION: </a:t>
            </a:r>
            <a:r>
              <a:rPr lang="en-US" sz="2799">
                <a:solidFill>
                  <a:srgbClr val="FFFFFF"/>
                </a:solidFill>
                <a:latin typeface="Times New Roman"/>
                <a:ea typeface="Times New Roman"/>
                <a:cs typeface="Times New Roman"/>
                <a:sym typeface="Times New Roman"/>
              </a:rPr>
              <a:t>This component handles user authentication and authorization, ensuring that only authorized users can access certain parts of the system.</a:t>
            </a:r>
          </a:p>
          <a:p>
            <a:pPr algn="l" marL="604518" indent="-302259" lvl="1">
              <a:lnSpc>
                <a:spcPts val="3919"/>
              </a:lnSpc>
              <a:buAutoNum type="arabicPeriod" startAt="1"/>
            </a:pPr>
            <a:r>
              <a:rPr lang="en-US" b="true" sz="2799">
                <a:solidFill>
                  <a:srgbClr val="FFFFFF"/>
                </a:solidFill>
                <a:latin typeface="Times New Roman Bold"/>
                <a:ea typeface="Times New Roman Bold"/>
                <a:cs typeface="Times New Roman Bold"/>
                <a:sym typeface="Times New Roman Bold"/>
              </a:rPr>
              <a:t>API GATEWAY /REQUEST ROUTING: </a:t>
            </a:r>
          </a:p>
          <a:p>
            <a:pPr algn="just">
              <a:lnSpc>
                <a:spcPts val="3919"/>
              </a:lnSpc>
            </a:pPr>
            <a:r>
              <a:rPr lang="en-US" sz="2799">
                <a:solidFill>
                  <a:srgbClr val="FFFFFF"/>
                </a:solidFill>
                <a:latin typeface="Times New Roman"/>
                <a:ea typeface="Times New Roman"/>
                <a:cs typeface="Times New Roman"/>
                <a:sym typeface="Times New Roman"/>
              </a:rPr>
              <a:t>              </a:t>
            </a:r>
            <a:r>
              <a:rPr lang="en-US" sz="2799">
                <a:solidFill>
                  <a:srgbClr val="FFFFFF"/>
                </a:solidFill>
                <a:latin typeface="Times New Roman"/>
                <a:ea typeface="Times New Roman"/>
                <a:cs typeface="Times New Roman"/>
                <a:sym typeface="Times New Roman"/>
              </a:rPr>
              <a:t>This layer acts as a traffic controller for the system:</a:t>
            </a:r>
          </a:p>
          <a:p>
            <a:pPr algn="just">
              <a:lnSpc>
                <a:spcPts val="3919"/>
              </a:lnSpc>
            </a:pPr>
            <a:r>
              <a:rPr lang="en-US" sz="2799">
                <a:solidFill>
                  <a:srgbClr val="FFFFFF"/>
                </a:solidFill>
                <a:latin typeface="Times New Roman"/>
                <a:ea typeface="Times New Roman"/>
                <a:cs typeface="Times New Roman"/>
                <a:sym typeface="Times New Roman"/>
              </a:rPr>
              <a:t>                      a)API Gateway: Manages and routes incoming API requests from the user interface to the appropriate core services. It can also handle load balancing, security, and monitoring.</a:t>
            </a:r>
          </a:p>
          <a:p>
            <a:pPr algn="just">
              <a:lnSpc>
                <a:spcPts val="3919"/>
              </a:lnSpc>
            </a:pPr>
            <a:r>
              <a:rPr lang="en-US" sz="2799">
                <a:solidFill>
                  <a:srgbClr val="FFFFFF"/>
                </a:solidFill>
                <a:latin typeface="Times New Roman"/>
                <a:ea typeface="Times New Roman"/>
                <a:cs typeface="Times New Roman"/>
                <a:sym typeface="Times New Roman"/>
              </a:rPr>
              <a:t>                   b)</a:t>
            </a:r>
            <a:r>
              <a:rPr lang="en-US" sz="2799">
                <a:solidFill>
                  <a:srgbClr val="FFFFFF"/>
                </a:solidFill>
                <a:latin typeface="Times New Roman"/>
                <a:ea typeface="Times New Roman"/>
                <a:cs typeface="Times New Roman"/>
                <a:sym typeface="Times New Roman"/>
              </a:rPr>
              <a:t>Request Routing: Ensures that requests are directed to the correct service, improving efficiency and reliability.</a:t>
            </a:r>
          </a:p>
          <a:p>
            <a:pPr algn="l">
              <a:lnSpc>
                <a:spcPts val="3919"/>
              </a:lnSpc>
            </a:pPr>
          </a:p>
          <a:p>
            <a:pPr algn="l">
              <a:lnSpc>
                <a:spcPts val="3919"/>
              </a:lnSpc>
            </a:pPr>
          </a:p>
        </p:txBody>
      </p:sp>
      <p:sp>
        <p:nvSpPr>
          <p:cNvPr name="Freeform 11" id="11"/>
          <p:cNvSpPr/>
          <p:nvPr/>
        </p:nvSpPr>
        <p:spPr>
          <a:xfrm flipH="false" flipV="false" rot="0">
            <a:off x="12746492" y="1400785"/>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13211612" y="140078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13676732" y="140078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863145" y="300990"/>
            <a:ext cx="14224060" cy="9453880"/>
          </a:xfrm>
          <a:prstGeom prst="rect">
            <a:avLst/>
          </a:prstGeom>
        </p:spPr>
        <p:txBody>
          <a:bodyPr anchor="t" rtlCol="false" tIns="0" lIns="0" bIns="0" rIns="0">
            <a:spAutoFit/>
          </a:bodyPr>
          <a:lstStyle/>
          <a:p>
            <a:pPr algn="l">
              <a:lnSpc>
                <a:spcPts val="3919"/>
              </a:lnSpc>
            </a:pPr>
            <a:r>
              <a:rPr lang="en-US" sz="2799" b="true">
                <a:solidFill>
                  <a:srgbClr val="FFFFFF"/>
                </a:solidFill>
                <a:latin typeface="Times New Roman Bold"/>
                <a:ea typeface="Times New Roman Bold"/>
                <a:cs typeface="Times New Roman Bold"/>
                <a:sym typeface="Times New Roman Bold"/>
              </a:rPr>
              <a:t>CORE SERVICES</a:t>
            </a:r>
          </a:p>
          <a:p>
            <a:pPr algn="l">
              <a:lnSpc>
                <a:spcPts val="3919"/>
              </a:lnSpc>
            </a:pPr>
            <a:r>
              <a:rPr lang="en-US" sz="2799">
                <a:solidFill>
                  <a:srgbClr val="FFFFFF"/>
                </a:solidFill>
                <a:latin typeface="Times New Roman"/>
                <a:ea typeface="Times New Roman"/>
                <a:cs typeface="Times New Roman"/>
                <a:sym typeface="Times New Roman"/>
              </a:rPr>
              <a:t>             </a:t>
            </a:r>
            <a:r>
              <a:rPr lang="en-US" sz="2799">
                <a:solidFill>
                  <a:srgbClr val="FFFFFF"/>
                </a:solidFill>
                <a:latin typeface="Times New Roman"/>
                <a:ea typeface="Times New Roman"/>
                <a:cs typeface="Times New Roman"/>
                <a:sym typeface="Times New Roman"/>
              </a:rPr>
              <a:t>This is the heart of the system, where the main functionalities are implemented. It is divided into three modules:</a:t>
            </a:r>
          </a:p>
          <a:p>
            <a:pPr algn="l">
              <a:lnSpc>
                <a:spcPts val="3919"/>
              </a:lnSpc>
            </a:pPr>
            <a:r>
              <a:rPr lang="en-US" sz="2799" b="true">
                <a:solidFill>
                  <a:srgbClr val="FFFFFF"/>
                </a:solidFill>
                <a:latin typeface="Times New Roman Bold"/>
                <a:ea typeface="Times New Roman Bold"/>
                <a:cs typeface="Times New Roman Bold"/>
                <a:sym typeface="Times New Roman Bold"/>
              </a:rPr>
              <a:t>MODULE 1: ASSESSMENT SYSTEM</a:t>
            </a:r>
          </a:p>
          <a:p>
            <a:pPr algn="l" marL="604519" indent="-302260" lvl="1">
              <a:lnSpc>
                <a:spcPts val="3919"/>
              </a:lnSpc>
              <a:buFont typeface="Arial"/>
              <a:buChar char="•"/>
            </a:pPr>
            <a:r>
              <a:rPr lang="en-US" sz="2799">
                <a:solidFill>
                  <a:srgbClr val="FFFFFF"/>
                </a:solidFill>
                <a:latin typeface="Times New Roman"/>
                <a:ea typeface="Times New Roman"/>
                <a:cs typeface="Times New Roman"/>
                <a:sym typeface="Times New Roman"/>
              </a:rPr>
              <a:t>Dyslexia Screening Engine: This engine uses various assessments and algorithms to identify potential dyslexia in students. It might include tasks that test reading, writing, and phonological awareness.</a:t>
            </a:r>
          </a:p>
          <a:p>
            <a:pPr algn="l" marL="604519" indent="-302260" lvl="1">
              <a:lnSpc>
                <a:spcPts val="3919"/>
              </a:lnSpc>
              <a:buFont typeface="Arial"/>
              <a:buChar char="•"/>
            </a:pPr>
            <a:r>
              <a:rPr lang="en-US" sz="2799">
                <a:solidFill>
                  <a:srgbClr val="FFFFFF"/>
                </a:solidFill>
                <a:latin typeface="Times New Roman"/>
                <a:ea typeface="Times New Roman"/>
                <a:cs typeface="Times New Roman"/>
                <a:sym typeface="Times New Roman"/>
              </a:rPr>
              <a:t>Progress Analyzer: Tracks student performance over time, using data analytics to provide insights into their strengths and areas needing improvement. It can generate progress reports and suggest personalized learning paths.</a:t>
            </a:r>
          </a:p>
          <a:p>
            <a:pPr algn="l">
              <a:lnSpc>
                <a:spcPts val="3919"/>
              </a:lnSpc>
            </a:pPr>
            <a:r>
              <a:rPr lang="en-US" sz="2799" b="true">
                <a:solidFill>
                  <a:srgbClr val="FFFFFF"/>
                </a:solidFill>
                <a:latin typeface="Times New Roman Bold"/>
                <a:ea typeface="Times New Roman Bold"/>
                <a:cs typeface="Times New Roman Bold"/>
                <a:sym typeface="Times New Roman Bold"/>
              </a:rPr>
              <a:t>MODULE 2: LEARNING SUPPORT</a:t>
            </a:r>
          </a:p>
          <a:p>
            <a:pPr algn="l" marL="604519" indent="-302260" lvl="1">
              <a:lnSpc>
                <a:spcPts val="3919"/>
              </a:lnSpc>
              <a:buFont typeface="Arial"/>
              <a:buChar char="•"/>
            </a:pPr>
            <a:r>
              <a:rPr lang="en-US" sz="2799">
                <a:solidFill>
                  <a:srgbClr val="FFFFFF"/>
                </a:solidFill>
                <a:latin typeface="Times New Roman"/>
                <a:ea typeface="Times New Roman"/>
                <a:cs typeface="Times New Roman"/>
                <a:sym typeface="Times New Roman"/>
              </a:rPr>
              <a:t>Chatbot Engine: An AI-driven chatbot that provides instant support to students. It can answer questions, provide explanations, and guide students through learning materials.</a:t>
            </a:r>
          </a:p>
          <a:p>
            <a:pPr algn="l" marL="604519" indent="-302260" lvl="1">
              <a:lnSpc>
                <a:spcPts val="3919"/>
              </a:lnSpc>
              <a:buFont typeface="Arial"/>
              <a:buChar char="•"/>
            </a:pPr>
            <a:r>
              <a:rPr lang="en-US" sz="2799">
                <a:solidFill>
                  <a:srgbClr val="FFFFFF"/>
                </a:solidFill>
                <a:latin typeface="Times New Roman"/>
                <a:ea typeface="Times New Roman"/>
                <a:cs typeface="Times New Roman"/>
                <a:sym typeface="Times New Roman"/>
              </a:rPr>
              <a:t>Pe</a:t>
            </a:r>
            <a:r>
              <a:rPr lang="en-US" sz="2799">
                <a:solidFill>
                  <a:srgbClr val="FFFFFF"/>
                </a:solidFill>
                <a:latin typeface="Times New Roman"/>
                <a:ea typeface="Times New Roman"/>
                <a:cs typeface="Times New Roman"/>
                <a:sym typeface="Times New Roman"/>
              </a:rPr>
              <a:t>rsonalized Practice Manager: This component creates customized practice exercises based on the student's performance and </a:t>
            </a:r>
            <a:r>
              <a:rPr lang="en-US" sz="2799">
                <a:solidFill>
                  <a:srgbClr val="FFFFFF"/>
                </a:solidFill>
                <a:latin typeface="Times New Roman"/>
                <a:ea typeface="Times New Roman"/>
                <a:cs typeface="Times New Roman"/>
                <a:sym typeface="Times New Roman"/>
              </a:rPr>
              <a:t>learning needs. It adapts to the student's progress, offering more challenging tasks as they improve.</a:t>
            </a:r>
          </a:p>
          <a:p>
            <a:pPr algn="l" marL="604519" indent="-302260" lvl="1">
              <a:lnSpc>
                <a:spcPts val="3919"/>
              </a:lnSpc>
              <a:buFont typeface="Arial"/>
              <a:buChar char="•"/>
            </a:pPr>
            <a:r>
              <a:rPr lang="en-US" sz="2799">
                <a:solidFill>
                  <a:srgbClr val="FFFFFF"/>
                </a:solidFill>
                <a:latin typeface="Times New Roman"/>
                <a:ea typeface="Times New Roman"/>
                <a:cs typeface="Times New Roman"/>
                <a:sym typeface="Times New Roman"/>
              </a:rPr>
              <a:t>Text-to-Reading Library: Converts text-based content into audio format, making it accessible for students who struggle with reading or prefer auditory learning.</a:t>
            </a:r>
          </a:p>
          <a:p>
            <a:pPr algn="l">
              <a:lnSpc>
                <a:spcPts val="3919"/>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771421" y="337820"/>
            <a:ext cx="14021469" cy="9949180"/>
          </a:xfrm>
          <a:prstGeom prst="rect">
            <a:avLst/>
          </a:prstGeom>
        </p:spPr>
        <p:txBody>
          <a:bodyPr anchor="t" rtlCol="false" tIns="0" lIns="0" bIns="0" rIns="0">
            <a:spAutoFit/>
          </a:bodyPr>
          <a:lstStyle/>
          <a:p>
            <a:pPr algn="l">
              <a:lnSpc>
                <a:spcPts val="3919"/>
              </a:lnSpc>
            </a:pPr>
            <a:r>
              <a:rPr lang="en-US" sz="2799" b="true">
                <a:solidFill>
                  <a:srgbClr val="FFFFFF"/>
                </a:solidFill>
                <a:latin typeface="Times New Roman Bold"/>
                <a:ea typeface="Times New Roman Bold"/>
                <a:cs typeface="Times New Roman Bold"/>
                <a:sym typeface="Times New Roman Bold"/>
              </a:rPr>
              <a:t>MODULE 3: ASSISTIVE TECHNOLOGY</a:t>
            </a:r>
          </a:p>
          <a:p>
            <a:pPr algn="l" marL="604519" indent="-302260" lvl="1">
              <a:lnSpc>
                <a:spcPts val="3919"/>
              </a:lnSpc>
              <a:buFont typeface="Arial"/>
              <a:buChar char="•"/>
            </a:pPr>
            <a:r>
              <a:rPr lang="en-US" sz="2799">
                <a:solidFill>
                  <a:srgbClr val="FFFFFF"/>
                </a:solidFill>
                <a:latin typeface="Times New Roman"/>
                <a:ea typeface="Times New Roman"/>
                <a:cs typeface="Times New Roman"/>
                <a:sym typeface="Times New Roman"/>
              </a:rPr>
              <a:t>Visual Processing Service/Font Optimization: Adjusts the visual presentation of text to make it easier to read. This could include changing fonts, sizes, colors, and spacing to reduce visual stress and improve readability.</a:t>
            </a:r>
          </a:p>
          <a:p>
            <a:pPr algn="l" marL="604519" indent="-302260" lvl="1">
              <a:lnSpc>
                <a:spcPts val="3919"/>
              </a:lnSpc>
              <a:buFont typeface="Arial"/>
              <a:buChar char="•"/>
            </a:pPr>
            <a:r>
              <a:rPr lang="en-US" sz="2799">
                <a:solidFill>
                  <a:srgbClr val="FFFFFF"/>
                </a:solidFill>
                <a:latin typeface="Times New Roman"/>
                <a:ea typeface="Times New Roman"/>
                <a:cs typeface="Times New Roman"/>
                <a:sym typeface="Times New Roman"/>
              </a:rPr>
              <a:t>Audio Processing Service/Text-to-Speech: Converts text into speech, providing an alternative way for students to access content. This is particularly</a:t>
            </a:r>
            <a:r>
              <a:rPr lang="en-US" sz="2799">
                <a:solidFill>
                  <a:srgbClr val="FFFFFF"/>
                </a:solidFill>
                <a:latin typeface="Times New Roman"/>
                <a:ea typeface="Times New Roman"/>
                <a:cs typeface="Times New Roman"/>
                <a:sym typeface="Times New Roman"/>
              </a:rPr>
              <a:t> useful for students with reading difficulties or visual impairments.</a:t>
            </a:r>
          </a:p>
          <a:p>
            <a:pPr algn="l" marL="604519" indent="-302260" lvl="1">
              <a:lnSpc>
                <a:spcPts val="3919"/>
              </a:lnSpc>
              <a:buFont typeface="Arial"/>
              <a:buChar char="•"/>
            </a:pPr>
            <a:r>
              <a:rPr lang="en-US" sz="2799">
                <a:solidFill>
                  <a:srgbClr val="FFFFFF"/>
                </a:solidFill>
                <a:latin typeface="Times New Roman"/>
                <a:ea typeface="Times New Roman"/>
                <a:cs typeface="Times New Roman"/>
                <a:sym typeface="Times New Roman"/>
              </a:rPr>
              <a:t>Report Generator Service: Automates the creation of detailed reports on student performance, progress, and usage of the system. These reports can be used by educators and parents to track development and make informed decisions.</a:t>
            </a:r>
          </a:p>
          <a:p>
            <a:pPr algn="l">
              <a:lnSpc>
                <a:spcPts val="3919"/>
              </a:lnSpc>
            </a:pPr>
          </a:p>
          <a:p>
            <a:pPr algn="l">
              <a:lnSpc>
                <a:spcPts val="3919"/>
              </a:lnSpc>
            </a:pPr>
            <a:r>
              <a:rPr lang="en-US" sz="2799" b="true">
                <a:solidFill>
                  <a:srgbClr val="FFFFFF"/>
                </a:solidFill>
                <a:latin typeface="Times New Roman Bold"/>
                <a:ea typeface="Times New Roman Bold"/>
                <a:cs typeface="Times New Roman Bold"/>
                <a:sym typeface="Times New Roman Bold"/>
              </a:rPr>
              <a:t>DATA LAYER</a:t>
            </a:r>
          </a:p>
          <a:p>
            <a:pPr algn="l">
              <a:lnSpc>
                <a:spcPts val="3919"/>
              </a:lnSpc>
            </a:pPr>
            <a:r>
              <a:rPr lang="en-US" sz="2799">
                <a:solidFill>
                  <a:srgbClr val="FFFFFF"/>
                </a:solidFill>
                <a:latin typeface="Times New Roman"/>
                <a:ea typeface="Times New Roman"/>
                <a:cs typeface="Times New Roman"/>
                <a:sym typeface="Times New Roman"/>
              </a:rPr>
              <a:t>This layer is responsible for storing and managing all the data required by the system:</a:t>
            </a:r>
          </a:p>
          <a:p>
            <a:pPr algn="l" marL="604519" indent="-302260" lvl="1">
              <a:lnSpc>
                <a:spcPts val="3919"/>
              </a:lnSpc>
              <a:buFont typeface="Arial"/>
              <a:buChar char="•"/>
            </a:pPr>
            <a:r>
              <a:rPr lang="en-US" sz="2799">
                <a:solidFill>
                  <a:srgbClr val="FFFFFF"/>
                </a:solidFill>
                <a:latin typeface="Times New Roman"/>
                <a:ea typeface="Times New Roman"/>
                <a:cs typeface="Times New Roman"/>
                <a:sym typeface="Times New Roman"/>
              </a:rPr>
              <a:t>Learner Details: Contains personal and academic information about students, such as their profiles, learning history, and preferences.</a:t>
            </a:r>
          </a:p>
          <a:p>
            <a:pPr algn="l" marL="604519" indent="-302260" lvl="1">
              <a:lnSpc>
                <a:spcPts val="3919"/>
              </a:lnSpc>
              <a:buFont typeface="Arial"/>
              <a:buChar char="•"/>
            </a:pPr>
            <a:r>
              <a:rPr lang="en-US" sz="2799">
                <a:solidFill>
                  <a:srgbClr val="FFFFFF"/>
                </a:solidFill>
                <a:latin typeface="Times New Roman"/>
                <a:ea typeface="Times New Roman"/>
                <a:cs typeface="Times New Roman"/>
                <a:sym typeface="Times New Roman"/>
              </a:rPr>
              <a:t>Analytics &amp; Insights Details: Stores data related to student performance, system usage, and other metrics. This data is used to generate insights, reports, and recommendations for improving the learning experience.</a:t>
            </a:r>
          </a:p>
          <a:p>
            <a:pPr algn="l">
              <a:lnSpc>
                <a:spcPts val="3919"/>
              </a:lnSpc>
            </a:pPr>
          </a:p>
          <a:p>
            <a:pPr algn="l">
              <a:lnSpc>
                <a:spcPts val="3919"/>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2403386" y="2587983"/>
            <a:ext cx="13751349" cy="6977380"/>
          </a:xfrm>
          <a:prstGeom prst="rect">
            <a:avLst/>
          </a:prstGeom>
        </p:spPr>
        <p:txBody>
          <a:bodyPr anchor="t" rtlCol="false" tIns="0" lIns="0" bIns="0" rIns="0">
            <a:spAutoFit/>
          </a:bodyPr>
          <a:lstStyle/>
          <a:p>
            <a:pPr algn="l" marL="604519" indent="-302260" lvl="1">
              <a:lnSpc>
                <a:spcPts val="3919"/>
              </a:lnSpc>
              <a:buAutoNum type="arabicPeriod" startAt="1"/>
            </a:pPr>
            <a:r>
              <a:rPr lang="en-US" sz="2799">
                <a:solidFill>
                  <a:srgbClr val="FFFFFF"/>
                </a:solidFill>
                <a:latin typeface="Times New Roman"/>
                <a:ea typeface="Times New Roman"/>
                <a:cs typeface="Times New Roman"/>
                <a:sym typeface="Times New Roman"/>
              </a:rPr>
              <a:t>Emotion Detection:</a:t>
            </a:r>
          </a:p>
          <a:p>
            <a:pPr algn="l" marL="1813558" indent="-453390" lvl="3">
              <a:lnSpc>
                <a:spcPts val="3919"/>
              </a:lnSpc>
              <a:buFont typeface="Arial"/>
              <a:buChar char="￭"/>
            </a:pPr>
            <a:r>
              <a:rPr lang="en-US" sz="2799">
                <a:solidFill>
                  <a:srgbClr val="FFFFFF"/>
                </a:solidFill>
                <a:latin typeface="Times New Roman"/>
                <a:ea typeface="Times New Roman"/>
                <a:cs typeface="Times New Roman"/>
                <a:sym typeface="Times New Roman"/>
              </a:rPr>
              <a:t>Use sentiment analysis to detect user frustration and provide encouragement.</a:t>
            </a:r>
          </a:p>
          <a:p>
            <a:pPr algn="l">
              <a:lnSpc>
                <a:spcPts val="3919"/>
              </a:lnSpc>
            </a:pPr>
          </a:p>
          <a:p>
            <a:pPr algn="l">
              <a:lnSpc>
                <a:spcPts val="3919"/>
              </a:lnSpc>
            </a:pPr>
            <a:r>
              <a:rPr lang="en-US" sz="2799">
                <a:solidFill>
                  <a:srgbClr val="FFFFFF"/>
                </a:solidFill>
                <a:latin typeface="Times New Roman"/>
                <a:ea typeface="Times New Roman"/>
                <a:cs typeface="Times New Roman"/>
                <a:sym typeface="Times New Roman"/>
              </a:rPr>
              <a:t>    2.Universal Adaptability: </a:t>
            </a:r>
          </a:p>
          <a:p>
            <a:pPr algn="l" marL="1813558" indent="-453390" lvl="3">
              <a:lnSpc>
                <a:spcPts val="3919"/>
              </a:lnSpc>
              <a:buFont typeface="Arial"/>
              <a:buChar char="￭"/>
            </a:pPr>
            <a:r>
              <a:rPr lang="en-US" sz="2799">
                <a:solidFill>
                  <a:srgbClr val="FFFFFF"/>
                </a:solidFill>
                <a:latin typeface="Times New Roman"/>
                <a:ea typeface="Times New Roman"/>
                <a:cs typeface="Times New Roman"/>
                <a:sym typeface="Times New Roman"/>
              </a:rPr>
              <a:t>Tailored for both children and adults, ensuring age-appropriate and skill-level-specific support for all user.</a:t>
            </a:r>
          </a:p>
          <a:p>
            <a:pPr algn="l">
              <a:lnSpc>
                <a:spcPts val="3919"/>
              </a:lnSpc>
            </a:pPr>
          </a:p>
          <a:p>
            <a:pPr algn="l">
              <a:lnSpc>
                <a:spcPts val="3919"/>
              </a:lnSpc>
            </a:pPr>
            <a:r>
              <a:rPr lang="en-US" sz="2799">
                <a:solidFill>
                  <a:srgbClr val="FFFFFF"/>
                </a:solidFill>
                <a:latin typeface="Times New Roman"/>
                <a:ea typeface="Times New Roman"/>
                <a:cs typeface="Times New Roman"/>
                <a:sym typeface="Times New Roman"/>
              </a:rPr>
              <a:t>     3.AI-Driven Neurofeedback:</a:t>
            </a:r>
          </a:p>
          <a:p>
            <a:pPr algn="l" marL="1813558" indent="-453390" lvl="3">
              <a:lnSpc>
                <a:spcPts val="3919"/>
              </a:lnSpc>
              <a:buFont typeface="Arial"/>
              <a:buChar char="￭"/>
            </a:pPr>
            <a:r>
              <a:rPr lang="en-US" sz="2799">
                <a:solidFill>
                  <a:srgbClr val="FFFFFF"/>
                </a:solidFill>
                <a:latin typeface="Times New Roman"/>
                <a:ea typeface="Times New Roman"/>
                <a:cs typeface="Times New Roman"/>
                <a:sym typeface="Times New Roman"/>
              </a:rPr>
              <a:t> Delivers real-time, personalized learning paths with neurofeedback to track progress, optimize brain activity, and enhance cognitive development.</a:t>
            </a:r>
          </a:p>
          <a:p>
            <a:pPr algn="l">
              <a:lnSpc>
                <a:spcPts val="3919"/>
              </a:lnSpc>
            </a:pPr>
          </a:p>
          <a:p>
            <a:pPr algn="l">
              <a:lnSpc>
                <a:spcPts val="3919"/>
              </a:lnSpc>
            </a:pPr>
          </a:p>
          <a:p>
            <a:pPr algn="l">
              <a:lnSpc>
                <a:spcPts val="3919"/>
              </a:lnSpc>
            </a:pPr>
          </a:p>
          <a:p>
            <a:pPr algn="l">
              <a:lnSpc>
                <a:spcPts val="3919"/>
              </a:lnSpc>
              <a:spcBef>
                <a:spcPct val="0"/>
              </a:spcBef>
            </a:pPr>
          </a:p>
        </p:txBody>
      </p:sp>
      <p:sp>
        <p:nvSpPr>
          <p:cNvPr name="TextBox 7" id="7"/>
          <p:cNvSpPr txBox="true"/>
          <p:nvPr/>
        </p:nvSpPr>
        <p:spPr>
          <a:xfrm rot="0">
            <a:off x="4733389" y="857250"/>
            <a:ext cx="8655902" cy="1468477"/>
          </a:xfrm>
          <a:prstGeom prst="rect">
            <a:avLst/>
          </a:prstGeom>
        </p:spPr>
        <p:txBody>
          <a:bodyPr anchor="t" rtlCol="false" tIns="0" lIns="0" bIns="0" rIns="0">
            <a:spAutoFit/>
          </a:bodyPr>
          <a:lstStyle/>
          <a:p>
            <a:pPr algn="ctr">
              <a:lnSpc>
                <a:spcPts val="11985"/>
              </a:lnSpc>
              <a:spcBef>
                <a:spcPct val="0"/>
              </a:spcBef>
            </a:pPr>
            <a:r>
              <a:rPr lang="en-US" sz="8560">
                <a:solidFill>
                  <a:srgbClr val="FFFFFF"/>
                </a:solidFill>
                <a:latin typeface="TT Octosquares Compressed"/>
                <a:ea typeface="TT Octosquares Compressed"/>
                <a:cs typeface="TT Octosquares Compressed"/>
                <a:sym typeface="TT Octosquares Compressed"/>
              </a:rPr>
              <a:t>UNIQUENESS</a:t>
            </a:r>
          </a:p>
        </p:txBody>
      </p:sp>
      <p:sp>
        <p:nvSpPr>
          <p:cNvPr name="Freeform 8" id="8"/>
          <p:cNvSpPr/>
          <p:nvPr/>
        </p:nvSpPr>
        <p:spPr>
          <a:xfrm flipH="false" flipV="false" rot="0">
            <a:off x="2876290" y="140078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3341410" y="140078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3806530" y="140078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12746492" y="1400785"/>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13211612" y="140078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13676732" y="140078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5615808" y="1152525"/>
            <a:ext cx="7043920" cy="1175431"/>
          </a:xfrm>
          <a:prstGeom prst="rect">
            <a:avLst/>
          </a:prstGeom>
        </p:spPr>
        <p:txBody>
          <a:bodyPr anchor="t" rtlCol="false" tIns="0" lIns="0" bIns="0" rIns="0">
            <a:spAutoFit/>
          </a:bodyPr>
          <a:lstStyle/>
          <a:p>
            <a:pPr algn="l">
              <a:lnSpc>
                <a:spcPts val="8817"/>
              </a:lnSpc>
            </a:pPr>
            <a:r>
              <a:rPr lang="en-US" sz="8560">
                <a:solidFill>
                  <a:srgbClr val="FFFFFF"/>
                </a:solidFill>
                <a:latin typeface="TT Octosquares Compressed"/>
                <a:ea typeface="TT Octosquares Compressed"/>
                <a:cs typeface="TT Octosquares Compressed"/>
                <a:sym typeface="TT Octosquares Compressed"/>
              </a:rPr>
              <a:t>TECHNOLOGY STACK</a:t>
            </a:r>
          </a:p>
        </p:txBody>
      </p:sp>
      <p:sp>
        <p:nvSpPr>
          <p:cNvPr name="Freeform 7" id="7"/>
          <p:cNvSpPr/>
          <p:nvPr/>
        </p:nvSpPr>
        <p:spPr>
          <a:xfrm flipH="false" flipV="false" rot="0">
            <a:off x="3530109" y="1400161"/>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3995229" y="1400161"/>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4460350" y="1400161"/>
            <a:ext cx="355359" cy="556335"/>
          </a:xfrm>
          <a:custGeom>
            <a:avLst/>
            <a:gdLst/>
            <a:ahLst/>
            <a:cxnLst/>
            <a:rect r="r" b="b" t="t" l="l"/>
            <a:pathLst>
              <a:path h="556335" w="355359">
                <a:moveTo>
                  <a:pt x="0" y="0"/>
                </a:moveTo>
                <a:lnTo>
                  <a:pt x="355358" y="0"/>
                </a:lnTo>
                <a:lnTo>
                  <a:pt x="355358" y="556334"/>
                </a:lnTo>
                <a:lnTo>
                  <a:pt x="0" y="5563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410301" y="2145030"/>
            <a:ext cx="16102822" cy="7472680"/>
          </a:xfrm>
          <a:prstGeom prst="rect">
            <a:avLst/>
          </a:prstGeom>
        </p:spPr>
        <p:txBody>
          <a:bodyPr anchor="t" rtlCol="false" tIns="0" lIns="0" bIns="0" rIns="0">
            <a:spAutoFit/>
          </a:bodyPr>
          <a:lstStyle/>
          <a:p>
            <a:pPr algn="l">
              <a:lnSpc>
                <a:spcPts val="3919"/>
              </a:lnSpc>
            </a:pPr>
            <a:r>
              <a:rPr lang="en-US" sz="2799">
                <a:solidFill>
                  <a:srgbClr val="FFFFFF"/>
                </a:solidFill>
                <a:latin typeface="Times New Roman"/>
                <a:ea typeface="Times New Roman"/>
                <a:cs typeface="Times New Roman"/>
                <a:sym typeface="Times New Roman"/>
              </a:rPr>
              <a:t>1. Web Interface </a:t>
            </a:r>
          </a:p>
          <a:p>
            <a:pPr algn="l" marL="604519" indent="-302260" lvl="1">
              <a:lnSpc>
                <a:spcPts val="3919"/>
              </a:lnSpc>
              <a:buFont typeface="Arial"/>
              <a:buChar char="•"/>
            </a:pPr>
            <a:r>
              <a:rPr lang="en-US" sz="2799">
                <a:solidFill>
                  <a:srgbClr val="FFFFFF"/>
                </a:solidFill>
                <a:latin typeface="Times New Roman"/>
                <a:ea typeface="Times New Roman"/>
                <a:cs typeface="Times New Roman"/>
                <a:sym typeface="Times New Roman"/>
              </a:rPr>
              <a:t>Frontend Framework: React.js / React Native – For building an interactive and responsive web application.</a:t>
            </a:r>
          </a:p>
          <a:p>
            <a:pPr algn="l">
              <a:lnSpc>
                <a:spcPts val="3919"/>
              </a:lnSpc>
            </a:pPr>
            <a:r>
              <a:rPr lang="en-US" sz="2799">
                <a:solidFill>
                  <a:srgbClr val="FFFFFF"/>
                </a:solidFill>
                <a:latin typeface="Times New Roman"/>
                <a:ea typeface="Times New Roman"/>
                <a:cs typeface="Times New Roman"/>
                <a:sym typeface="Times New Roman"/>
              </a:rPr>
              <a:t>2. Backend Framework </a:t>
            </a:r>
          </a:p>
          <a:p>
            <a:pPr algn="l" marL="604519" indent="-302260" lvl="1">
              <a:lnSpc>
                <a:spcPts val="3919"/>
              </a:lnSpc>
              <a:buFont typeface="Arial"/>
              <a:buChar char="•"/>
            </a:pPr>
            <a:r>
              <a:rPr lang="en-US" sz="2799">
                <a:solidFill>
                  <a:srgbClr val="FFFFFF"/>
                </a:solidFill>
                <a:latin typeface="Times New Roman"/>
                <a:ea typeface="Times New Roman"/>
                <a:cs typeface="Times New Roman"/>
                <a:sym typeface="Times New Roman"/>
              </a:rPr>
              <a:t>Node.js,FastAPI (Python) – A high-performance, asynchronous framework for handling API requests efficiently.</a:t>
            </a:r>
          </a:p>
          <a:p>
            <a:pPr algn="l">
              <a:lnSpc>
                <a:spcPts val="3919"/>
              </a:lnSpc>
            </a:pPr>
            <a:r>
              <a:rPr lang="en-US" sz="2799">
                <a:solidFill>
                  <a:srgbClr val="FFFFFF"/>
                </a:solidFill>
                <a:latin typeface="Times New Roman"/>
                <a:ea typeface="Times New Roman"/>
                <a:cs typeface="Times New Roman"/>
                <a:sym typeface="Times New Roman"/>
              </a:rPr>
              <a:t>3. Natural Language Processing (NLP) </a:t>
            </a:r>
          </a:p>
          <a:p>
            <a:pPr algn="l" marL="604519" indent="-302260" lvl="1">
              <a:lnSpc>
                <a:spcPts val="3919"/>
              </a:lnSpc>
              <a:buFont typeface="Arial"/>
              <a:buChar char="•"/>
            </a:pPr>
            <a:r>
              <a:rPr lang="en-US" sz="2799">
                <a:solidFill>
                  <a:srgbClr val="FFFFFF"/>
                </a:solidFill>
                <a:latin typeface="Times New Roman"/>
                <a:ea typeface="Times New Roman"/>
                <a:cs typeface="Times New Roman"/>
                <a:sym typeface="Times New Roman"/>
              </a:rPr>
              <a:t>GPT API (OpenAI) – Enables chatbot responses and adaptive learning for dyslexia assistance.</a:t>
            </a:r>
          </a:p>
          <a:p>
            <a:pPr algn="l">
              <a:lnSpc>
                <a:spcPts val="3919"/>
              </a:lnSpc>
            </a:pPr>
            <a:r>
              <a:rPr lang="en-US" sz="2799">
                <a:solidFill>
                  <a:srgbClr val="FFFFFF"/>
                </a:solidFill>
                <a:latin typeface="Times New Roman"/>
                <a:ea typeface="Times New Roman"/>
                <a:cs typeface="Times New Roman"/>
                <a:sym typeface="Times New Roman"/>
              </a:rPr>
              <a:t>4. Speech Recognition </a:t>
            </a:r>
          </a:p>
          <a:p>
            <a:pPr algn="l" marL="604519" indent="-302260" lvl="1">
              <a:lnSpc>
                <a:spcPts val="3919"/>
              </a:lnSpc>
              <a:buFont typeface="Arial"/>
              <a:buChar char="•"/>
            </a:pPr>
            <a:r>
              <a:rPr lang="en-US" sz="2799">
                <a:solidFill>
                  <a:srgbClr val="FFFFFF"/>
                </a:solidFill>
                <a:latin typeface="Times New Roman"/>
                <a:ea typeface="Times New Roman"/>
                <a:cs typeface="Times New Roman"/>
                <a:sym typeface="Times New Roman"/>
              </a:rPr>
              <a:t>Google Cloud Speech-to-Text – Real-time speech analysis to evaluate reading accuracy.</a:t>
            </a:r>
          </a:p>
          <a:p>
            <a:pPr algn="l">
              <a:lnSpc>
                <a:spcPts val="3919"/>
              </a:lnSpc>
            </a:pPr>
            <a:r>
              <a:rPr lang="en-US" sz="2799">
                <a:solidFill>
                  <a:srgbClr val="FFFFFF"/>
                </a:solidFill>
                <a:latin typeface="Times New Roman"/>
                <a:ea typeface="Times New Roman"/>
                <a:cs typeface="Times New Roman"/>
                <a:sym typeface="Times New Roman"/>
              </a:rPr>
              <a:t>5. Machine Learning Models </a:t>
            </a:r>
          </a:p>
          <a:p>
            <a:pPr algn="l" marL="604519" indent="-302260" lvl="1">
              <a:lnSpc>
                <a:spcPts val="3919"/>
              </a:lnSpc>
              <a:buFont typeface="Arial"/>
              <a:buChar char="•"/>
            </a:pPr>
            <a:r>
              <a:rPr lang="en-US" sz="2799">
                <a:solidFill>
                  <a:srgbClr val="FFFFFF"/>
                </a:solidFill>
                <a:latin typeface="Times New Roman"/>
                <a:ea typeface="Times New Roman"/>
                <a:cs typeface="Times New Roman"/>
                <a:sym typeface="Times New Roman"/>
              </a:rPr>
              <a:t>TensorFlow / PyTorch – For training AI models to detect and support dyslexic users.</a:t>
            </a:r>
          </a:p>
          <a:p>
            <a:pPr algn="l">
              <a:lnSpc>
                <a:spcPts val="3919"/>
              </a:lnSpc>
            </a:pPr>
            <a:r>
              <a:rPr lang="en-US" sz="2799">
                <a:solidFill>
                  <a:srgbClr val="FFFFFF"/>
                </a:solidFill>
                <a:latin typeface="Times New Roman"/>
                <a:ea typeface="Times New Roman"/>
                <a:cs typeface="Times New Roman"/>
                <a:sym typeface="Times New Roman"/>
              </a:rPr>
              <a:t>6</a:t>
            </a:r>
            <a:r>
              <a:rPr lang="en-US" sz="2799">
                <a:solidFill>
                  <a:srgbClr val="FFFFFF"/>
                </a:solidFill>
                <a:latin typeface="Times New Roman"/>
                <a:ea typeface="Times New Roman"/>
                <a:cs typeface="Times New Roman"/>
                <a:sym typeface="Times New Roman"/>
              </a:rPr>
              <a:t>. Database (Storage Layer) </a:t>
            </a:r>
          </a:p>
          <a:p>
            <a:pPr algn="l" marL="604519" indent="-302260" lvl="1">
              <a:lnSpc>
                <a:spcPts val="3919"/>
              </a:lnSpc>
              <a:buFont typeface="Arial"/>
              <a:buChar char="•"/>
            </a:pPr>
            <a:r>
              <a:rPr lang="en-US" sz="2799">
                <a:solidFill>
                  <a:srgbClr val="FFFFFF"/>
                </a:solidFill>
                <a:latin typeface="Times New Roman"/>
                <a:ea typeface="Times New Roman"/>
                <a:cs typeface="Times New Roman"/>
                <a:sym typeface="Times New Roman"/>
              </a:rPr>
              <a:t>MongoDB – A flexible, document-based NoSQL database for storing user progress and training data.</a:t>
            </a:r>
          </a:p>
          <a:p>
            <a:pPr algn="l">
              <a:lnSpc>
                <a:spcPts val="3919"/>
              </a:lnSpc>
              <a:spcBef>
                <a:spcPct val="0"/>
              </a:spcBef>
            </a:pPr>
          </a:p>
        </p:txBody>
      </p:sp>
      <p:sp>
        <p:nvSpPr>
          <p:cNvPr name="Freeform 11" id="11"/>
          <p:cNvSpPr/>
          <p:nvPr/>
        </p:nvSpPr>
        <p:spPr>
          <a:xfrm flipH="false" flipV="false" rot="0">
            <a:off x="12992451" y="1400161"/>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13457572" y="1400161"/>
            <a:ext cx="355359" cy="556335"/>
          </a:xfrm>
          <a:custGeom>
            <a:avLst/>
            <a:gdLst/>
            <a:ahLst/>
            <a:cxnLst/>
            <a:rect r="r" b="b" t="t" l="l"/>
            <a:pathLst>
              <a:path h="556335" w="355359">
                <a:moveTo>
                  <a:pt x="0" y="0"/>
                </a:moveTo>
                <a:lnTo>
                  <a:pt x="355358" y="0"/>
                </a:lnTo>
                <a:lnTo>
                  <a:pt x="355358" y="556334"/>
                </a:lnTo>
                <a:lnTo>
                  <a:pt x="0" y="5563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13922692" y="1400161"/>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3530109" y="1400161"/>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3995229" y="1400161"/>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4460350" y="1400161"/>
            <a:ext cx="355359" cy="556335"/>
          </a:xfrm>
          <a:custGeom>
            <a:avLst/>
            <a:gdLst/>
            <a:ahLst/>
            <a:cxnLst/>
            <a:rect r="r" b="b" t="t" l="l"/>
            <a:pathLst>
              <a:path h="556335" w="355359">
                <a:moveTo>
                  <a:pt x="0" y="0"/>
                </a:moveTo>
                <a:lnTo>
                  <a:pt x="355358" y="0"/>
                </a:lnTo>
                <a:lnTo>
                  <a:pt x="355358" y="556334"/>
                </a:lnTo>
                <a:lnTo>
                  <a:pt x="0" y="5563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2992451" y="1400161"/>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3457572" y="1400161"/>
            <a:ext cx="355359" cy="556335"/>
          </a:xfrm>
          <a:custGeom>
            <a:avLst/>
            <a:gdLst/>
            <a:ahLst/>
            <a:cxnLst/>
            <a:rect r="r" b="b" t="t" l="l"/>
            <a:pathLst>
              <a:path h="556335" w="355359">
                <a:moveTo>
                  <a:pt x="0" y="0"/>
                </a:moveTo>
                <a:lnTo>
                  <a:pt x="355358" y="0"/>
                </a:lnTo>
                <a:lnTo>
                  <a:pt x="355358" y="556334"/>
                </a:lnTo>
                <a:lnTo>
                  <a:pt x="0" y="5563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13922692" y="1400161"/>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404658" y="3283194"/>
            <a:ext cx="5366798" cy="6110846"/>
          </a:xfrm>
          <a:custGeom>
            <a:avLst/>
            <a:gdLst/>
            <a:ahLst/>
            <a:cxnLst/>
            <a:rect r="r" b="b" t="t" l="l"/>
            <a:pathLst>
              <a:path h="6110846" w="5366798">
                <a:moveTo>
                  <a:pt x="0" y="0"/>
                </a:moveTo>
                <a:lnTo>
                  <a:pt x="5366798" y="0"/>
                </a:lnTo>
                <a:lnTo>
                  <a:pt x="5366798" y="6110846"/>
                </a:lnTo>
                <a:lnTo>
                  <a:pt x="0" y="6110846"/>
                </a:lnTo>
                <a:lnTo>
                  <a:pt x="0" y="0"/>
                </a:lnTo>
                <a:close/>
              </a:path>
            </a:pathLst>
          </a:custGeom>
          <a:blipFill>
            <a:blip r:embed="rId5"/>
            <a:stretch>
              <a:fillRect l="0" t="0" r="-12582" b="0"/>
            </a:stretch>
          </a:blipFill>
        </p:spPr>
      </p:sp>
      <p:grpSp>
        <p:nvGrpSpPr>
          <p:cNvPr name="Group 13" id="13"/>
          <p:cNvGrpSpPr/>
          <p:nvPr/>
        </p:nvGrpSpPr>
        <p:grpSpPr>
          <a:xfrm rot="-5400000">
            <a:off x="17969131" y="7568771"/>
            <a:ext cx="924223" cy="397435"/>
            <a:chOff x="0" y="0"/>
            <a:chExt cx="1347239" cy="579341"/>
          </a:xfrm>
        </p:grpSpPr>
        <p:sp>
          <p:nvSpPr>
            <p:cNvPr name="Freeform 14" id="1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15" id="1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6397595" y="3322617"/>
            <a:ext cx="5480347" cy="6071423"/>
          </a:xfrm>
          <a:custGeom>
            <a:avLst/>
            <a:gdLst/>
            <a:ahLst/>
            <a:cxnLst/>
            <a:rect r="r" b="b" t="t" l="l"/>
            <a:pathLst>
              <a:path h="6071423" w="5480347">
                <a:moveTo>
                  <a:pt x="0" y="0"/>
                </a:moveTo>
                <a:lnTo>
                  <a:pt x="5480347" y="0"/>
                </a:lnTo>
                <a:lnTo>
                  <a:pt x="5480347" y="6071423"/>
                </a:lnTo>
                <a:lnTo>
                  <a:pt x="0" y="6071423"/>
                </a:lnTo>
                <a:lnTo>
                  <a:pt x="0" y="0"/>
                </a:lnTo>
                <a:close/>
              </a:path>
            </a:pathLst>
          </a:custGeom>
          <a:blipFill>
            <a:blip r:embed="rId6"/>
            <a:stretch>
              <a:fillRect l="-5459" t="0" r="-5459" b="0"/>
            </a:stretch>
          </a:blipFill>
        </p:spPr>
      </p:sp>
      <p:sp>
        <p:nvSpPr>
          <p:cNvPr name="Freeform 17" id="17"/>
          <p:cNvSpPr/>
          <p:nvPr/>
        </p:nvSpPr>
        <p:spPr>
          <a:xfrm flipH="false" flipV="false" rot="0">
            <a:off x="12506592" y="3254506"/>
            <a:ext cx="4850113" cy="6003794"/>
          </a:xfrm>
          <a:custGeom>
            <a:avLst/>
            <a:gdLst/>
            <a:ahLst/>
            <a:cxnLst/>
            <a:rect r="r" b="b" t="t" l="l"/>
            <a:pathLst>
              <a:path h="6003794" w="4850113">
                <a:moveTo>
                  <a:pt x="0" y="0"/>
                </a:moveTo>
                <a:lnTo>
                  <a:pt x="4850113" y="0"/>
                </a:lnTo>
                <a:lnTo>
                  <a:pt x="4850113" y="6003794"/>
                </a:lnTo>
                <a:lnTo>
                  <a:pt x="0" y="6003794"/>
                </a:lnTo>
                <a:lnTo>
                  <a:pt x="0" y="0"/>
                </a:lnTo>
                <a:close/>
              </a:path>
            </a:pathLst>
          </a:custGeom>
          <a:blipFill>
            <a:blip r:embed="rId7"/>
            <a:stretch>
              <a:fillRect l="-64785" t="0" r="-68224" b="0"/>
            </a:stretch>
          </a:blipFill>
        </p:spPr>
      </p:sp>
      <p:sp>
        <p:nvSpPr>
          <p:cNvPr name="TextBox 18" id="18"/>
          <p:cNvSpPr txBox="true"/>
          <p:nvPr/>
        </p:nvSpPr>
        <p:spPr>
          <a:xfrm rot="0">
            <a:off x="5615808" y="1152525"/>
            <a:ext cx="7043920" cy="1175431"/>
          </a:xfrm>
          <a:prstGeom prst="rect">
            <a:avLst/>
          </a:prstGeom>
        </p:spPr>
        <p:txBody>
          <a:bodyPr anchor="t" rtlCol="false" tIns="0" lIns="0" bIns="0" rIns="0">
            <a:spAutoFit/>
          </a:bodyPr>
          <a:lstStyle/>
          <a:p>
            <a:pPr algn="l">
              <a:lnSpc>
                <a:spcPts val="8817"/>
              </a:lnSpc>
            </a:pPr>
            <a:r>
              <a:rPr lang="en-US" sz="8560">
                <a:solidFill>
                  <a:srgbClr val="FFFFFF"/>
                </a:solidFill>
                <a:latin typeface="TT Octosquares Compressed"/>
                <a:ea typeface="TT Octosquares Compressed"/>
                <a:cs typeface="TT Octosquares Compressed"/>
                <a:sym typeface="TT Octosquares Compressed"/>
              </a:rPr>
              <a:t>IMPLEMENTATION</a:t>
            </a:r>
          </a:p>
        </p:txBody>
      </p:sp>
      <p:sp>
        <p:nvSpPr>
          <p:cNvPr name="TextBox 19" id="19"/>
          <p:cNvSpPr txBox="true"/>
          <p:nvPr/>
        </p:nvSpPr>
        <p:spPr>
          <a:xfrm rot="0">
            <a:off x="404658" y="2526601"/>
            <a:ext cx="6324179" cy="461318"/>
          </a:xfrm>
          <a:prstGeom prst="rect">
            <a:avLst/>
          </a:prstGeom>
        </p:spPr>
        <p:txBody>
          <a:bodyPr anchor="t" rtlCol="false" tIns="0" lIns="0" bIns="0" rIns="0">
            <a:spAutoFit/>
          </a:bodyPr>
          <a:lstStyle/>
          <a:p>
            <a:pPr algn="l">
              <a:lnSpc>
                <a:spcPts val="3448"/>
              </a:lnSpc>
              <a:spcBef>
                <a:spcPct val="0"/>
              </a:spcBef>
            </a:pPr>
            <a:r>
              <a:rPr lang="en-US" sz="2462">
                <a:solidFill>
                  <a:srgbClr val="FFFFFF"/>
                </a:solidFill>
                <a:latin typeface="Times New Roman"/>
                <a:ea typeface="Times New Roman"/>
                <a:cs typeface="Times New Roman"/>
                <a:sym typeface="Times New Roman"/>
              </a:rPr>
              <a:t>ADAPTIVE LEARNING EXERCISES</a:t>
            </a:r>
          </a:p>
        </p:txBody>
      </p:sp>
      <p:sp>
        <p:nvSpPr>
          <p:cNvPr name="TextBox 20" id="20"/>
          <p:cNvSpPr txBox="true"/>
          <p:nvPr/>
        </p:nvSpPr>
        <p:spPr>
          <a:xfrm rot="0">
            <a:off x="6728838" y="2546974"/>
            <a:ext cx="6324179" cy="461318"/>
          </a:xfrm>
          <a:prstGeom prst="rect">
            <a:avLst/>
          </a:prstGeom>
        </p:spPr>
        <p:txBody>
          <a:bodyPr anchor="t" rtlCol="false" tIns="0" lIns="0" bIns="0" rIns="0">
            <a:spAutoFit/>
          </a:bodyPr>
          <a:lstStyle/>
          <a:p>
            <a:pPr algn="l">
              <a:lnSpc>
                <a:spcPts val="3448"/>
              </a:lnSpc>
              <a:spcBef>
                <a:spcPct val="0"/>
              </a:spcBef>
            </a:pPr>
            <a:r>
              <a:rPr lang="en-US" sz="2462">
                <a:solidFill>
                  <a:srgbClr val="FFFFFF"/>
                </a:solidFill>
                <a:latin typeface="Times New Roman"/>
                <a:ea typeface="Times New Roman"/>
                <a:cs typeface="Times New Roman"/>
                <a:sym typeface="Times New Roman"/>
              </a:rPr>
              <a:t>TAB SWITCHING</a:t>
            </a:r>
          </a:p>
        </p:txBody>
      </p:sp>
      <p:sp>
        <p:nvSpPr>
          <p:cNvPr name="TextBox 21" id="21"/>
          <p:cNvSpPr txBox="true"/>
          <p:nvPr/>
        </p:nvSpPr>
        <p:spPr>
          <a:xfrm rot="0">
            <a:off x="12506592" y="2512947"/>
            <a:ext cx="6324179" cy="461318"/>
          </a:xfrm>
          <a:prstGeom prst="rect">
            <a:avLst/>
          </a:prstGeom>
        </p:spPr>
        <p:txBody>
          <a:bodyPr anchor="t" rtlCol="false" tIns="0" lIns="0" bIns="0" rIns="0">
            <a:spAutoFit/>
          </a:bodyPr>
          <a:lstStyle/>
          <a:p>
            <a:pPr algn="l">
              <a:lnSpc>
                <a:spcPts val="3448"/>
              </a:lnSpc>
              <a:spcBef>
                <a:spcPct val="0"/>
              </a:spcBef>
            </a:pPr>
            <a:r>
              <a:rPr lang="en-US" sz="2462">
                <a:solidFill>
                  <a:srgbClr val="FFFFFF"/>
                </a:solidFill>
                <a:latin typeface="Times New Roman"/>
                <a:ea typeface="Times New Roman"/>
                <a:cs typeface="Times New Roman"/>
                <a:sym typeface="Times New Roman"/>
              </a:rPr>
              <a:t>PROGRESS TRACKING</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TextBox 3" id="3"/>
          <p:cNvSpPr txBox="true"/>
          <p:nvPr/>
        </p:nvSpPr>
        <p:spPr>
          <a:xfrm rot="0">
            <a:off x="4568692" y="1003149"/>
            <a:ext cx="8655902" cy="1468477"/>
          </a:xfrm>
          <a:prstGeom prst="rect">
            <a:avLst/>
          </a:prstGeom>
        </p:spPr>
        <p:txBody>
          <a:bodyPr anchor="t" rtlCol="false" tIns="0" lIns="0" bIns="0" rIns="0">
            <a:spAutoFit/>
          </a:bodyPr>
          <a:lstStyle/>
          <a:p>
            <a:pPr algn="ctr">
              <a:lnSpc>
                <a:spcPts val="11985"/>
              </a:lnSpc>
              <a:spcBef>
                <a:spcPct val="0"/>
              </a:spcBef>
            </a:pPr>
            <a:r>
              <a:rPr lang="en-US" sz="8560">
                <a:solidFill>
                  <a:srgbClr val="FFFFFF"/>
                </a:solidFill>
                <a:latin typeface="TT Octosquares Compressed"/>
                <a:ea typeface="TT Octosquares Compressed"/>
                <a:cs typeface="TT Octosquares Compressed"/>
                <a:sym typeface="TT Octosquares Compressed"/>
              </a:rPr>
              <a:t>OUTCOMES</a:t>
            </a:r>
          </a:p>
        </p:txBody>
      </p:sp>
      <p:sp>
        <p:nvSpPr>
          <p:cNvPr name="Freeform 4" id="4"/>
          <p:cNvSpPr/>
          <p:nvPr/>
        </p:nvSpPr>
        <p:spPr>
          <a:xfrm flipH="false" flipV="false" rot="0">
            <a:off x="3147055" y="1688052"/>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612176" y="1688052"/>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4077296" y="1688052"/>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3338894" y="1688052"/>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3804014" y="1688052"/>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4269135" y="1688052"/>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562394" y="2729811"/>
            <a:ext cx="15111881" cy="5491480"/>
          </a:xfrm>
          <a:prstGeom prst="rect">
            <a:avLst/>
          </a:prstGeom>
        </p:spPr>
        <p:txBody>
          <a:bodyPr anchor="t" rtlCol="false" tIns="0" lIns="0" bIns="0" rIns="0">
            <a:spAutoFit/>
          </a:bodyPr>
          <a:lstStyle/>
          <a:p>
            <a:pPr algn="just" marL="604519" indent="-302260" lvl="1">
              <a:lnSpc>
                <a:spcPts val="3919"/>
              </a:lnSpc>
              <a:buFont typeface="Arial"/>
              <a:buChar char="•"/>
            </a:pPr>
            <a:r>
              <a:rPr lang="en-US" sz="2799">
                <a:solidFill>
                  <a:srgbClr val="FFFFFF"/>
                </a:solidFill>
                <a:latin typeface="Times New Roman"/>
                <a:ea typeface="Times New Roman"/>
                <a:cs typeface="Times New Roman"/>
                <a:sym typeface="Times New Roman"/>
              </a:rPr>
              <a:t>AI-Powered Dyslexia Training System – A functional web-based system that assists individuals in improving reading and cognitive skills.</a:t>
            </a:r>
          </a:p>
          <a:p>
            <a:pPr algn="just" marL="604519" indent="-302260" lvl="1">
              <a:lnSpc>
                <a:spcPts val="3919"/>
              </a:lnSpc>
              <a:buFont typeface="Arial"/>
              <a:buChar char="•"/>
            </a:pPr>
            <a:r>
              <a:rPr lang="en-US" sz="2799">
                <a:solidFill>
                  <a:srgbClr val="FFFFFF"/>
                </a:solidFill>
                <a:latin typeface="Times New Roman"/>
                <a:ea typeface="Times New Roman"/>
                <a:cs typeface="Times New Roman"/>
                <a:sym typeface="Times New Roman"/>
              </a:rPr>
              <a:t>Dynamic Ass</a:t>
            </a:r>
            <a:r>
              <a:rPr lang="en-US" sz="2799">
                <a:solidFill>
                  <a:srgbClr val="FFFFFF"/>
                </a:solidFill>
                <a:latin typeface="Times New Roman"/>
                <a:ea typeface="Times New Roman"/>
                <a:cs typeface="Times New Roman"/>
                <a:sym typeface="Times New Roman"/>
              </a:rPr>
              <a:t>essments – Separate interactive assessment modules for kids and adults to evaluate dyslexia severity.</a:t>
            </a:r>
          </a:p>
          <a:p>
            <a:pPr algn="just" marL="604519" indent="-302260" lvl="1">
              <a:lnSpc>
                <a:spcPts val="3919"/>
              </a:lnSpc>
              <a:buFont typeface="Arial"/>
              <a:buChar char="•"/>
            </a:pPr>
            <a:r>
              <a:rPr lang="en-US" sz="2799">
                <a:solidFill>
                  <a:srgbClr val="FFFFFF"/>
                </a:solidFill>
                <a:latin typeface="Times New Roman"/>
                <a:ea typeface="Times New Roman"/>
                <a:cs typeface="Times New Roman"/>
                <a:sym typeface="Times New Roman"/>
              </a:rPr>
              <a:t>Gamifie</a:t>
            </a:r>
            <a:r>
              <a:rPr lang="en-US" sz="2799">
                <a:solidFill>
                  <a:srgbClr val="FFFFFF"/>
                </a:solidFill>
                <a:latin typeface="Times New Roman"/>
                <a:ea typeface="Times New Roman"/>
                <a:cs typeface="Times New Roman"/>
                <a:sym typeface="Times New Roman"/>
              </a:rPr>
              <a:t>d Learning Environment – Engaging animations, dynamic backgrounds, and interactive elements to make learning enjoyable.</a:t>
            </a:r>
          </a:p>
          <a:p>
            <a:pPr algn="just" marL="604519" indent="-302260" lvl="1">
              <a:lnSpc>
                <a:spcPts val="3919"/>
              </a:lnSpc>
              <a:buFont typeface="Arial"/>
              <a:buChar char="•"/>
            </a:pPr>
            <a:r>
              <a:rPr lang="en-US" sz="2799">
                <a:solidFill>
                  <a:srgbClr val="FFFFFF"/>
                </a:solidFill>
                <a:latin typeface="Times New Roman"/>
                <a:ea typeface="Times New Roman"/>
                <a:cs typeface="Times New Roman"/>
                <a:sym typeface="Times New Roman"/>
              </a:rPr>
              <a:t>Personalized Training – Adaptive difficulty levels and custom exercises based on user performance.</a:t>
            </a:r>
          </a:p>
          <a:p>
            <a:pPr algn="just" marL="604519" indent="-302260" lvl="1">
              <a:lnSpc>
                <a:spcPts val="3919"/>
              </a:lnSpc>
              <a:buFont typeface="Arial"/>
              <a:buChar char="•"/>
            </a:pPr>
            <a:r>
              <a:rPr lang="en-US" sz="2799">
                <a:solidFill>
                  <a:srgbClr val="FFFFFF"/>
                </a:solidFill>
                <a:latin typeface="Times New Roman"/>
                <a:ea typeface="Times New Roman"/>
                <a:cs typeface="Times New Roman"/>
                <a:sym typeface="Times New Roman"/>
              </a:rPr>
              <a:t>User Dashboard – A tracking system for users to view their progress and receive feedback.</a:t>
            </a:r>
          </a:p>
          <a:p>
            <a:pPr algn="just" marL="604519" indent="-302260" lvl="1">
              <a:lnSpc>
                <a:spcPts val="3919"/>
              </a:lnSpc>
              <a:spcBef>
                <a:spcPct val="0"/>
              </a:spcBef>
              <a:buFont typeface="Arial"/>
              <a:buChar char="•"/>
            </a:pPr>
            <a:r>
              <a:rPr lang="en-US" sz="2799">
                <a:solidFill>
                  <a:srgbClr val="FFFFFF"/>
                </a:solidFill>
                <a:latin typeface="Times New Roman"/>
                <a:ea typeface="Times New Roman"/>
                <a:cs typeface="Times New Roman"/>
                <a:sym typeface="Times New Roman"/>
              </a:rPr>
              <a:t>Responsive UI – A user-friendly, visually appealing interface accessible across different devices.</a:t>
            </a:r>
          </a:p>
          <a:p>
            <a:pPr algn="just">
              <a:lnSpc>
                <a:spcPts val="3919"/>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TextBox 3" id="3"/>
          <p:cNvSpPr txBox="true"/>
          <p:nvPr/>
        </p:nvSpPr>
        <p:spPr>
          <a:xfrm rot="0">
            <a:off x="4388611" y="1516602"/>
            <a:ext cx="8655902" cy="1468477"/>
          </a:xfrm>
          <a:prstGeom prst="rect">
            <a:avLst/>
          </a:prstGeom>
        </p:spPr>
        <p:txBody>
          <a:bodyPr anchor="t" rtlCol="false" tIns="0" lIns="0" bIns="0" rIns="0">
            <a:spAutoFit/>
          </a:bodyPr>
          <a:lstStyle/>
          <a:p>
            <a:pPr algn="ctr">
              <a:lnSpc>
                <a:spcPts val="11985"/>
              </a:lnSpc>
              <a:spcBef>
                <a:spcPct val="0"/>
              </a:spcBef>
            </a:pPr>
            <a:r>
              <a:rPr lang="en-US" sz="8560">
                <a:solidFill>
                  <a:srgbClr val="FFFFFF"/>
                </a:solidFill>
                <a:latin typeface="TT Octosquares Compressed"/>
                <a:ea typeface="TT Octosquares Compressed"/>
                <a:cs typeface="TT Octosquares Compressed"/>
                <a:sym typeface="TT Octosquares Compressed"/>
              </a:rPr>
              <a:t>CHALLENGES FACED</a:t>
            </a:r>
          </a:p>
        </p:txBody>
      </p:sp>
      <p:sp>
        <p:nvSpPr>
          <p:cNvPr name="Freeform 4" id="4"/>
          <p:cNvSpPr/>
          <p:nvPr/>
        </p:nvSpPr>
        <p:spPr>
          <a:xfrm flipH="false" flipV="false" rot="0">
            <a:off x="2966975" y="220150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432095" y="220150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3897216" y="2201505"/>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3158814" y="2201505"/>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3804014" y="1688052"/>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4269135" y="1688052"/>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382314" y="3243264"/>
            <a:ext cx="15111881" cy="4500880"/>
          </a:xfrm>
          <a:prstGeom prst="rect">
            <a:avLst/>
          </a:prstGeom>
        </p:spPr>
        <p:txBody>
          <a:bodyPr anchor="t" rtlCol="false" tIns="0" lIns="0" bIns="0" rIns="0">
            <a:spAutoFit/>
          </a:bodyPr>
          <a:lstStyle/>
          <a:p>
            <a:pPr algn="just" marL="604519" indent="-302260" lvl="1">
              <a:lnSpc>
                <a:spcPts val="3919"/>
              </a:lnSpc>
              <a:buFont typeface="Arial"/>
              <a:buChar char="•"/>
            </a:pPr>
            <a:r>
              <a:rPr lang="en-US" sz="2799">
                <a:solidFill>
                  <a:srgbClr val="FFFFFF"/>
                </a:solidFill>
                <a:latin typeface="Times New Roman"/>
                <a:ea typeface="Times New Roman"/>
                <a:cs typeface="Times New Roman"/>
                <a:sym typeface="Times New Roman"/>
              </a:rPr>
              <a:t>Balancing Cognitive Load and Engagement:Designing exercises that are both effective and not overwhelming required careful calibr</a:t>
            </a:r>
            <a:r>
              <a:rPr lang="en-US" sz="2799">
                <a:solidFill>
                  <a:srgbClr val="FFFFFF"/>
                </a:solidFill>
                <a:latin typeface="Times New Roman"/>
                <a:ea typeface="Times New Roman"/>
                <a:cs typeface="Times New Roman"/>
                <a:sym typeface="Times New Roman"/>
              </a:rPr>
              <a:t>atio</a:t>
            </a:r>
            <a:r>
              <a:rPr lang="en-US" sz="2799">
                <a:solidFill>
                  <a:srgbClr val="FFFFFF"/>
                </a:solidFill>
                <a:latin typeface="Times New Roman"/>
                <a:ea typeface="Times New Roman"/>
                <a:cs typeface="Times New Roman"/>
                <a:sym typeface="Times New Roman"/>
              </a:rPr>
              <a:t>n. Selecting the right mix of challenge and support was crucial to keep learn</a:t>
            </a:r>
            <a:r>
              <a:rPr lang="en-US" sz="2799">
                <a:solidFill>
                  <a:srgbClr val="FFFFFF"/>
                </a:solidFill>
                <a:latin typeface="Times New Roman"/>
                <a:ea typeface="Times New Roman"/>
                <a:cs typeface="Times New Roman"/>
                <a:sym typeface="Times New Roman"/>
              </a:rPr>
              <a:t>e</a:t>
            </a:r>
            <a:r>
              <a:rPr lang="en-US" sz="2799">
                <a:solidFill>
                  <a:srgbClr val="FFFFFF"/>
                </a:solidFill>
                <a:latin typeface="Times New Roman"/>
                <a:ea typeface="Times New Roman"/>
                <a:cs typeface="Times New Roman"/>
                <a:sym typeface="Times New Roman"/>
              </a:rPr>
              <a:t>rs engaged without causing frustration or fatigue.</a:t>
            </a:r>
          </a:p>
          <a:p>
            <a:pPr algn="just">
              <a:lnSpc>
                <a:spcPts val="3919"/>
              </a:lnSpc>
            </a:pPr>
          </a:p>
          <a:p>
            <a:pPr algn="just" marL="604519" indent="-302260" lvl="1">
              <a:lnSpc>
                <a:spcPts val="3919"/>
              </a:lnSpc>
              <a:spcBef>
                <a:spcPct val="0"/>
              </a:spcBef>
              <a:buFont typeface="Arial"/>
              <a:buChar char="•"/>
            </a:pPr>
            <a:r>
              <a:rPr lang="en-US" sz="2799">
                <a:solidFill>
                  <a:srgbClr val="FFFFFF"/>
                </a:solidFill>
                <a:latin typeface="Times New Roman"/>
                <a:ea typeface="Times New Roman"/>
                <a:cs typeface="Times New Roman"/>
                <a:sym typeface="Times New Roman"/>
              </a:rPr>
              <a:t>Selecting Reliable Emotion Detection Modalities:Choosing which emotional cues (e.g., text input, facial expression, voice tone) to prioritize for frustration detection posed a challenge, especially considering privacy concerns, hardware limitations, and accuracy across diverse user environments.</a:t>
            </a:r>
          </a:p>
          <a:p>
            <a:pPr algn="just">
              <a:lnSpc>
                <a:spcPts val="3919"/>
              </a:lnSpc>
              <a:spcBef>
                <a:spcPct val="0"/>
              </a:spcBef>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TextBox 3" id="3"/>
          <p:cNvSpPr txBox="true"/>
          <p:nvPr/>
        </p:nvSpPr>
        <p:spPr>
          <a:xfrm rot="0">
            <a:off x="4594357" y="-212159"/>
            <a:ext cx="8655902" cy="1468477"/>
          </a:xfrm>
          <a:prstGeom prst="rect">
            <a:avLst/>
          </a:prstGeom>
        </p:spPr>
        <p:txBody>
          <a:bodyPr anchor="t" rtlCol="false" tIns="0" lIns="0" bIns="0" rIns="0">
            <a:spAutoFit/>
          </a:bodyPr>
          <a:lstStyle/>
          <a:p>
            <a:pPr algn="ctr">
              <a:lnSpc>
                <a:spcPts val="11985"/>
              </a:lnSpc>
              <a:spcBef>
                <a:spcPct val="0"/>
              </a:spcBef>
            </a:pPr>
            <a:r>
              <a:rPr lang="en-US" sz="8560">
                <a:solidFill>
                  <a:srgbClr val="FFFFFF"/>
                </a:solidFill>
                <a:latin typeface="TT Octosquares Compressed"/>
                <a:ea typeface="TT Octosquares Compressed"/>
                <a:cs typeface="TT Octosquares Compressed"/>
                <a:sym typeface="TT Octosquares Compressed"/>
              </a:rPr>
              <a:t>CONCLUSION</a:t>
            </a:r>
          </a:p>
        </p:txBody>
      </p:sp>
      <p:sp>
        <p:nvSpPr>
          <p:cNvPr name="Freeform 4" id="4"/>
          <p:cNvSpPr/>
          <p:nvPr/>
        </p:nvSpPr>
        <p:spPr>
          <a:xfrm flipH="false" flipV="false" rot="0">
            <a:off x="3172721" y="472744"/>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637841" y="472744"/>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4102961" y="472744"/>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2894901" y="622033"/>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3804014" y="1688052"/>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4269135" y="1688052"/>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588060" y="1514503"/>
            <a:ext cx="15111881" cy="2519680"/>
          </a:xfrm>
          <a:prstGeom prst="rect">
            <a:avLst/>
          </a:prstGeom>
        </p:spPr>
        <p:txBody>
          <a:bodyPr anchor="t" rtlCol="false" tIns="0" lIns="0" bIns="0" rIns="0">
            <a:spAutoFit/>
          </a:bodyPr>
          <a:lstStyle/>
          <a:p>
            <a:pPr algn="just">
              <a:lnSpc>
                <a:spcPts val="3919"/>
              </a:lnSpc>
              <a:spcBef>
                <a:spcPct val="0"/>
              </a:spcBef>
            </a:pPr>
            <a:r>
              <a:rPr lang="en-US" sz="2799">
                <a:solidFill>
                  <a:srgbClr val="FFFFFF"/>
                </a:solidFill>
                <a:latin typeface="Times New Roman"/>
                <a:ea typeface="Times New Roman"/>
                <a:cs typeface="Times New Roman"/>
                <a:sym typeface="Times New Roman"/>
              </a:rPr>
              <a:t>This project introduces an emotionally-aware learning platform for children with dyslexia, integrating a</a:t>
            </a:r>
            <a:r>
              <a:rPr lang="en-US" sz="2799">
                <a:solidFill>
                  <a:srgbClr val="FFFFFF"/>
                </a:solidFill>
                <a:latin typeface="Times New Roman"/>
                <a:ea typeface="Times New Roman"/>
                <a:cs typeface="Times New Roman"/>
                <a:sym typeface="Times New Roman"/>
              </a:rPr>
              <a:t>ss</a:t>
            </a:r>
            <a:r>
              <a:rPr lang="en-US" sz="2799">
                <a:solidFill>
                  <a:srgbClr val="FFFFFF"/>
                </a:solidFill>
                <a:latin typeface="Times New Roman"/>
                <a:ea typeface="Times New Roman"/>
                <a:cs typeface="Times New Roman"/>
                <a:sym typeface="Times New Roman"/>
              </a:rPr>
              <a:t>essments, adaptive exercises, chatbot guidance, and progress tracking for a person</a:t>
            </a:r>
            <a:r>
              <a:rPr lang="en-US" sz="2799">
                <a:solidFill>
                  <a:srgbClr val="FFFFFF"/>
                </a:solidFill>
                <a:latin typeface="Times New Roman"/>
                <a:ea typeface="Times New Roman"/>
                <a:cs typeface="Times New Roman"/>
                <a:sym typeface="Times New Roman"/>
              </a:rPr>
              <a:t>alize</a:t>
            </a:r>
            <a:r>
              <a:rPr lang="en-US" sz="2799">
                <a:solidFill>
                  <a:srgbClr val="FFFFFF"/>
                </a:solidFill>
                <a:latin typeface="Times New Roman"/>
                <a:ea typeface="Times New Roman"/>
                <a:cs typeface="Times New Roman"/>
                <a:sym typeface="Times New Roman"/>
              </a:rPr>
              <a:t>d experience. It leverages emotional detection and frustration-aware NLP to maintain engagement. Features like word games, dynamic feedback, and tab-switch detection enhance motivation and integrity. </a:t>
            </a:r>
          </a:p>
        </p:txBody>
      </p:sp>
      <p:sp>
        <p:nvSpPr>
          <p:cNvPr name="TextBox 11" id="11"/>
          <p:cNvSpPr txBox="true"/>
          <p:nvPr/>
        </p:nvSpPr>
        <p:spPr>
          <a:xfrm rot="0">
            <a:off x="4372666" y="3994139"/>
            <a:ext cx="8655902" cy="1468477"/>
          </a:xfrm>
          <a:prstGeom prst="rect">
            <a:avLst/>
          </a:prstGeom>
        </p:spPr>
        <p:txBody>
          <a:bodyPr anchor="t" rtlCol="false" tIns="0" lIns="0" bIns="0" rIns="0">
            <a:spAutoFit/>
          </a:bodyPr>
          <a:lstStyle/>
          <a:p>
            <a:pPr algn="ctr">
              <a:lnSpc>
                <a:spcPts val="11985"/>
              </a:lnSpc>
              <a:spcBef>
                <a:spcPct val="0"/>
              </a:spcBef>
            </a:pPr>
            <a:r>
              <a:rPr lang="en-US" sz="8560">
                <a:solidFill>
                  <a:srgbClr val="FFFFFF"/>
                </a:solidFill>
                <a:latin typeface="TT Octosquares Compressed"/>
                <a:ea typeface="TT Octosquares Compressed"/>
                <a:cs typeface="TT Octosquares Compressed"/>
                <a:sym typeface="TT Octosquares Compressed"/>
              </a:rPr>
              <a:t>FUTURE WORK</a:t>
            </a:r>
          </a:p>
        </p:txBody>
      </p:sp>
      <p:sp>
        <p:nvSpPr>
          <p:cNvPr name="Freeform 12" id="12"/>
          <p:cNvSpPr/>
          <p:nvPr/>
        </p:nvSpPr>
        <p:spPr>
          <a:xfrm flipH="false" flipV="false" rot="0">
            <a:off x="2951029" y="4679042"/>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3416149" y="4679042"/>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3881270" y="4679042"/>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5" id="15"/>
          <p:cNvSpPr/>
          <p:nvPr/>
        </p:nvSpPr>
        <p:spPr>
          <a:xfrm flipH="false" flipV="false" rot="0">
            <a:off x="13142868" y="6344904"/>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6" id="16"/>
          <p:cNvSpPr txBox="true"/>
          <p:nvPr/>
        </p:nvSpPr>
        <p:spPr>
          <a:xfrm rot="0">
            <a:off x="1366368" y="5720801"/>
            <a:ext cx="15111881" cy="4996180"/>
          </a:xfrm>
          <a:prstGeom prst="rect">
            <a:avLst/>
          </a:prstGeom>
        </p:spPr>
        <p:txBody>
          <a:bodyPr anchor="t" rtlCol="false" tIns="0" lIns="0" bIns="0" rIns="0">
            <a:spAutoFit/>
          </a:bodyPr>
          <a:lstStyle/>
          <a:p>
            <a:pPr algn="just" marL="604519" indent="-302260" lvl="1">
              <a:lnSpc>
                <a:spcPts val="3919"/>
              </a:lnSpc>
              <a:buFont typeface="Arial"/>
              <a:buChar char="•"/>
            </a:pPr>
            <a:r>
              <a:rPr lang="en-US" sz="2799">
                <a:solidFill>
                  <a:srgbClr val="FFFFFF"/>
                </a:solidFill>
                <a:latin typeface="Times New Roman"/>
                <a:ea typeface="Times New Roman"/>
                <a:cs typeface="Times New Roman"/>
                <a:sym typeface="Times New Roman"/>
              </a:rPr>
              <a:t>Multimodal Emotion Detection: Enhance the emotional state model by integrating behavioral signals like tone of voice, facial expressions, or body language for richer and more accurate emotion recognition.</a:t>
            </a:r>
          </a:p>
          <a:p>
            <a:pPr algn="just" marL="604519" indent="-302260" lvl="1">
              <a:lnSpc>
                <a:spcPts val="3919"/>
              </a:lnSpc>
              <a:buFont typeface="Arial"/>
              <a:buChar char="•"/>
            </a:pPr>
            <a:r>
              <a:rPr lang="en-US" sz="2799">
                <a:solidFill>
                  <a:srgbClr val="FFFFFF"/>
                </a:solidFill>
                <a:latin typeface="Times New Roman"/>
                <a:ea typeface="Times New Roman"/>
                <a:cs typeface="Times New Roman"/>
                <a:sym typeface="Times New Roman"/>
              </a:rPr>
              <a:t>Language and Cultural Adaptability:Expand the platform to support multiple languages and culturally responsive content, ensuring that learners from diverse linguistic and cultural backgrounds receive equally effective interventions.</a:t>
            </a:r>
          </a:p>
          <a:p>
            <a:pPr algn="just" marL="604519" indent="-302260" lvl="1">
              <a:lnSpc>
                <a:spcPts val="3919"/>
              </a:lnSpc>
              <a:buFont typeface="Arial"/>
              <a:buChar char="•"/>
            </a:pPr>
            <a:r>
              <a:rPr lang="en-US" sz="2799">
                <a:solidFill>
                  <a:srgbClr val="FFFFFF"/>
                </a:solidFill>
                <a:latin typeface="Times New Roman"/>
                <a:ea typeface="Times New Roman"/>
                <a:cs typeface="Times New Roman"/>
                <a:sym typeface="Times New Roman"/>
              </a:rPr>
              <a:t>Peer Interaction and Collaborative Learning:Incorporate secure, moderated peer-to-peer learning features where children can work together on activities or share achievements, fostering social engagement and confidence.</a:t>
            </a:r>
          </a:p>
          <a:p>
            <a:pPr algn="just" marL="604519" indent="-302260" lvl="1">
              <a:lnSpc>
                <a:spcPts val="3919"/>
              </a:lnSpc>
              <a:buFont typeface="Arial"/>
              <a:buChar char="•"/>
            </a:pPr>
          </a:p>
        </p:txBody>
      </p:sp>
      <p:sp>
        <p:nvSpPr>
          <p:cNvPr name="Freeform 17" id="17"/>
          <p:cNvSpPr/>
          <p:nvPr/>
        </p:nvSpPr>
        <p:spPr>
          <a:xfrm flipH="false" flipV="false" rot="0">
            <a:off x="12673209" y="5280014"/>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TextBox 3" id="3"/>
          <p:cNvSpPr txBox="true"/>
          <p:nvPr/>
        </p:nvSpPr>
        <p:spPr>
          <a:xfrm rot="0">
            <a:off x="4546955" y="1003149"/>
            <a:ext cx="8655902" cy="1468477"/>
          </a:xfrm>
          <a:prstGeom prst="rect">
            <a:avLst/>
          </a:prstGeom>
        </p:spPr>
        <p:txBody>
          <a:bodyPr anchor="t" rtlCol="false" tIns="0" lIns="0" bIns="0" rIns="0">
            <a:spAutoFit/>
          </a:bodyPr>
          <a:lstStyle/>
          <a:p>
            <a:pPr algn="ctr">
              <a:lnSpc>
                <a:spcPts val="11985"/>
              </a:lnSpc>
              <a:spcBef>
                <a:spcPct val="0"/>
              </a:spcBef>
            </a:pPr>
            <a:r>
              <a:rPr lang="en-US" sz="8560">
                <a:solidFill>
                  <a:srgbClr val="FFFFFF"/>
                </a:solidFill>
                <a:latin typeface="TT Octosquares Compressed"/>
                <a:ea typeface="TT Octosquares Compressed"/>
                <a:cs typeface="TT Octosquares Compressed"/>
                <a:sym typeface="TT Octosquares Compressed"/>
              </a:rPr>
              <a:t>REFERENCES</a:t>
            </a:r>
          </a:p>
        </p:txBody>
      </p:sp>
      <p:sp>
        <p:nvSpPr>
          <p:cNvPr name="Freeform 4" id="4"/>
          <p:cNvSpPr/>
          <p:nvPr/>
        </p:nvSpPr>
        <p:spPr>
          <a:xfrm flipH="false" flipV="false" rot="0">
            <a:off x="3147055" y="1688052"/>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612176" y="1688052"/>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4077296" y="1688052"/>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3338894" y="1688052"/>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3804014" y="1688052"/>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4269135" y="1688052"/>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588060" y="2977422"/>
            <a:ext cx="15111881" cy="4500880"/>
          </a:xfrm>
          <a:prstGeom prst="rect">
            <a:avLst/>
          </a:prstGeom>
        </p:spPr>
        <p:txBody>
          <a:bodyPr anchor="t" rtlCol="false" tIns="0" lIns="0" bIns="0" rIns="0">
            <a:spAutoFit/>
          </a:bodyPr>
          <a:lstStyle/>
          <a:p>
            <a:pPr algn="just">
              <a:lnSpc>
                <a:spcPts val="3919"/>
              </a:lnSpc>
            </a:pPr>
            <a:r>
              <a:rPr lang="en-US" sz="2799">
                <a:solidFill>
                  <a:srgbClr val="FFFFFF"/>
                </a:solidFill>
                <a:latin typeface="Times New Roman"/>
                <a:ea typeface="Times New Roman"/>
                <a:cs typeface="Times New Roman"/>
                <a:sym typeface="Times New Roman"/>
              </a:rPr>
              <a:t>1)  A. Senthilselvi; Aniket Kumar; S Aakash; G. Sreedhar; Balika J Chelliah  - Enhancing Dyslexia Awareness: A ML Model for Early Identification and Support -  2024</a:t>
            </a:r>
          </a:p>
          <a:p>
            <a:pPr algn="just">
              <a:lnSpc>
                <a:spcPts val="3919"/>
              </a:lnSpc>
            </a:pPr>
            <a:r>
              <a:rPr lang="en-US" sz="2799">
                <a:solidFill>
                  <a:srgbClr val="FFFFFF"/>
                </a:solidFill>
                <a:latin typeface="Times New Roman"/>
                <a:ea typeface="Times New Roman"/>
                <a:cs typeface="Times New Roman"/>
                <a:sym typeface="Times New Roman"/>
              </a:rPr>
              <a:t>2) Liurong Xu, Lan Luo,Runzhang Qin -Intelligent Learning Environment for Dyslexia Assistance: Intelligent Perception, Learning Analysis, and Affective Computing  - 2022</a:t>
            </a:r>
          </a:p>
          <a:p>
            <a:pPr algn="just">
              <a:lnSpc>
                <a:spcPts val="3919"/>
              </a:lnSpc>
            </a:pPr>
            <a:r>
              <a:rPr lang="en-US" sz="2799">
                <a:solidFill>
                  <a:srgbClr val="FFFFFF"/>
                </a:solidFill>
                <a:latin typeface="Times New Roman"/>
                <a:ea typeface="Times New Roman"/>
                <a:cs typeface="Times New Roman"/>
                <a:sym typeface="Times New Roman"/>
              </a:rPr>
              <a:t>3) H. M. Al-Barhamtoshy and D. M. Motaweh -  Diagnosis of Dyslexia Using Computing System - 2017</a:t>
            </a:r>
          </a:p>
          <a:p>
            <a:pPr algn="just">
              <a:lnSpc>
                <a:spcPts val="3919"/>
              </a:lnSpc>
            </a:pPr>
            <a:r>
              <a:rPr lang="en-US" sz="2799">
                <a:solidFill>
                  <a:srgbClr val="FFFFFF"/>
                </a:solidFill>
                <a:latin typeface="Times New Roman"/>
                <a:ea typeface="Times New Roman"/>
                <a:cs typeface="Times New Roman"/>
                <a:sym typeface="Times New Roman"/>
              </a:rPr>
              <a:t>4)  A. Brennan, T. McDonagh, M. Dempsey, and J. McAvoy - “Cosmic Sounds: A Game to Support Phonological Awareness Skills for Children With Dyslexia” - 2022</a:t>
            </a:r>
          </a:p>
          <a:p>
            <a:pPr algn="just">
              <a:lnSpc>
                <a:spcPts val="3919"/>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4175666" y="4245119"/>
            <a:ext cx="9494803" cy="4010025"/>
          </a:xfrm>
          <a:prstGeom prst="rect">
            <a:avLst/>
          </a:prstGeom>
        </p:spPr>
        <p:txBody>
          <a:bodyPr anchor="t" rtlCol="false" tIns="0" lIns="0" bIns="0" rIns="0">
            <a:spAutoFit/>
          </a:bodyPr>
          <a:lstStyle/>
          <a:p>
            <a:pPr algn="ctr">
              <a:lnSpc>
                <a:spcPts val="5319"/>
              </a:lnSpc>
            </a:pPr>
          </a:p>
          <a:p>
            <a:pPr algn="ctr">
              <a:lnSpc>
                <a:spcPts val="5179"/>
              </a:lnSpc>
            </a:pPr>
            <a:r>
              <a:rPr lang="en-US" sz="3699">
                <a:solidFill>
                  <a:srgbClr val="FFFFFF"/>
                </a:solidFill>
                <a:latin typeface="Times New Roman"/>
                <a:ea typeface="Times New Roman"/>
                <a:cs typeface="Times New Roman"/>
                <a:sym typeface="Times New Roman"/>
              </a:rPr>
              <a:t>1)SOWMITHA M(2022115007)</a:t>
            </a:r>
          </a:p>
          <a:p>
            <a:pPr algn="ctr">
              <a:lnSpc>
                <a:spcPts val="5179"/>
              </a:lnSpc>
            </a:pPr>
          </a:p>
          <a:p>
            <a:pPr algn="ctr">
              <a:lnSpc>
                <a:spcPts val="5179"/>
              </a:lnSpc>
            </a:pPr>
            <a:r>
              <a:rPr lang="en-US" sz="3699">
                <a:solidFill>
                  <a:srgbClr val="FFFFFF"/>
                </a:solidFill>
                <a:latin typeface="Times New Roman"/>
                <a:ea typeface="Times New Roman"/>
                <a:cs typeface="Times New Roman"/>
                <a:sym typeface="Times New Roman"/>
              </a:rPr>
              <a:t>2)JAYASHREE J(2022115010)</a:t>
            </a:r>
          </a:p>
          <a:p>
            <a:pPr algn="ctr">
              <a:lnSpc>
                <a:spcPts val="5179"/>
              </a:lnSpc>
            </a:pPr>
          </a:p>
          <a:p>
            <a:pPr algn="ctr">
              <a:lnSpc>
                <a:spcPts val="5179"/>
              </a:lnSpc>
              <a:spcBef>
                <a:spcPct val="0"/>
              </a:spcBef>
            </a:pPr>
            <a:r>
              <a:rPr lang="en-US" sz="3699">
                <a:solidFill>
                  <a:srgbClr val="FFFFFF"/>
                </a:solidFill>
                <a:latin typeface="Times New Roman"/>
                <a:ea typeface="Times New Roman"/>
                <a:cs typeface="Times New Roman"/>
                <a:sym typeface="Times New Roman"/>
              </a:rPr>
              <a:t>3)KAVIYA  G(2022115106)</a:t>
            </a:r>
          </a:p>
        </p:txBody>
      </p:sp>
      <p:sp>
        <p:nvSpPr>
          <p:cNvPr name="TextBox 7" id="7"/>
          <p:cNvSpPr txBox="true"/>
          <p:nvPr/>
        </p:nvSpPr>
        <p:spPr>
          <a:xfrm rot="0">
            <a:off x="5131658" y="2014642"/>
            <a:ext cx="8024683" cy="1468477"/>
          </a:xfrm>
          <a:prstGeom prst="rect">
            <a:avLst/>
          </a:prstGeom>
        </p:spPr>
        <p:txBody>
          <a:bodyPr anchor="t" rtlCol="false" tIns="0" lIns="0" bIns="0" rIns="0">
            <a:spAutoFit/>
          </a:bodyPr>
          <a:lstStyle/>
          <a:p>
            <a:pPr algn="ctr">
              <a:lnSpc>
                <a:spcPts val="11985"/>
              </a:lnSpc>
              <a:spcBef>
                <a:spcPct val="0"/>
              </a:spcBef>
            </a:pPr>
            <a:r>
              <a:rPr lang="en-US" sz="8560">
                <a:solidFill>
                  <a:srgbClr val="FFFFFF"/>
                </a:solidFill>
                <a:latin typeface="TT Octosquares Compressed"/>
                <a:ea typeface="TT Octosquares Compressed"/>
                <a:cs typeface="TT Octosquares Compressed"/>
                <a:sym typeface="TT Octosquares Compressed"/>
              </a:rPr>
              <a:t>MEET OUR TEAM</a:t>
            </a:r>
          </a:p>
        </p:txBody>
      </p:sp>
      <p:sp>
        <p:nvSpPr>
          <p:cNvPr name="Freeform 8" id="8"/>
          <p:cNvSpPr/>
          <p:nvPr/>
        </p:nvSpPr>
        <p:spPr>
          <a:xfrm flipH="false" flipV="false" rot="0">
            <a:off x="8501200" y="1629757"/>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8966321" y="1629757"/>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9431441" y="1629757"/>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843386" y="4189844"/>
            <a:ext cx="1218296" cy="1907312"/>
          </a:xfrm>
          <a:custGeom>
            <a:avLst/>
            <a:gdLst/>
            <a:ahLst/>
            <a:cxnLst/>
            <a:rect r="r" b="b" t="t" l="l"/>
            <a:pathLst>
              <a:path h="1907312" w="1218296">
                <a:moveTo>
                  <a:pt x="0" y="0"/>
                </a:moveTo>
                <a:lnTo>
                  <a:pt x="1218295" y="0"/>
                </a:lnTo>
                <a:lnTo>
                  <a:pt x="1218295" y="1907312"/>
                </a:lnTo>
                <a:lnTo>
                  <a:pt x="0" y="19073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4061681" y="3220694"/>
            <a:ext cx="10164638" cy="3464612"/>
          </a:xfrm>
          <a:prstGeom prst="rect">
            <a:avLst/>
          </a:prstGeom>
        </p:spPr>
        <p:txBody>
          <a:bodyPr anchor="t" rtlCol="false" tIns="0" lIns="0" bIns="0" rIns="0">
            <a:spAutoFit/>
          </a:bodyPr>
          <a:lstStyle/>
          <a:p>
            <a:pPr algn="ctr">
              <a:lnSpc>
                <a:spcPts val="28402"/>
              </a:lnSpc>
              <a:spcBef>
                <a:spcPct val="0"/>
              </a:spcBef>
            </a:pPr>
            <a:r>
              <a:rPr lang="en-US" sz="20287">
                <a:solidFill>
                  <a:srgbClr val="FFFFFF"/>
                </a:solidFill>
                <a:latin typeface="TT Octosquares Compressed"/>
                <a:ea typeface="TT Octosquares Compressed"/>
                <a:cs typeface="TT Octosquares Compressed"/>
                <a:sym typeface="TT Octosquares Compressed"/>
              </a:rPr>
              <a:t>THANK YOU</a:t>
            </a:r>
          </a:p>
        </p:txBody>
      </p:sp>
      <p:sp>
        <p:nvSpPr>
          <p:cNvPr name="Freeform 8" id="8"/>
          <p:cNvSpPr/>
          <p:nvPr/>
        </p:nvSpPr>
        <p:spPr>
          <a:xfrm flipH="false" flipV="false" rot="0">
            <a:off x="2105520" y="4471286"/>
            <a:ext cx="858754" cy="1344429"/>
          </a:xfrm>
          <a:custGeom>
            <a:avLst/>
            <a:gdLst/>
            <a:ahLst/>
            <a:cxnLst/>
            <a:rect r="r" b="b" t="t" l="l"/>
            <a:pathLst>
              <a:path h="1344429" w="858754">
                <a:moveTo>
                  <a:pt x="0" y="0"/>
                </a:moveTo>
                <a:lnTo>
                  <a:pt x="858754" y="0"/>
                </a:lnTo>
                <a:lnTo>
                  <a:pt x="858754" y="1344428"/>
                </a:lnTo>
                <a:lnTo>
                  <a:pt x="0" y="13444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390081" y="4650573"/>
            <a:ext cx="629715" cy="985855"/>
          </a:xfrm>
          <a:custGeom>
            <a:avLst/>
            <a:gdLst/>
            <a:ahLst/>
            <a:cxnLst/>
            <a:rect r="r" b="b" t="t" l="l"/>
            <a:pathLst>
              <a:path h="985855" w="629715">
                <a:moveTo>
                  <a:pt x="0" y="0"/>
                </a:moveTo>
                <a:lnTo>
                  <a:pt x="629714" y="0"/>
                </a:lnTo>
                <a:lnTo>
                  <a:pt x="629714" y="985854"/>
                </a:lnTo>
                <a:lnTo>
                  <a:pt x="0" y="9858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10800000">
            <a:off x="14226319" y="4189844"/>
            <a:ext cx="1218296" cy="1907312"/>
          </a:xfrm>
          <a:custGeom>
            <a:avLst/>
            <a:gdLst/>
            <a:ahLst/>
            <a:cxnLst/>
            <a:rect r="r" b="b" t="t" l="l"/>
            <a:pathLst>
              <a:path h="1907312" w="1218296">
                <a:moveTo>
                  <a:pt x="0" y="0"/>
                </a:moveTo>
                <a:lnTo>
                  <a:pt x="1218295" y="0"/>
                </a:lnTo>
                <a:lnTo>
                  <a:pt x="1218295" y="1907312"/>
                </a:lnTo>
                <a:lnTo>
                  <a:pt x="0" y="19073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10800000">
            <a:off x="15323726" y="4471286"/>
            <a:ext cx="858754" cy="1344429"/>
          </a:xfrm>
          <a:custGeom>
            <a:avLst/>
            <a:gdLst/>
            <a:ahLst/>
            <a:cxnLst/>
            <a:rect r="r" b="b" t="t" l="l"/>
            <a:pathLst>
              <a:path h="1344429" w="858754">
                <a:moveTo>
                  <a:pt x="0" y="0"/>
                </a:moveTo>
                <a:lnTo>
                  <a:pt x="858754" y="0"/>
                </a:lnTo>
                <a:lnTo>
                  <a:pt x="858754" y="1344428"/>
                </a:lnTo>
                <a:lnTo>
                  <a:pt x="0" y="13444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10800000">
            <a:off x="16268205" y="4650573"/>
            <a:ext cx="629715" cy="985855"/>
          </a:xfrm>
          <a:custGeom>
            <a:avLst/>
            <a:gdLst/>
            <a:ahLst/>
            <a:cxnLst/>
            <a:rect r="r" b="b" t="t" l="l"/>
            <a:pathLst>
              <a:path h="985855" w="629715">
                <a:moveTo>
                  <a:pt x="0" y="0"/>
                </a:moveTo>
                <a:lnTo>
                  <a:pt x="629714" y="0"/>
                </a:lnTo>
                <a:lnTo>
                  <a:pt x="629714" y="985854"/>
                </a:lnTo>
                <a:lnTo>
                  <a:pt x="0" y="9858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219098" y="6976715"/>
            <a:ext cx="3310410" cy="4917132"/>
            <a:chOff x="0" y="0"/>
            <a:chExt cx="4275074" cy="6350000"/>
          </a:xfrm>
        </p:grpSpPr>
        <p:sp>
          <p:nvSpPr>
            <p:cNvPr name="Freeform 7" id="7"/>
            <p:cNvSpPr/>
            <p:nvPr/>
          </p:nvSpPr>
          <p:spPr>
            <a:xfrm flipH="false" flipV="false" rot="0">
              <a:off x="0" y="0"/>
              <a:ext cx="4275074" cy="6350000"/>
            </a:xfrm>
            <a:custGeom>
              <a:avLst/>
              <a:gdLst/>
              <a:ahLst/>
              <a:cxnLst/>
              <a:rect r="r" b="b" t="t" l="l"/>
              <a:pathLst>
                <a:path h="6350000" w="4275074">
                  <a:moveTo>
                    <a:pt x="4275074" y="0"/>
                  </a:moveTo>
                  <a:lnTo>
                    <a:pt x="2736723" y="6350000"/>
                  </a:lnTo>
                  <a:lnTo>
                    <a:pt x="0" y="6350000"/>
                  </a:lnTo>
                  <a:lnTo>
                    <a:pt x="1520444" y="0"/>
                  </a:lnTo>
                  <a:lnTo>
                    <a:pt x="4275074" y="0"/>
                  </a:lnTo>
                  <a:close/>
                </a:path>
              </a:pathLst>
            </a:custGeom>
            <a:solidFill>
              <a:srgbClr val="12F1FF"/>
            </a:solidFill>
            <a:ln w="12700">
              <a:solidFill>
                <a:srgbClr val="000000"/>
              </a:solidFill>
            </a:ln>
          </p:spPr>
        </p:sp>
      </p:grpSp>
      <p:grpSp>
        <p:nvGrpSpPr>
          <p:cNvPr name="Group 8" id="8"/>
          <p:cNvGrpSpPr/>
          <p:nvPr/>
        </p:nvGrpSpPr>
        <p:grpSpPr>
          <a:xfrm rot="0">
            <a:off x="4363856" y="-1923541"/>
            <a:ext cx="3310410" cy="4917132"/>
            <a:chOff x="0" y="0"/>
            <a:chExt cx="4275074" cy="6350000"/>
          </a:xfrm>
        </p:grpSpPr>
        <p:sp>
          <p:nvSpPr>
            <p:cNvPr name="Freeform 9" id="9"/>
            <p:cNvSpPr/>
            <p:nvPr/>
          </p:nvSpPr>
          <p:spPr>
            <a:xfrm flipH="false" flipV="false" rot="0">
              <a:off x="0" y="0"/>
              <a:ext cx="4275074" cy="6350000"/>
            </a:xfrm>
            <a:custGeom>
              <a:avLst/>
              <a:gdLst/>
              <a:ahLst/>
              <a:cxnLst/>
              <a:rect r="r" b="b" t="t" l="l"/>
              <a:pathLst>
                <a:path h="6350000" w="4275074">
                  <a:moveTo>
                    <a:pt x="4275074" y="0"/>
                  </a:moveTo>
                  <a:lnTo>
                    <a:pt x="2736723" y="6350000"/>
                  </a:lnTo>
                  <a:lnTo>
                    <a:pt x="0" y="6350000"/>
                  </a:lnTo>
                  <a:lnTo>
                    <a:pt x="1520444" y="0"/>
                  </a:lnTo>
                  <a:lnTo>
                    <a:pt x="4275074" y="0"/>
                  </a:lnTo>
                  <a:close/>
                </a:path>
              </a:pathLst>
            </a:custGeom>
            <a:solidFill>
              <a:srgbClr val="12F1FF"/>
            </a:solidFill>
            <a:ln w="12700">
              <a:solidFill>
                <a:srgbClr val="000000"/>
              </a:solidFill>
            </a:ln>
          </p:spPr>
        </p:sp>
      </p:grpSp>
      <p:sp>
        <p:nvSpPr>
          <p:cNvPr name="Freeform 10" id="10"/>
          <p:cNvSpPr/>
          <p:nvPr/>
        </p:nvSpPr>
        <p:spPr>
          <a:xfrm flipH="false" flipV="false" rot="0">
            <a:off x="10292567" y="1365741"/>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10757688" y="1365741"/>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11222808" y="1365741"/>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817819" y="2993591"/>
            <a:ext cx="5883084" cy="4299818"/>
          </a:xfrm>
          <a:custGeom>
            <a:avLst/>
            <a:gdLst/>
            <a:ahLst/>
            <a:cxnLst/>
            <a:rect r="r" b="b" t="t" l="l"/>
            <a:pathLst>
              <a:path h="4299818" w="5883084">
                <a:moveTo>
                  <a:pt x="0" y="0"/>
                </a:moveTo>
                <a:lnTo>
                  <a:pt x="5883084" y="0"/>
                </a:lnTo>
                <a:lnTo>
                  <a:pt x="5883084" y="4299818"/>
                </a:lnTo>
                <a:lnTo>
                  <a:pt x="0" y="4299818"/>
                </a:lnTo>
                <a:lnTo>
                  <a:pt x="0" y="0"/>
                </a:lnTo>
                <a:close/>
              </a:path>
            </a:pathLst>
          </a:custGeom>
          <a:blipFill>
            <a:blip r:embed="rId5"/>
            <a:stretch>
              <a:fillRect l="0" t="0" r="0" b="0"/>
            </a:stretch>
          </a:blipFill>
        </p:spPr>
      </p:sp>
      <p:sp>
        <p:nvSpPr>
          <p:cNvPr name="TextBox 14" id="14"/>
          <p:cNvSpPr txBox="true"/>
          <p:nvPr/>
        </p:nvSpPr>
        <p:spPr>
          <a:xfrm rot="0">
            <a:off x="9482206" y="1750625"/>
            <a:ext cx="5597597" cy="1471955"/>
          </a:xfrm>
          <a:prstGeom prst="rect">
            <a:avLst/>
          </a:prstGeom>
        </p:spPr>
        <p:txBody>
          <a:bodyPr anchor="t" rtlCol="false" tIns="0" lIns="0" bIns="0" rIns="0">
            <a:spAutoFit/>
          </a:bodyPr>
          <a:lstStyle/>
          <a:p>
            <a:pPr algn="l">
              <a:lnSpc>
                <a:spcPts val="11985"/>
              </a:lnSpc>
              <a:spcBef>
                <a:spcPct val="0"/>
              </a:spcBef>
            </a:pPr>
            <a:r>
              <a:rPr lang="en-US" sz="8560">
                <a:solidFill>
                  <a:srgbClr val="FFFFFF"/>
                </a:solidFill>
                <a:latin typeface="TT Octosquares Compressed"/>
                <a:ea typeface="TT Octosquares Compressed"/>
                <a:cs typeface="TT Octosquares Compressed"/>
                <a:sym typeface="TT Octosquares Compressed"/>
              </a:rPr>
              <a:t>INTRODUCTION</a:t>
            </a:r>
          </a:p>
        </p:txBody>
      </p:sp>
      <p:sp>
        <p:nvSpPr>
          <p:cNvPr name="TextBox 15" id="15"/>
          <p:cNvSpPr txBox="true"/>
          <p:nvPr/>
        </p:nvSpPr>
        <p:spPr>
          <a:xfrm rot="0">
            <a:off x="8041564" y="3810920"/>
            <a:ext cx="9596002" cy="5491481"/>
          </a:xfrm>
          <a:prstGeom prst="rect">
            <a:avLst/>
          </a:prstGeom>
        </p:spPr>
        <p:txBody>
          <a:bodyPr anchor="t" rtlCol="false" tIns="0" lIns="0" bIns="0" rIns="0">
            <a:spAutoFit/>
          </a:bodyPr>
          <a:lstStyle/>
          <a:p>
            <a:pPr algn="just">
              <a:lnSpc>
                <a:spcPts val="3919"/>
              </a:lnSpc>
              <a:spcBef>
                <a:spcPct val="0"/>
              </a:spcBef>
            </a:pPr>
            <a:r>
              <a:rPr lang="en-US" sz="2799">
                <a:solidFill>
                  <a:srgbClr val="FFFFFF"/>
                </a:solidFill>
                <a:latin typeface="Times New Roman"/>
                <a:ea typeface="Times New Roman"/>
                <a:cs typeface="Times New Roman"/>
                <a:sym typeface="Times New Roman"/>
              </a:rPr>
              <a:t>Dyslexia refers to a neurological impairment that results in lack of reading, writing, and comprehension capability. It is one of the most popular learning disabilities that even affects individuals across various age groups. This learning disorder is a global problem affecting approximately 15% to 20% of the population. One of the most significant means of helping people with dyslexia at an early stage is to conduct intervention programs for literacy. Now, with the advent of artificial intelligence (AI) development, technology can provide tailor-made solutions through which dyslexic individuals can develop their reading-related capacities.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TextBox 3" id="3"/>
          <p:cNvSpPr txBox="true"/>
          <p:nvPr/>
        </p:nvSpPr>
        <p:spPr>
          <a:xfrm rot="0">
            <a:off x="6180585" y="1702591"/>
            <a:ext cx="6288779" cy="1468477"/>
          </a:xfrm>
          <a:prstGeom prst="rect">
            <a:avLst/>
          </a:prstGeom>
        </p:spPr>
        <p:txBody>
          <a:bodyPr anchor="t" rtlCol="false" tIns="0" lIns="0" bIns="0" rIns="0">
            <a:spAutoFit/>
          </a:bodyPr>
          <a:lstStyle/>
          <a:p>
            <a:pPr algn="ctr">
              <a:lnSpc>
                <a:spcPts val="11985"/>
              </a:lnSpc>
              <a:spcBef>
                <a:spcPct val="0"/>
              </a:spcBef>
            </a:pPr>
            <a:r>
              <a:rPr lang="en-US" sz="8560">
                <a:solidFill>
                  <a:srgbClr val="FFFFFF"/>
                </a:solidFill>
                <a:latin typeface="TT Octosquares Compressed"/>
                <a:ea typeface="TT Octosquares Compressed"/>
                <a:cs typeface="TT Octosquares Compressed"/>
                <a:sym typeface="TT Octosquares Compressed"/>
              </a:rPr>
              <a:t>MOTIVATION</a:t>
            </a:r>
          </a:p>
        </p:txBody>
      </p:sp>
      <p:sp>
        <p:nvSpPr>
          <p:cNvPr name="Freeform 4" id="4"/>
          <p:cNvSpPr/>
          <p:nvPr/>
        </p:nvSpPr>
        <p:spPr>
          <a:xfrm flipH="false" flipV="false" rot="0">
            <a:off x="5198855" y="2244387"/>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821931" y="2244387"/>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4576796" y="2244387"/>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2736065" y="2244387"/>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3358123" y="2244387"/>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3980182" y="2244387"/>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270726" y="3600813"/>
            <a:ext cx="14108498" cy="4217699"/>
          </a:xfrm>
          <a:prstGeom prst="rect">
            <a:avLst/>
          </a:prstGeom>
        </p:spPr>
        <p:txBody>
          <a:bodyPr anchor="t" rtlCol="false" tIns="0" lIns="0" bIns="0" rIns="0">
            <a:spAutoFit/>
          </a:bodyPr>
          <a:lstStyle/>
          <a:p>
            <a:pPr algn="just" marL="604358" indent="-302179" lvl="1">
              <a:lnSpc>
                <a:spcPts val="4198"/>
              </a:lnSpc>
              <a:buFont typeface="Arial"/>
              <a:buChar char="•"/>
            </a:pPr>
            <a:r>
              <a:rPr lang="en-US" sz="2799">
                <a:solidFill>
                  <a:srgbClr val="FFFFFF"/>
                </a:solidFill>
                <a:latin typeface="Times New Roman"/>
                <a:ea typeface="Times New Roman"/>
                <a:cs typeface="Times New Roman"/>
                <a:sym typeface="Times New Roman"/>
              </a:rPr>
              <a:t>Lack of Interactive Solutions: Existing tools provide text-to-speech and font adjustments but do not actively enhance reading skills over time.</a:t>
            </a:r>
          </a:p>
          <a:p>
            <a:pPr algn="just" marL="604358" indent="-302179" lvl="1">
              <a:lnSpc>
                <a:spcPts val="4198"/>
              </a:lnSpc>
              <a:buFont typeface="Arial"/>
              <a:buChar char="•"/>
            </a:pPr>
            <a:r>
              <a:rPr lang="en-US" sz="2799">
                <a:solidFill>
                  <a:srgbClr val="FFFFFF"/>
                </a:solidFill>
                <a:latin typeface="Times New Roman"/>
                <a:ea typeface="Times New Roman"/>
                <a:cs typeface="Times New Roman"/>
                <a:sym typeface="Times New Roman"/>
              </a:rPr>
              <a:t>Technology’s Potential: AI and machine learning can personalize learning experiences, making reading improvement engaging and effective.</a:t>
            </a:r>
          </a:p>
          <a:p>
            <a:pPr algn="just" marL="604358" indent="-302179" lvl="1">
              <a:lnSpc>
                <a:spcPts val="4198"/>
              </a:lnSpc>
              <a:buFont typeface="Arial"/>
              <a:buChar char="•"/>
            </a:pPr>
            <a:r>
              <a:rPr lang="en-US" sz="2799">
                <a:solidFill>
                  <a:srgbClr val="FFFFFF"/>
                </a:solidFill>
                <a:latin typeface="Times New Roman"/>
                <a:ea typeface="Times New Roman"/>
                <a:cs typeface="Times New Roman"/>
                <a:sym typeface="Times New Roman"/>
              </a:rPr>
              <a:t>Personal Inspiration: Inspired by the struggles of individuals with dyslexia, this project aims to create an interactive and adaptive solution to improve their reading skills and boost confidence.</a:t>
            </a:r>
          </a:p>
          <a:p>
            <a:pPr algn="just">
              <a:lnSpc>
                <a:spcPts val="4198"/>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4524445" y="1551437"/>
            <a:ext cx="8655902" cy="1468477"/>
          </a:xfrm>
          <a:prstGeom prst="rect">
            <a:avLst/>
          </a:prstGeom>
        </p:spPr>
        <p:txBody>
          <a:bodyPr anchor="t" rtlCol="false" tIns="0" lIns="0" bIns="0" rIns="0">
            <a:spAutoFit/>
          </a:bodyPr>
          <a:lstStyle/>
          <a:p>
            <a:pPr algn="ctr">
              <a:lnSpc>
                <a:spcPts val="11985"/>
              </a:lnSpc>
              <a:spcBef>
                <a:spcPct val="0"/>
              </a:spcBef>
            </a:pPr>
            <a:r>
              <a:rPr lang="en-US" sz="8560">
                <a:solidFill>
                  <a:srgbClr val="FFFFFF"/>
                </a:solidFill>
                <a:latin typeface="TT Octosquares Compressed"/>
                <a:ea typeface="TT Octosquares Compressed"/>
                <a:cs typeface="TT Octosquares Compressed"/>
                <a:sym typeface="TT Octosquares Compressed"/>
              </a:rPr>
              <a:t>SOCIAL RELEVANCE </a:t>
            </a:r>
          </a:p>
        </p:txBody>
      </p:sp>
      <p:sp>
        <p:nvSpPr>
          <p:cNvPr name="Freeform 7" id="7"/>
          <p:cNvSpPr/>
          <p:nvPr/>
        </p:nvSpPr>
        <p:spPr>
          <a:xfrm flipH="false" flipV="false" rot="0">
            <a:off x="3124545" y="2093233"/>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3589666" y="2093233"/>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4054786" y="2093233"/>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133265" y="3228303"/>
            <a:ext cx="15126035" cy="7472680"/>
          </a:xfrm>
          <a:prstGeom prst="rect">
            <a:avLst/>
          </a:prstGeom>
        </p:spPr>
        <p:txBody>
          <a:bodyPr anchor="t" rtlCol="false" tIns="0" lIns="0" bIns="0" rIns="0">
            <a:spAutoFit/>
          </a:bodyPr>
          <a:lstStyle/>
          <a:p>
            <a:pPr algn="just">
              <a:lnSpc>
                <a:spcPts val="3919"/>
              </a:lnSpc>
            </a:pPr>
            <a:r>
              <a:rPr lang="en-US" sz="2799">
                <a:solidFill>
                  <a:srgbClr val="FFFFFF"/>
                </a:solidFill>
                <a:latin typeface="Times New Roman"/>
                <a:ea typeface="Times New Roman"/>
                <a:cs typeface="Times New Roman"/>
                <a:sym typeface="Times New Roman"/>
              </a:rPr>
              <a:t>    A dyslexia assessment and intervention chatbot addresses several important social needs:</a:t>
            </a:r>
          </a:p>
          <a:p>
            <a:pPr algn="just">
              <a:lnSpc>
                <a:spcPts val="3919"/>
              </a:lnSpc>
            </a:pPr>
          </a:p>
          <a:p>
            <a:pPr algn="just" marL="604519" indent="-302260" lvl="1">
              <a:lnSpc>
                <a:spcPts val="3919"/>
              </a:lnSpc>
              <a:buFont typeface="Arial"/>
              <a:buChar char="•"/>
            </a:pPr>
            <a:r>
              <a:rPr lang="en-US" sz="2799">
                <a:solidFill>
                  <a:srgbClr val="FFFFFF"/>
                </a:solidFill>
                <a:latin typeface="Times New Roman"/>
                <a:ea typeface="Times New Roman"/>
                <a:cs typeface="Times New Roman"/>
                <a:sym typeface="Times New Roman"/>
              </a:rPr>
              <a:t>Improves Educational Access – Provides affordable and easily accessible dyslexia support, ensuring that students from all backgrounds receive the help they need.</a:t>
            </a:r>
          </a:p>
          <a:p>
            <a:pPr algn="just" marL="604519" indent="-302260" lvl="1">
              <a:lnSpc>
                <a:spcPts val="3919"/>
              </a:lnSpc>
              <a:buFont typeface="Arial"/>
              <a:buChar char="•"/>
            </a:pPr>
            <a:r>
              <a:rPr lang="en-US" sz="2799">
                <a:solidFill>
                  <a:srgbClr val="FFFFFF"/>
                </a:solidFill>
                <a:latin typeface="Times New Roman"/>
                <a:ea typeface="Times New Roman"/>
                <a:cs typeface="Times New Roman"/>
                <a:sym typeface="Times New Roman"/>
              </a:rPr>
              <a:t>Promotes Early Intervention – Identifies reading difficulties at an early stage, allowing      timely support that improves long-term academic and career success.</a:t>
            </a:r>
          </a:p>
          <a:p>
            <a:pPr algn="just" marL="604519" indent="-302260" lvl="1">
              <a:lnSpc>
                <a:spcPts val="3919"/>
              </a:lnSpc>
              <a:buFont typeface="Arial"/>
              <a:buChar char="•"/>
            </a:pPr>
            <a:r>
              <a:rPr lang="en-US" sz="2799">
                <a:solidFill>
                  <a:srgbClr val="FFFFFF"/>
                </a:solidFill>
                <a:latin typeface="Times New Roman"/>
                <a:ea typeface="Times New Roman"/>
                <a:cs typeface="Times New Roman"/>
                <a:sym typeface="Times New Roman"/>
              </a:rPr>
              <a:t>Reduces Stigma – Offers a private, judgment-free environment where individuals can practice and improve their literacy skills without fear of embarrassment.</a:t>
            </a:r>
          </a:p>
          <a:p>
            <a:pPr algn="just" marL="604519" indent="-302260" lvl="1">
              <a:lnSpc>
                <a:spcPts val="3919"/>
              </a:lnSpc>
              <a:buFont typeface="Arial"/>
              <a:buChar char="•"/>
            </a:pPr>
            <a:r>
              <a:rPr lang="en-US" sz="2799">
                <a:solidFill>
                  <a:srgbClr val="FFFFFF"/>
                </a:solidFill>
                <a:latin typeface="Times New Roman"/>
                <a:ea typeface="Times New Roman"/>
                <a:cs typeface="Times New Roman"/>
                <a:sym typeface="Times New Roman"/>
              </a:rPr>
              <a:t>Empowers Individuals – Builds confidence in reading and writing by providing personalized strategies and real-time corrective feedback.</a:t>
            </a:r>
          </a:p>
          <a:p>
            <a:pPr algn="just">
              <a:lnSpc>
                <a:spcPts val="3919"/>
              </a:lnSpc>
            </a:pPr>
          </a:p>
          <a:p>
            <a:pPr algn="just">
              <a:lnSpc>
                <a:spcPts val="3919"/>
              </a:lnSpc>
            </a:pPr>
            <a:r>
              <a:rPr lang="en-US" sz="2799">
                <a:solidFill>
                  <a:srgbClr val="FFFFFF"/>
                </a:solidFill>
                <a:latin typeface="Times New Roman"/>
                <a:ea typeface="Times New Roman"/>
                <a:cs typeface="Times New Roman"/>
                <a:sym typeface="Times New Roman"/>
              </a:rPr>
              <a:t>       Source: </a:t>
            </a:r>
            <a:r>
              <a:rPr lang="en-US" sz="2799">
                <a:solidFill>
                  <a:srgbClr val="FFFFFF"/>
                </a:solidFill>
                <a:latin typeface="Times New Roman"/>
                <a:ea typeface="Times New Roman"/>
                <a:cs typeface="Times New Roman"/>
                <a:sym typeface="Times New Roman"/>
                <a:hlinkClick r:id="rId5" tooltip="https://www.dynaread.com/case-study-age-ten"/>
              </a:rPr>
              <a:t>https://www.dynaread.com/case-study-age-ten </a:t>
            </a:r>
          </a:p>
          <a:p>
            <a:pPr algn="just">
              <a:lnSpc>
                <a:spcPts val="3919"/>
              </a:lnSpc>
            </a:pPr>
            <a:r>
              <a:rPr lang="en-US" sz="2799">
                <a:solidFill>
                  <a:srgbClr val="FFFFFF"/>
                </a:solidFill>
                <a:latin typeface="Times New Roman"/>
                <a:ea typeface="Times New Roman"/>
                <a:cs typeface="Times New Roman"/>
                <a:sym typeface="Times New Roman"/>
              </a:rPr>
              <a:t>                     </a:t>
            </a:r>
            <a:r>
              <a:rPr lang="en-US" sz="2799">
                <a:solidFill>
                  <a:srgbClr val="FFFFFF"/>
                </a:solidFill>
                <a:latin typeface="Times New Roman"/>
                <a:ea typeface="Times New Roman"/>
                <a:cs typeface="Times New Roman"/>
                <a:sym typeface="Times New Roman"/>
                <a:hlinkClick r:id="rId6" tooltip="https://www.discoveryaba.com/statistics/dyslexia"/>
              </a:rPr>
              <a:t>https://www.discoveryaba.com/statistics/dyslexia</a:t>
            </a:r>
          </a:p>
          <a:p>
            <a:pPr algn="just">
              <a:lnSpc>
                <a:spcPts val="3919"/>
              </a:lnSpc>
            </a:pPr>
          </a:p>
          <a:p>
            <a:pPr algn="just">
              <a:lnSpc>
                <a:spcPts val="3919"/>
              </a:lnSpc>
            </a:pPr>
          </a:p>
        </p:txBody>
      </p:sp>
      <p:sp>
        <p:nvSpPr>
          <p:cNvPr name="Freeform 11" id="11"/>
          <p:cNvSpPr/>
          <p:nvPr/>
        </p:nvSpPr>
        <p:spPr>
          <a:xfrm flipH="false" flipV="false" rot="0">
            <a:off x="12994747" y="2093233"/>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13459867" y="2093233"/>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13924988" y="2093233"/>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4767873" y="1551437"/>
            <a:ext cx="8655902" cy="1468477"/>
          </a:xfrm>
          <a:prstGeom prst="rect">
            <a:avLst/>
          </a:prstGeom>
        </p:spPr>
        <p:txBody>
          <a:bodyPr anchor="t" rtlCol="false" tIns="0" lIns="0" bIns="0" rIns="0">
            <a:spAutoFit/>
          </a:bodyPr>
          <a:lstStyle/>
          <a:p>
            <a:pPr algn="ctr">
              <a:lnSpc>
                <a:spcPts val="11985"/>
              </a:lnSpc>
              <a:spcBef>
                <a:spcPct val="0"/>
              </a:spcBef>
            </a:pPr>
            <a:r>
              <a:rPr lang="en-US" sz="8560">
                <a:solidFill>
                  <a:srgbClr val="FFFFFF"/>
                </a:solidFill>
                <a:latin typeface="TT Octosquares Compressed"/>
                <a:ea typeface="TT Octosquares Compressed"/>
                <a:cs typeface="TT Octosquares Compressed"/>
                <a:sym typeface="TT Octosquares Compressed"/>
              </a:rPr>
              <a:t>PROBLEM STATEMENT </a:t>
            </a:r>
          </a:p>
        </p:txBody>
      </p:sp>
      <p:sp>
        <p:nvSpPr>
          <p:cNvPr name="Freeform 7" id="7"/>
          <p:cNvSpPr/>
          <p:nvPr/>
        </p:nvSpPr>
        <p:spPr>
          <a:xfrm flipH="false" flipV="false" rot="0">
            <a:off x="3124545" y="2093233"/>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3589666" y="2093233"/>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4054786" y="2093233"/>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3479904" y="3525857"/>
            <a:ext cx="12236620" cy="5491479"/>
          </a:xfrm>
          <a:prstGeom prst="rect">
            <a:avLst/>
          </a:prstGeom>
        </p:spPr>
        <p:txBody>
          <a:bodyPr anchor="t" rtlCol="false" tIns="0" lIns="0" bIns="0" rIns="0">
            <a:spAutoFit/>
          </a:bodyPr>
          <a:lstStyle/>
          <a:p>
            <a:pPr algn="just">
              <a:lnSpc>
                <a:spcPts val="3920"/>
              </a:lnSpc>
            </a:pPr>
            <a:r>
              <a:rPr lang="en-US" sz="2800">
                <a:solidFill>
                  <a:srgbClr val="FFFFFF"/>
                </a:solidFill>
                <a:latin typeface="Times New Roman"/>
                <a:ea typeface="Times New Roman"/>
                <a:cs typeface="Times New Roman"/>
                <a:sym typeface="Times New Roman"/>
              </a:rPr>
              <a:t>Dyslexia is a widespread learning difficulty that affects an individual’s ability to read, write, and comprehend text effectively. While existing solutions primarily focus on assistive technologies such as font adjustments, text-to-speech conversion, and accessibility tools, they do not actively work toward reducing the effects of dyslexia over time.This project aims to address these challenges by assessing dyslexia severity through interactive games, creating a structured and personalized training schedule, and providing real-time corrective feedback during reading exercises. By ensuring continuous assessment and adaptive learning, the project seeks to offer a more effective and lasting solution for individuals with dyslexia. </a:t>
            </a:r>
          </a:p>
          <a:p>
            <a:pPr algn="just">
              <a:lnSpc>
                <a:spcPts val="3920"/>
              </a:lnSpc>
              <a:spcBef>
                <a:spcPct val="0"/>
              </a:spcBef>
            </a:pPr>
          </a:p>
        </p:txBody>
      </p:sp>
      <p:sp>
        <p:nvSpPr>
          <p:cNvPr name="Freeform 11" id="11"/>
          <p:cNvSpPr/>
          <p:nvPr/>
        </p:nvSpPr>
        <p:spPr>
          <a:xfrm flipH="false" flipV="false" rot="0">
            <a:off x="13316384" y="2093233"/>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13781504" y="2093233"/>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14246625" y="2093233"/>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TextBox 3" id="3"/>
          <p:cNvSpPr txBox="true"/>
          <p:nvPr/>
        </p:nvSpPr>
        <p:spPr>
          <a:xfrm rot="0">
            <a:off x="4790383" y="1146256"/>
            <a:ext cx="8655902" cy="1468477"/>
          </a:xfrm>
          <a:prstGeom prst="rect">
            <a:avLst/>
          </a:prstGeom>
        </p:spPr>
        <p:txBody>
          <a:bodyPr anchor="t" rtlCol="false" tIns="0" lIns="0" bIns="0" rIns="0">
            <a:spAutoFit/>
          </a:bodyPr>
          <a:lstStyle/>
          <a:p>
            <a:pPr algn="ctr">
              <a:lnSpc>
                <a:spcPts val="11985"/>
              </a:lnSpc>
              <a:spcBef>
                <a:spcPct val="0"/>
              </a:spcBef>
            </a:pPr>
            <a:r>
              <a:rPr lang="en-US" sz="8560">
                <a:solidFill>
                  <a:srgbClr val="FFFFFF"/>
                </a:solidFill>
                <a:latin typeface="TT Octosquares Compressed"/>
                <a:ea typeface="TT Octosquares Compressed"/>
                <a:cs typeface="TT Octosquares Compressed"/>
                <a:sym typeface="TT Octosquares Compressed"/>
              </a:rPr>
              <a:t>OBJECTIVES </a:t>
            </a:r>
          </a:p>
        </p:txBody>
      </p:sp>
      <p:sp>
        <p:nvSpPr>
          <p:cNvPr name="Freeform 4" id="4"/>
          <p:cNvSpPr/>
          <p:nvPr/>
        </p:nvSpPr>
        <p:spPr>
          <a:xfrm flipH="false" flipV="false" rot="0">
            <a:off x="3147055" y="1688052"/>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612176" y="1688052"/>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4077296" y="1688052"/>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3338894" y="1688052"/>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3804014" y="1688052"/>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4269135" y="1688052"/>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354402" y="2776220"/>
            <a:ext cx="13243547" cy="6977380"/>
          </a:xfrm>
          <a:prstGeom prst="rect">
            <a:avLst/>
          </a:prstGeom>
        </p:spPr>
        <p:txBody>
          <a:bodyPr anchor="t" rtlCol="false" tIns="0" lIns="0" bIns="0" rIns="0">
            <a:spAutoFit/>
          </a:bodyPr>
          <a:lstStyle/>
          <a:p>
            <a:pPr algn="just" marL="604519" indent="-302260" lvl="1">
              <a:lnSpc>
                <a:spcPts val="3919"/>
              </a:lnSpc>
              <a:buFont typeface="Arial"/>
              <a:buChar char="•"/>
            </a:pPr>
            <a:r>
              <a:rPr lang="en-US" sz="2799">
                <a:solidFill>
                  <a:srgbClr val="FFFFFF"/>
                </a:solidFill>
                <a:latin typeface="Times New Roman"/>
                <a:ea typeface="Times New Roman"/>
                <a:cs typeface="Times New Roman"/>
                <a:sym typeface="Times New Roman"/>
              </a:rPr>
              <a:t>Develop an AI-based Dyslexia Training System to help individuals improve reading and cognitive skills.</a:t>
            </a:r>
          </a:p>
          <a:p>
            <a:pPr algn="just" marL="604519" indent="-302260" lvl="1">
              <a:lnSpc>
                <a:spcPts val="3919"/>
              </a:lnSpc>
              <a:buFont typeface="Arial"/>
              <a:buChar char="•"/>
            </a:pPr>
            <a:r>
              <a:rPr lang="en-US" sz="2799">
                <a:solidFill>
                  <a:srgbClr val="FFFFFF"/>
                </a:solidFill>
                <a:latin typeface="Times New Roman"/>
                <a:ea typeface="Times New Roman"/>
                <a:cs typeface="Times New Roman"/>
                <a:sym typeface="Times New Roman"/>
              </a:rPr>
              <a:t>Implement a NeuroTrainer module to visualize brain activity and track learning progress.</a:t>
            </a:r>
          </a:p>
          <a:p>
            <a:pPr algn="just" marL="604519" indent="-302260" lvl="1">
              <a:lnSpc>
                <a:spcPts val="3919"/>
              </a:lnSpc>
              <a:buFont typeface="Arial"/>
              <a:buChar char="•"/>
            </a:pPr>
            <a:r>
              <a:rPr lang="en-US" sz="2799">
                <a:solidFill>
                  <a:srgbClr val="FFFFFF"/>
                </a:solidFill>
                <a:latin typeface="Times New Roman"/>
                <a:ea typeface="Times New Roman"/>
                <a:cs typeface="Times New Roman"/>
                <a:sym typeface="Times New Roman"/>
              </a:rPr>
              <a:t>D</a:t>
            </a:r>
            <a:r>
              <a:rPr lang="en-US" sz="2799">
                <a:solidFill>
                  <a:srgbClr val="FFFFFF"/>
                </a:solidFill>
                <a:latin typeface="Times New Roman"/>
                <a:ea typeface="Times New Roman"/>
                <a:cs typeface="Times New Roman"/>
                <a:sym typeface="Times New Roman"/>
              </a:rPr>
              <a:t>esign an interactive assessment system for kids and adults to evaluate dyslexia severity.</a:t>
            </a:r>
          </a:p>
          <a:p>
            <a:pPr algn="just" marL="604519" indent="-302260" lvl="1">
              <a:lnSpc>
                <a:spcPts val="3919"/>
              </a:lnSpc>
              <a:buFont typeface="Arial"/>
              <a:buChar char="•"/>
            </a:pPr>
            <a:r>
              <a:rPr lang="en-US" sz="2799">
                <a:solidFill>
                  <a:srgbClr val="FFFFFF"/>
                </a:solidFill>
                <a:latin typeface="Times New Roman"/>
                <a:ea typeface="Times New Roman"/>
                <a:cs typeface="Times New Roman"/>
                <a:sym typeface="Times New Roman"/>
              </a:rPr>
              <a:t>Add engaging animations and gamified elements to make learning enjoyable for children.</a:t>
            </a:r>
          </a:p>
          <a:p>
            <a:pPr algn="just" marL="604519" indent="-302260" lvl="1">
              <a:lnSpc>
                <a:spcPts val="3919"/>
              </a:lnSpc>
              <a:buFont typeface="Arial"/>
              <a:buChar char="•"/>
            </a:pPr>
            <a:r>
              <a:rPr lang="en-US" sz="2799">
                <a:solidFill>
                  <a:srgbClr val="FFFFFF"/>
                </a:solidFill>
                <a:latin typeface="Times New Roman"/>
                <a:ea typeface="Times New Roman"/>
                <a:cs typeface="Times New Roman"/>
                <a:sym typeface="Times New Roman"/>
              </a:rPr>
              <a:t>Build a user-friendly web platform for easy accessibility.</a:t>
            </a:r>
          </a:p>
          <a:p>
            <a:pPr algn="just" marL="604519" indent="-302260" lvl="1">
              <a:lnSpc>
                <a:spcPts val="3919"/>
              </a:lnSpc>
              <a:buFont typeface="Arial"/>
              <a:buChar char="•"/>
            </a:pPr>
            <a:r>
              <a:rPr lang="en-US" sz="2799">
                <a:solidFill>
                  <a:srgbClr val="FFFFFF"/>
                </a:solidFill>
                <a:latin typeface="Times New Roman"/>
                <a:ea typeface="Times New Roman"/>
                <a:cs typeface="Times New Roman"/>
                <a:sym typeface="Times New Roman"/>
              </a:rPr>
              <a:t>Adjust difficulty levels based on user performance to provide a customized learning experience.</a:t>
            </a:r>
          </a:p>
          <a:p>
            <a:pPr algn="just" marL="604519" indent="-302260" lvl="1">
              <a:lnSpc>
                <a:spcPts val="3919"/>
              </a:lnSpc>
              <a:buFont typeface="Arial"/>
              <a:buChar char="•"/>
            </a:pPr>
            <a:r>
              <a:rPr lang="en-US" sz="2799">
                <a:solidFill>
                  <a:srgbClr val="FFFFFF"/>
                </a:solidFill>
                <a:latin typeface="Times New Roman"/>
                <a:ea typeface="Times New Roman"/>
                <a:cs typeface="Times New Roman"/>
                <a:sym typeface="Times New Roman"/>
              </a:rPr>
              <a:t>Offe</a:t>
            </a:r>
            <a:r>
              <a:rPr lang="en-US" sz="2799">
                <a:solidFill>
                  <a:srgbClr val="FFFFFF"/>
                </a:solidFill>
                <a:latin typeface="Times New Roman"/>
                <a:ea typeface="Times New Roman"/>
                <a:cs typeface="Times New Roman"/>
                <a:sym typeface="Times New Roman"/>
              </a:rPr>
              <a:t>r real-time feedback and progress tracking to monitor improvements effectively.</a:t>
            </a:r>
          </a:p>
          <a:p>
            <a:pPr algn="just">
              <a:lnSpc>
                <a:spcPts val="3919"/>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TextBox 3" id="3"/>
          <p:cNvSpPr txBox="true"/>
          <p:nvPr/>
        </p:nvSpPr>
        <p:spPr>
          <a:xfrm rot="0">
            <a:off x="4610303" y="583505"/>
            <a:ext cx="8655902" cy="1468477"/>
          </a:xfrm>
          <a:prstGeom prst="rect">
            <a:avLst/>
          </a:prstGeom>
        </p:spPr>
        <p:txBody>
          <a:bodyPr anchor="t" rtlCol="false" tIns="0" lIns="0" bIns="0" rIns="0">
            <a:spAutoFit/>
          </a:bodyPr>
          <a:lstStyle/>
          <a:p>
            <a:pPr algn="ctr">
              <a:lnSpc>
                <a:spcPts val="11985"/>
              </a:lnSpc>
              <a:spcBef>
                <a:spcPct val="0"/>
              </a:spcBef>
            </a:pPr>
            <a:r>
              <a:rPr lang="en-US" sz="8560">
                <a:solidFill>
                  <a:srgbClr val="FFFFFF"/>
                </a:solidFill>
                <a:latin typeface="TT Octosquares Compressed"/>
                <a:ea typeface="TT Octosquares Compressed"/>
                <a:cs typeface="TT Octosquares Compressed"/>
                <a:sym typeface="TT Octosquares Compressed"/>
              </a:rPr>
              <a:t>LITERAURE SURVEY</a:t>
            </a:r>
          </a:p>
        </p:txBody>
      </p:sp>
      <p:sp>
        <p:nvSpPr>
          <p:cNvPr name="Freeform 4" id="4"/>
          <p:cNvSpPr/>
          <p:nvPr/>
        </p:nvSpPr>
        <p:spPr>
          <a:xfrm flipH="false" flipV="false" rot="0">
            <a:off x="2966975" y="1125301"/>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432095" y="1125301"/>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3897216" y="1125301"/>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3158814" y="1125301"/>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3623934" y="1125301"/>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4089054" y="1125301"/>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316481" y="1937682"/>
            <a:ext cx="13243547" cy="7472680"/>
          </a:xfrm>
          <a:prstGeom prst="rect">
            <a:avLst/>
          </a:prstGeom>
        </p:spPr>
        <p:txBody>
          <a:bodyPr anchor="t" rtlCol="false" tIns="0" lIns="0" bIns="0" rIns="0">
            <a:spAutoFit/>
          </a:bodyPr>
          <a:lstStyle/>
          <a:p>
            <a:pPr algn="just" marL="604519" indent="-302260" lvl="1">
              <a:lnSpc>
                <a:spcPts val="3919"/>
              </a:lnSpc>
              <a:buFont typeface="Arial"/>
              <a:buChar char="•"/>
            </a:pPr>
            <a:r>
              <a:rPr lang="en-US" sz="2799">
                <a:solidFill>
                  <a:srgbClr val="FFFFFF"/>
                </a:solidFill>
                <a:latin typeface="Times New Roman"/>
                <a:ea typeface="Times New Roman"/>
                <a:cs typeface="Times New Roman"/>
                <a:sym typeface="Times New Roman"/>
              </a:rPr>
              <a:t>In "Word Recognition and Basic Cognitive Processes Among Reading-Disabled and Normal Readers in Arabic" (Abu-Rabia, Share, &amp; Mansour, 2003), the authors compared the performance of reading-disabled and typical readers, highlighting deficits in visual word recognition and phonological processing among the former. Their study emphasizes that such difficulties are not merely orthographic but stem from fundamental cognitive impairments.</a:t>
            </a:r>
          </a:p>
          <a:p>
            <a:pPr algn="just" marL="604519" indent="-302260" lvl="1">
              <a:lnSpc>
                <a:spcPts val="3919"/>
              </a:lnSpc>
              <a:buFont typeface="Arial"/>
              <a:buChar char="•"/>
            </a:pPr>
            <a:r>
              <a:rPr lang="en-US" sz="2799">
                <a:solidFill>
                  <a:srgbClr val="FFFFFF"/>
                </a:solidFill>
                <a:latin typeface="Times New Roman"/>
                <a:ea typeface="Times New Roman"/>
                <a:cs typeface="Times New Roman"/>
                <a:sym typeface="Times New Roman"/>
              </a:rPr>
              <a:t>Other works, like "Effect of Intensive Training on Auditory Processing and Reading Skills" (Agnew, Dorn, &amp; Eden, 2004), demonstrate that structured auditory training significantly enhances reading proficiency.This study supports the concept of neuroplasticity, showing positive effects of auditory interventions.</a:t>
            </a:r>
          </a:p>
          <a:p>
            <a:pPr algn="just" marL="604519" indent="-302260" lvl="1">
              <a:lnSpc>
                <a:spcPts val="3919"/>
              </a:lnSpc>
              <a:spcBef>
                <a:spcPct val="0"/>
              </a:spcBef>
              <a:buFont typeface="Arial"/>
              <a:buChar char="•"/>
            </a:pPr>
            <a:r>
              <a:rPr lang="en-US" sz="2799">
                <a:solidFill>
                  <a:srgbClr val="FFFFFF"/>
                </a:solidFill>
                <a:latin typeface="Times New Roman"/>
                <a:ea typeface="Times New Roman"/>
                <a:cs typeface="Times New Roman"/>
                <a:sym typeface="Times New Roman"/>
              </a:rPr>
              <a:t>In "Current Status of Treatments for Dyslexia: Critical Review" (Alexander &amp; Slinger-Constant, 2004), the authors critically examine existing therapeutic methods, highlighting phonological training as the prevailing approach.They also emphasize the value of early detection and the need for customized, multi-modal interventions to improve learning outcomes for individuals with dyslexia.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4449460" y="69399"/>
            <a:ext cx="8655902" cy="1468477"/>
          </a:xfrm>
          <a:prstGeom prst="rect">
            <a:avLst/>
          </a:prstGeom>
        </p:spPr>
        <p:txBody>
          <a:bodyPr anchor="t" rtlCol="false" tIns="0" lIns="0" bIns="0" rIns="0">
            <a:spAutoFit/>
          </a:bodyPr>
          <a:lstStyle/>
          <a:p>
            <a:pPr algn="ctr">
              <a:lnSpc>
                <a:spcPts val="11985"/>
              </a:lnSpc>
              <a:spcBef>
                <a:spcPct val="0"/>
              </a:spcBef>
            </a:pPr>
            <a:r>
              <a:rPr lang="en-US" sz="8560">
                <a:solidFill>
                  <a:srgbClr val="FFFFFF"/>
                </a:solidFill>
                <a:latin typeface="TT Octosquares Compressed"/>
                <a:ea typeface="TT Octosquares Compressed"/>
                <a:cs typeface="TT Octosquares Compressed"/>
                <a:sym typeface="TT Octosquares Compressed"/>
              </a:rPr>
              <a:t>DETAILED ARCHITECTURE</a:t>
            </a:r>
          </a:p>
        </p:txBody>
      </p:sp>
      <p:sp>
        <p:nvSpPr>
          <p:cNvPr name="Freeform 7" id="7"/>
          <p:cNvSpPr/>
          <p:nvPr/>
        </p:nvSpPr>
        <p:spPr>
          <a:xfrm flipH="false" flipV="false" rot="0">
            <a:off x="3235160" y="611195"/>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3700281" y="611195"/>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4165401" y="611195"/>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3240103" y="611195"/>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13705223" y="611195"/>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14170343" y="611195"/>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4325802" y="1537875"/>
            <a:ext cx="9557100" cy="8410248"/>
          </a:xfrm>
          <a:custGeom>
            <a:avLst/>
            <a:gdLst/>
            <a:ahLst/>
            <a:cxnLst/>
            <a:rect r="r" b="b" t="t" l="l"/>
            <a:pathLst>
              <a:path h="8410248" w="9557100">
                <a:moveTo>
                  <a:pt x="0" y="0"/>
                </a:moveTo>
                <a:lnTo>
                  <a:pt x="9557100" y="0"/>
                </a:lnTo>
                <a:lnTo>
                  <a:pt x="9557100" y="8410249"/>
                </a:lnTo>
                <a:lnTo>
                  <a:pt x="0" y="8410249"/>
                </a:lnTo>
                <a:lnTo>
                  <a:pt x="0" y="0"/>
                </a:lnTo>
                <a:close/>
              </a:path>
            </a:pathLst>
          </a:custGeom>
          <a:blipFill>
            <a:blip r:embed="rId5"/>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DAGhh8oSn3U</dc:identifier>
  <dcterms:modified xsi:type="dcterms:W3CDTF">2011-08-01T06:04:30Z</dcterms:modified>
  <cp:revision>1</cp:revision>
  <dc:title>CHATBOT FOR DYSLEXIC</dc:title>
</cp:coreProperties>
</file>