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688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274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6479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477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4931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6667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5465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894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268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313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1127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300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8/13/2020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71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15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114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3702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677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8/13/2020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8391957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75" r:id="rId5"/>
    <p:sldLayoutId id="2147483676" r:id="rId6"/>
    <p:sldLayoutId id="2147483677" r:id="rId7"/>
    <p:sldLayoutId id="2147483678" r:id="rId8"/>
    <p:sldLayoutId id="2147483679" r:id="rId9"/>
    <p:sldLayoutId id="2147483680" r:id="rId10"/>
    <p:sldLayoutId id="2147483681" r:id="rId11"/>
    <p:sldLayoutId id="2147483687" r:id="rId12"/>
    <p:sldLayoutId id="2147483682" r:id="rId13"/>
    <p:sldLayoutId id="2147483683" r:id="rId14"/>
    <p:sldLayoutId id="2147483684" r:id="rId15"/>
    <p:sldLayoutId id="2147483685" r:id="rId16"/>
    <p:sldLayoutId id="2147483686"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finiti.co/products/busines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7915F5-011D-4E6D-B1EB-C44886F1E213}"/>
              </a:ext>
            </a:extLst>
          </p:cNvPr>
          <p:cNvPicPr>
            <a:picLocks noChangeAspect="1"/>
          </p:cNvPicPr>
          <p:nvPr/>
        </p:nvPicPr>
        <p:blipFill rotWithShape="1">
          <a:blip r:embed="rId3"/>
          <a:srcRect t="10944" b="4787"/>
          <a:stretch/>
        </p:blipFill>
        <p:spPr>
          <a:xfrm>
            <a:off x="0" y="-133340"/>
            <a:ext cx="12191980" cy="6857990"/>
          </a:xfrm>
          <a:prstGeom prst="rect">
            <a:avLst/>
          </a:prstGeom>
        </p:spPr>
      </p:pic>
      <p:sp>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99829" y="1101852"/>
            <a:ext cx="4254640" cy="4654297"/>
          </a:xfrm>
          <a:prstGeom prst="round2SameRect">
            <a:avLst>
              <a:gd name="adj1" fmla="val 5146"/>
              <a:gd name="adj2" fmla="val 400"/>
            </a:avLst>
          </a:prstGeom>
          <a:solidFill>
            <a:schemeClr val="bg1">
              <a:alpha val="30000"/>
            </a:schemeClr>
          </a:solidFill>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EE3FE8-045C-47E2-BEF0-5C22C61D9A82}"/>
              </a:ext>
            </a:extLst>
          </p:cNvPr>
          <p:cNvSpPr>
            <a:spLocks noGrp="1"/>
          </p:cNvSpPr>
          <p:nvPr>
            <p:ph type="ctrTitle"/>
          </p:nvPr>
        </p:nvSpPr>
        <p:spPr>
          <a:xfrm>
            <a:off x="804336" y="1623412"/>
            <a:ext cx="3503122" cy="2287229"/>
          </a:xfrm>
        </p:spPr>
        <p:txBody>
          <a:bodyPr>
            <a:normAutofit/>
          </a:bodyPr>
          <a:lstStyle/>
          <a:p>
            <a:pPr algn="l"/>
            <a:r>
              <a:rPr lang="en-US" sz="4400" dirty="0"/>
              <a:t>Coursera Capstone</a:t>
            </a:r>
            <a:br>
              <a:rPr lang="en-US" sz="4400" dirty="0"/>
            </a:br>
            <a:endParaRPr lang="en-US" sz="4400" dirty="0"/>
          </a:p>
        </p:txBody>
      </p:sp>
      <p:sp>
        <p:nvSpPr>
          <p:cNvPr id="3" name="Subtitle 2">
            <a:extLst>
              <a:ext uri="{FF2B5EF4-FFF2-40B4-BE49-F238E27FC236}">
                <a16:creationId xmlns:a16="http://schemas.microsoft.com/office/drawing/2014/main" id="{A3CD86C1-5D84-4382-B5A6-C85B21EAEFD3}"/>
              </a:ext>
            </a:extLst>
          </p:cNvPr>
          <p:cNvSpPr>
            <a:spLocks noGrp="1"/>
          </p:cNvSpPr>
          <p:nvPr>
            <p:ph type="subTitle" idx="1"/>
          </p:nvPr>
        </p:nvSpPr>
        <p:spPr>
          <a:xfrm>
            <a:off x="804335" y="4009771"/>
            <a:ext cx="3503122" cy="1244361"/>
          </a:xfrm>
        </p:spPr>
        <p:txBody>
          <a:bodyPr>
            <a:normAutofit/>
          </a:bodyPr>
          <a:lstStyle/>
          <a:p>
            <a:pPr algn="l"/>
            <a:r>
              <a:rPr lang="en-US" sz="2400" b="1" dirty="0">
                <a:solidFill>
                  <a:srgbClr val="7F8DBA"/>
                </a:solidFill>
                <a:effectLst/>
              </a:rPr>
              <a:t>IBM Applied Data Science Capstone</a:t>
            </a:r>
          </a:p>
        </p:txBody>
      </p:sp>
    </p:spTree>
    <p:extLst>
      <p:ext uri="{BB962C8B-B14F-4D97-AF65-F5344CB8AC3E}">
        <p14:creationId xmlns:p14="http://schemas.microsoft.com/office/powerpoint/2010/main" val="374146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264D-E11F-4493-8FDE-4C4F811AC950}"/>
              </a:ext>
            </a:extLst>
          </p:cNvPr>
          <p:cNvSpPr>
            <a:spLocks noGrp="1"/>
          </p:cNvSpPr>
          <p:nvPr>
            <p:ph type="title"/>
          </p:nvPr>
        </p:nvSpPr>
        <p:spPr/>
        <p:txBody>
          <a:bodyPr/>
          <a:lstStyle/>
          <a:p>
            <a:r>
              <a:rPr lang="en-US" dirty="0"/>
              <a:t>Where to Open Fast Food Restaurant, LA	</a:t>
            </a:r>
          </a:p>
        </p:txBody>
      </p:sp>
      <p:sp>
        <p:nvSpPr>
          <p:cNvPr id="3" name="Content Placeholder 2">
            <a:extLst>
              <a:ext uri="{FF2B5EF4-FFF2-40B4-BE49-F238E27FC236}">
                <a16:creationId xmlns:a16="http://schemas.microsoft.com/office/drawing/2014/main" id="{4A71DCC9-7319-4B19-976A-229901A223AF}"/>
              </a:ext>
            </a:extLst>
          </p:cNvPr>
          <p:cNvSpPr>
            <a:spLocks noGrp="1"/>
          </p:cNvSpPr>
          <p:nvPr>
            <p:ph idx="1"/>
          </p:nvPr>
        </p:nvSpPr>
        <p:spPr/>
        <p:txBody>
          <a:bodyPr/>
          <a:lstStyle/>
          <a:p>
            <a:r>
              <a:rPr lang="en-US" dirty="0"/>
              <a:t>By - Kavin Shah</a:t>
            </a:r>
          </a:p>
          <a:p>
            <a:r>
              <a:rPr lang="en-US" dirty="0"/>
              <a:t>August 2020</a:t>
            </a:r>
          </a:p>
        </p:txBody>
      </p:sp>
    </p:spTree>
    <p:extLst>
      <p:ext uri="{BB962C8B-B14F-4D97-AF65-F5344CB8AC3E}">
        <p14:creationId xmlns:p14="http://schemas.microsoft.com/office/powerpoint/2010/main" val="412941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E9D0-0A95-4B4F-A7A1-849CE7049FDD}"/>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6C23E199-D333-41D1-A8F0-6A8E26E2A601}"/>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 group of investors started a small Fast food restaurant chain in Alabama. One of the decisions made during last business strategy company meeting was to confirm a plan to establish and deploy new stores on the west coast via launching stores in Los Angeles. As a consequence, a first pilot project is launched, and Raymond, project leader was nominated with first objective to launch 10 new stores in Los Angeles, CA. The success of this initiative is crucial for the next phases of the project and for the development of additional stores. Among Raymond’s key tasks, he needs to work with a real estate consultant to identify available venues in Los Angeles and close relevant deals as soon as possible to deploy the stores.</a:t>
            </a:r>
            <a:endParaRPr lang="en-US" dirty="0"/>
          </a:p>
        </p:txBody>
      </p:sp>
    </p:spTree>
    <p:extLst>
      <p:ext uri="{BB962C8B-B14F-4D97-AF65-F5344CB8AC3E}">
        <p14:creationId xmlns:p14="http://schemas.microsoft.com/office/powerpoint/2010/main" val="56504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426C-74F1-488B-850D-15F0EB69D35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608B5A3-72FE-4A31-9770-CA76B433D31E}"/>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Data was acquired from </a:t>
            </a:r>
            <a:r>
              <a:rPr lang="en-US" sz="1800" u="sng" dirty="0" err="1">
                <a:solidFill>
                  <a:srgbClr val="0000FF"/>
                </a:solidFill>
                <a:effectLst/>
                <a:latin typeface="Times New Roman" panose="02020603050405020304" pitchFamily="18" charset="0"/>
                <a:ea typeface="Calibri" panose="020F0502020204030204" pitchFamily="34" charset="0"/>
                <a:hlinkClick r:id="rId2"/>
              </a:rPr>
              <a:t>Datafiniti's</a:t>
            </a:r>
            <a:r>
              <a:rPr lang="en-US" sz="1800" u="sng" dirty="0">
                <a:solidFill>
                  <a:srgbClr val="0000FF"/>
                </a:solidFill>
                <a:effectLst/>
                <a:latin typeface="Times New Roman" panose="02020603050405020304" pitchFamily="18" charset="0"/>
                <a:ea typeface="Calibri" panose="020F0502020204030204" pitchFamily="34" charset="0"/>
                <a:hlinkClick r:id="rId2"/>
              </a:rPr>
              <a:t> Business Database</a:t>
            </a:r>
            <a:r>
              <a:rPr lang="en-US" sz="1800" dirty="0">
                <a:effectLst/>
                <a:latin typeface="Times New Roman" panose="02020603050405020304" pitchFamily="18" charset="0"/>
                <a:ea typeface="Calibri" panose="020F0502020204030204" pitchFamily="34" charset="0"/>
              </a:rPr>
              <a:t>. </a:t>
            </a:r>
          </a:p>
          <a:p>
            <a:r>
              <a:rPr lang="en-US" sz="1800" dirty="0">
                <a:effectLst/>
                <a:latin typeface="Times New Roman" panose="02020603050405020304" pitchFamily="18" charset="0"/>
                <a:ea typeface="Calibri" panose="020F0502020204030204" pitchFamily="34" charset="0"/>
              </a:rPr>
              <a:t>Apart from that I also took dataset for State codes; and</a:t>
            </a:r>
          </a:p>
          <a:p>
            <a:r>
              <a:rPr lang="en-US" sz="1800" dirty="0">
                <a:effectLst/>
                <a:latin typeface="Times New Roman" panose="02020603050405020304" pitchFamily="18" charset="0"/>
                <a:ea typeface="Calibri" panose="020F0502020204030204" pitchFamily="34" charset="0"/>
              </a:rPr>
              <a:t> The population dataset of the states (both from Google)</a:t>
            </a:r>
            <a:endParaRPr lang="en-US" dirty="0"/>
          </a:p>
        </p:txBody>
      </p:sp>
    </p:spTree>
    <p:extLst>
      <p:ext uri="{BB962C8B-B14F-4D97-AF65-F5344CB8AC3E}">
        <p14:creationId xmlns:p14="http://schemas.microsoft.com/office/powerpoint/2010/main" val="3754922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9F63-4929-4E63-B7D4-B0576C2AB87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F0B6FF7-740D-4EDD-BAE8-EE6F186FD74B}"/>
              </a:ext>
            </a:extLst>
          </p:cNvPr>
          <p:cNvSpPr>
            <a:spLocks noGrp="1"/>
          </p:cNvSpPr>
          <p:nvPr>
            <p:ph idx="1"/>
          </p:nvPr>
        </p:nvSpPr>
        <p:spPr/>
        <p:txBody>
          <a:bodyPr/>
          <a:lstStyle/>
          <a:p>
            <a:r>
              <a:rPr lang="en-US" dirty="0"/>
              <a:t>Data Cleaning to remove duplicates and Null values</a:t>
            </a:r>
          </a:p>
          <a:p>
            <a:r>
              <a:rPr lang="en-US" dirty="0"/>
              <a:t>Use Foursquare API to get venue data </a:t>
            </a:r>
          </a:p>
          <a:p>
            <a:r>
              <a:rPr lang="en-US" dirty="0"/>
              <a:t>Group data by neighborhood and taking the mean of the frequency of occurrence of each venue category </a:t>
            </a:r>
          </a:p>
          <a:p>
            <a:r>
              <a:rPr lang="en-US" dirty="0"/>
              <a:t>Perform clustering on the data by using k-means clustering </a:t>
            </a:r>
          </a:p>
          <a:p>
            <a:r>
              <a:rPr lang="en-US" dirty="0"/>
              <a:t>Select top 3 most visited venues in the neighborhood for understanding the vibe of the neighborhood.</a:t>
            </a:r>
          </a:p>
          <a:p>
            <a:r>
              <a:rPr lang="en-US" dirty="0"/>
              <a:t>Visualize the clusters in a map using Folium</a:t>
            </a:r>
          </a:p>
        </p:txBody>
      </p:sp>
    </p:spTree>
    <p:extLst>
      <p:ext uri="{BB962C8B-B14F-4D97-AF65-F5344CB8AC3E}">
        <p14:creationId xmlns:p14="http://schemas.microsoft.com/office/powerpoint/2010/main" val="62141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C0B7-391D-4969-ABCB-DA54C4A9208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A49B9D0-4EC7-435C-B368-FE925C3A21B8}"/>
              </a:ext>
            </a:extLst>
          </p:cNvPr>
          <p:cNvSpPr>
            <a:spLocks noGrp="1"/>
          </p:cNvSpPr>
          <p:nvPr>
            <p:ph sz="half" idx="1"/>
          </p:nvPr>
        </p:nvSpPr>
        <p:spPr/>
        <p:txBody>
          <a:bodyPr/>
          <a:lstStyle/>
          <a:p>
            <a:r>
              <a:rPr lang="en-US" dirty="0"/>
              <a:t>Cluster 0 (red) – Good for Fast-food restaurants</a:t>
            </a:r>
          </a:p>
          <a:p>
            <a:r>
              <a:rPr lang="en-US" dirty="0"/>
              <a:t>Cluster 1 (Purple) – Excellent for Fast-food restaurants</a:t>
            </a:r>
          </a:p>
          <a:p>
            <a:r>
              <a:rPr lang="en-US" dirty="0"/>
              <a:t>Cluster 2 (sky blue) – Moderate for Fast-food restaurants</a:t>
            </a:r>
          </a:p>
          <a:p>
            <a:r>
              <a:rPr lang="en-US" dirty="0"/>
              <a:t>Cluster 3 (neon green) and 4 (yellow) – Not good for Fast-food restaurants</a:t>
            </a:r>
          </a:p>
        </p:txBody>
      </p:sp>
      <p:pic>
        <p:nvPicPr>
          <p:cNvPr id="5" name="Content Placeholder 4">
            <a:extLst>
              <a:ext uri="{FF2B5EF4-FFF2-40B4-BE49-F238E27FC236}">
                <a16:creationId xmlns:a16="http://schemas.microsoft.com/office/drawing/2014/main" id="{EFCBC0EB-1B8D-4AF7-9FE4-113027A5747F}"/>
              </a:ext>
            </a:extLst>
          </p:cNvPr>
          <p:cNvPicPr>
            <a:picLocks noGrp="1"/>
          </p:cNvPicPr>
          <p:nvPr>
            <p:ph sz="half" idx="2"/>
          </p:nvPr>
        </p:nvPicPr>
        <p:blipFill>
          <a:blip r:embed="rId2"/>
          <a:stretch>
            <a:fillRect/>
          </a:stretch>
        </p:blipFill>
        <p:spPr>
          <a:xfrm>
            <a:off x="6933461" y="2076451"/>
            <a:ext cx="4172504" cy="3622670"/>
          </a:xfrm>
          <a:prstGeom prst="rect">
            <a:avLst/>
          </a:prstGeom>
        </p:spPr>
      </p:pic>
    </p:spTree>
    <p:extLst>
      <p:ext uri="{BB962C8B-B14F-4D97-AF65-F5344CB8AC3E}">
        <p14:creationId xmlns:p14="http://schemas.microsoft.com/office/powerpoint/2010/main" val="53192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A4C6-7EE9-4811-8D9C-DC6EC78A7AD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BAE4842-653E-4B92-8267-5645DEA96E0B}"/>
              </a:ext>
            </a:extLst>
          </p:cNvPr>
          <p:cNvSpPr>
            <a:spLocks noGrp="1"/>
          </p:cNvSpPr>
          <p:nvPr>
            <p:ph idx="1"/>
          </p:nvPr>
        </p:nvSpPr>
        <p:spPr/>
        <p:txBody>
          <a:bodyPr/>
          <a:lstStyle/>
          <a:p>
            <a:r>
              <a:rPr lang="en-US" dirty="0"/>
              <a:t>Most of the Fast-food restaurants are concentrated in the central area of the city </a:t>
            </a:r>
          </a:p>
          <a:p>
            <a:r>
              <a:rPr lang="en-US" dirty="0"/>
              <a:t>Highest number in cluster 1 followed by cluster 0 </a:t>
            </a:r>
          </a:p>
          <a:p>
            <a:r>
              <a:rPr lang="en-US" dirty="0"/>
              <a:t>Clusters 3 and 4 have very low number of Fast-food restaurants in the neighborhoods</a:t>
            </a:r>
          </a:p>
          <a:p>
            <a:r>
              <a:rPr lang="en-US" dirty="0"/>
              <a:t> Oversupply of Fast-food restaurants mostly happened in the central area of the city, with the suburb area still have very few Fast-food restaurants, but this mostly comes down to the foot-fall of LA.</a:t>
            </a:r>
          </a:p>
        </p:txBody>
      </p:sp>
    </p:spTree>
    <p:extLst>
      <p:ext uri="{BB962C8B-B14F-4D97-AF65-F5344CB8AC3E}">
        <p14:creationId xmlns:p14="http://schemas.microsoft.com/office/powerpoint/2010/main" val="120685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1FFA-BDD2-4011-B65D-D93AC0FD78D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8C6A39-93F5-42DD-9907-197D4A1A52D9}"/>
              </a:ext>
            </a:extLst>
          </p:cNvPr>
          <p:cNvSpPr>
            <a:spLocks noGrp="1"/>
          </p:cNvSpPr>
          <p:nvPr>
            <p:ph idx="1"/>
          </p:nvPr>
        </p:nvSpPr>
        <p:spPr/>
        <p:txBody>
          <a:bodyPr/>
          <a:lstStyle/>
          <a:p>
            <a:r>
              <a:rPr lang="en-US" dirty="0"/>
              <a:t>Answer to business question: The neighborhoods in clusters 0 and 1 are the most preferred locations to open a new Fats-food restaurants</a:t>
            </a:r>
          </a:p>
          <a:p>
            <a:r>
              <a:rPr lang="en-US" dirty="0"/>
              <a:t>Findings of this project will help the relevant stakeholders to capitalize on the opportunities on high potential locations with great foot-fall while avoiding deserted areas in their decisions to open a new Fats-food restaurant.</a:t>
            </a:r>
          </a:p>
        </p:txBody>
      </p:sp>
    </p:spTree>
    <p:extLst>
      <p:ext uri="{BB962C8B-B14F-4D97-AF65-F5344CB8AC3E}">
        <p14:creationId xmlns:p14="http://schemas.microsoft.com/office/powerpoint/2010/main" val="906610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_2SEEDS">
      <a:dk1>
        <a:srgbClr val="000000"/>
      </a:dk1>
      <a:lt1>
        <a:srgbClr val="FFFFFF"/>
      </a:lt1>
      <a:dk2>
        <a:srgbClr val="243041"/>
      </a:dk2>
      <a:lt2>
        <a:srgbClr val="E8E7E2"/>
      </a:lt2>
      <a:accent1>
        <a:srgbClr val="7F8DBA"/>
      </a:accent1>
      <a:accent2>
        <a:srgbClr val="84A9BD"/>
      </a:accent2>
      <a:accent3>
        <a:srgbClr val="9F96C6"/>
      </a:accent3>
      <a:accent4>
        <a:srgbClr val="BA8E7F"/>
      </a:accent4>
      <a:accent5>
        <a:srgbClr val="B2A280"/>
      </a:accent5>
      <a:accent6>
        <a:srgbClr val="A3A772"/>
      </a:accent6>
      <a:hlink>
        <a:srgbClr val="8F8257"/>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23</TotalTime>
  <Words>443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Georgia Pro Cond Light</vt:lpstr>
      <vt:lpstr>Speak Pro</vt:lpstr>
      <vt:lpstr>Times New Roman</vt:lpstr>
      <vt:lpstr>Wingdings 2</vt:lpstr>
      <vt:lpstr>SlateVTI</vt:lpstr>
      <vt:lpstr>Coursera Capstone </vt:lpstr>
      <vt:lpstr>Where to Open Fast Food Restaurant, LA </vt:lpstr>
      <vt:lpstr>Business Problem</vt:lpstr>
      <vt:lpstr>Data</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Kavin Shah</dc:creator>
  <cp:lastModifiedBy>Kavin Shah</cp:lastModifiedBy>
  <cp:revision>3</cp:revision>
  <dcterms:created xsi:type="dcterms:W3CDTF">2020-08-13T21:09:35Z</dcterms:created>
  <dcterms:modified xsi:type="dcterms:W3CDTF">2020-08-13T21:32:52Z</dcterms:modified>
</cp:coreProperties>
</file>