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27" r:id="rId2"/>
    <p:sldId id="267" r:id="rId3"/>
    <p:sldId id="328" r:id="rId4"/>
    <p:sldId id="329" r:id="rId5"/>
    <p:sldId id="331" r:id="rId6"/>
    <p:sldId id="332" r:id="rId7"/>
    <p:sldId id="373" r:id="rId8"/>
    <p:sldId id="333" r:id="rId9"/>
    <p:sldId id="334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263" r:id="rId4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145F9E-38F1-4E46-B29A-152AED4232BF}">
          <p14:sldIdLst>
            <p14:sldId id="327"/>
            <p14:sldId id="267"/>
            <p14:sldId id="328"/>
            <p14:sldId id="329"/>
            <p14:sldId id="331"/>
            <p14:sldId id="332"/>
            <p14:sldId id="373"/>
            <p14:sldId id="333"/>
            <p14:sldId id="334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End" id="{2B912D87-0B44-4A82-B0E4-E0A01E6BC4CC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0000"/>
    <a:srgbClr val="FFFFFF"/>
    <a:srgbClr val="FFBD47"/>
    <a:srgbClr val="AC1F23"/>
    <a:srgbClr val="B2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F689F-0323-4051-99AD-4CF53B520DE9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B2A2-EFEE-4792-8AE0-69DFC38359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0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"/>
            <a:ext cx="1861903" cy="5516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659654" y="-11687"/>
            <a:ext cx="632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aseline="0" dirty="0" smtClean="0">
                <a:solidFill>
                  <a:srgbClr val="AC1F23"/>
                </a:solidFill>
                <a:latin typeface="Bahnschrift SemiLight" panose="020B0502040204020203" pitchFamily="34" charset="0"/>
              </a:rPr>
              <a:t>Избрани въпроси от профилираната подготовка по информатика:</a:t>
            </a:r>
          </a:p>
          <a:p>
            <a:pPr algn="r"/>
            <a:r>
              <a:rPr lang="bg-BG" sz="1600" baseline="0" dirty="0" smtClean="0">
                <a:solidFill>
                  <a:srgbClr val="AC1F23"/>
                </a:solidFill>
                <a:latin typeface="Bahnschrift SemiLight" panose="020B0502040204020203" pitchFamily="34" charset="0"/>
              </a:rPr>
              <a:t>Алгоритми 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15344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3539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22554"/>
            <a:ext cx="664465" cy="411481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83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566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/>
          <p:cNvSpPr/>
          <p:nvPr userDrawn="1"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80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58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855378" y="3235441"/>
            <a:ext cx="5811046" cy="72002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704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Често срещани гре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bg-BG" dirty="0" smtClean="0"/>
              <a:t>Често срещани грешки</a:t>
            </a:r>
            <a:endParaRPr lang="en-GB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7B5-58D3-4FFC-A555-77F60668A61E}" type="slidenum">
              <a:rPr lang="bg-BG" smtClean="0"/>
              <a:pPr/>
              <a:t>‹#›</a:t>
            </a:fld>
            <a:endParaRPr lang="bg-BG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60" y="92364"/>
            <a:ext cx="1836777" cy="96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18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9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82007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901" flipH="1">
            <a:off x="191831" y="700581"/>
            <a:ext cx="1167017" cy="10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0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oog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82007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224" flipH="1">
            <a:off x="304559" y="574756"/>
            <a:ext cx="769136" cy="10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AC1F23"/>
          </a:solidFill>
          <a:ln>
            <a:solidFill>
              <a:schemeClr val="accent1"/>
            </a:solidFill>
          </a:ln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 userDrawn="1"/>
        </p:nvSpPr>
        <p:spPr>
          <a:xfrm>
            <a:off x="838200" y="449794"/>
            <a:ext cx="10509250" cy="1259943"/>
          </a:xfrm>
          <a:prstGeom prst="rect">
            <a:avLst/>
          </a:prstGeom>
          <a:solidFill>
            <a:srgbClr val="AC1F2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87" y="489802"/>
            <a:ext cx="1715614" cy="1083817"/>
          </a:xfrm>
          <a:prstGeom prst="rect">
            <a:avLst/>
          </a:prstGeom>
          <a:solidFill>
            <a:srgbClr val="AC1F23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111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052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34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21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68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2F41-3D2A-455E-B825-DD2CFEE0788D}" type="datetimeFigureOut">
              <a:rPr lang="bg-BG" smtClean="0"/>
              <a:t>20.12.2019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29" y="187377"/>
            <a:ext cx="574058" cy="3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C1F2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0.png"/><Relationship Id="rId11" Type="http://schemas.openxmlformats.org/officeDocument/2006/relationships/image" Target="../media/image40.png"/><Relationship Id="rId5" Type="http://schemas.openxmlformats.org/officeDocument/2006/relationships/image" Target="../media/image250.png"/><Relationship Id="rId10" Type="http://schemas.openxmlformats.org/officeDocument/2006/relationships/image" Target="../media/image390.png"/><Relationship Id="rId4" Type="http://schemas.openxmlformats.org/officeDocument/2006/relationships/image" Target="../media/image22.jpg"/><Relationship Id="rId9" Type="http://schemas.openxmlformats.org/officeDocument/2006/relationships/image" Target="../media/image3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 smtClean="0"/>
              <a:t>Фрактална</a:t>
            </a:r>
            <a:r>
              <a:rPr lang="bg-BG" dirty="0" smtClean="0"/>
              <a:t> графика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4353058"/>
            <a:ext cx="9144000" cy="904741"/>
          </a:xfrm>
        </p:spPr>
        <p:txBody>
          <a:bodyPr/>
          <a:lstStyle/>
          <a:p>
            <a:r>
              <a:rPr lang="bg-BG" dirty="0" smtClean="0"/>
              <a:t>Николина Николова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68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>
            <a:noAutofit/>
          </a:bodyPr>
          <a:lstStyle/>
          <a:p>
            <a:r>
              <a:rPr lang="bg-BG" sz="3300" dirty="0"/>
              <a:t>3. Бутон </a:t>
            </a:r>
            <a:r>
              <a:rPr lang="bg-BG" sz="3300" dirty="0" smtClean="0"/>
              <a:t>„Начертай“</a:t>
            </a:r>
            <a:r>
              <a:rPr lang="bg-BG" sz="3300" dirty="0"/>
              <a:t/>
            </a:r>
            <a:br>
              <a:rPr lang="bg-BG" sz="3300" dirty="0"/>
            </a:br>
            <a:r>
              <a:rPr lang="bg-BG" sz="3300" dirty="0"/>
              <a:t>Настройки на линия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023" y="785359"/>
            <a:ext cx="5966718" cy="56669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51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3</a:t>
            </a:r>
            <a:r>
              <a:rPr lang="en-US" dirty="0" smtClean="0"/>
              <a:t>A. </a:t>
            </a:r>
            <a:r>
              <a:rPr lang="bg-BG" dirty="0" smtClean="0"/>
              <a:t>Тест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96" y="1339403"/>
            <a:ext cx="7620828" cy="51283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2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Фрактал на Кох върху отсечка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Частен случай: брой страни = 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9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Отсечка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292031" y="1625572"/>
            <a:ext cx="11157287" cy="4697956"/>
            <a:chOff x="292031" y="1625572"/>
            <a:chExt cx="11157287" cy="46979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31" y="1625572"/>
              <a:ext cx="11061769" cy="46979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245476" y="3554570"/>
              <a:ext cx="8203842" cy="1582298"/>
              <a:chOff x="1907704" y="3861048"/>
              <a:chExt cx="7014331" cy="12758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907704" y="3861048"/>
                    <a:ext cx="8520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bg-BG" i="1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bg-BG" dirty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7704" y="3861048"/>
                    <a:ext cx="852028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26087"/>
                    </a:stretch>
                  </a:blipFill>
                </p:spPr>
                <p:txBody>
                  <a:bodyPr/>
                  <a:lstStyle/>
                  <a:p>
                    <a:r>
                      <a:rPr lang="bg-B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8070007" y="3861048"/>
                    <a:ext cx="8520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bg-BG" i="1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bg-BG" dirty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0007" y="3861048"/>
                    <a:ext cx="85202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6087"/>
                    </a:stretch>
                  </a:blipFill>
                </p:spPr>
                <p:txBody>
                  <a:bodyPr/>
                  <a:lstStyle/>
                  <a:p>
                    <a:r>
                      <a:rPr lang="bg-B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2333718" y="4138047"/>
                <a:ext cx="0" cy="227057"/>
              </a:xfrm>
              <a:prstGeom prst="straightConnector1">
                <a:avLst/>
              </a:prstGeom>
              <a:ln>
                <a:solidFill>
                  <a:schemeClr val="bg2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8496021" y="4138047"/>
                <a:ext cx="0" cy="227057"/>
              </a:xfrm>
              <a:prstGeom prst="straightConnector1">
                <a:avLst/>
              </a:prstGeom>
              <a:ln>
                <a:solidFill>
                  <a:schemeClr val="bg2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ight Brace 14"/>
              <p:cNvSpPr/>
              <p:nvPr/>
            </p:nvSpPr>
            <p:spPr>
              <a:xfrm rot="5400000">
                <a:off x="5234848" y="1463972"/>
                <a:ext cx="360039" cy="6162303"/>
              </a:xfrm>
              <a:prstGeom prst="rightBrace">
                <a:avLst/>
              </a:prstGeo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33243" y="4767535"/>
                <a:ext cx="1563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 = 400</a:t>
                </a:r>
                <a:endParaRPr lang="bg-BG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1467134" y="2347415"/>
              <a:ext cx="300251" cy="1367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78419" y="227727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400</a:t>
              </a:r>
              <a:endParaRPr lang="bg-B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06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Параметри на рекурсивната функция </a:t>
            </a:r>
            <a:r>
              <a:rPr lang="en-US" i="1" dirty="0" smtClean="0"/>
              <a:t>flake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44825"/>
            <a:ext cx="8229600" cy="3168352"/>
          </a:xfrm>
        </p:spPr>
        <p:txBody>
          <a:bodyPr/>
          <a:lstStyle/>
          <a:p>
            <a:r>
              <a:rPr lang="bg-BG" dirty="0" smtClean="0"/>
              <a:t>Координати на краищата на отсечката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0, </a:t>
            </a:r>
            <a:r>
              <a:rPr lang="en-US" i="1" dirty="0" smtClean="0"/>
              <a:t>y</a:t>
            </a:r>
            <a:r>
              <a:rPr lang="en-US" dirty="0" smtClean="0"/>
              <a:t>0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1, </a:t>
            </a:r>
            <a:r>
              <a:rPr lang="en-US" i="1" dirty="0" smtClean="0"/>
              <a:t>y</a:t>
            </a:r>
            <a:r>
              <a:rPr lang="en-US" dirty="0" smtClean="0"/>
              <a:t>1)</a:t>
            </a:r>
            <a:endParaRPr lang="bg-BG" dirty="0" smtClean="0"/>
          </a:p>
          <a:p>
            <a:r>
              <a:rPr lang="bg-BG" dirty="0" smtClean="0"/>
              <a:t>Графика на панела за чертане</a:t>
            </a:r>
            <a:br>
              <a:rPr lang="bg-BG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Graphics2D g2d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dirty="0" smtClean="0"/>
              <a:t>Дълбочина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64" y="5301208"/>
            <a:ext cx="6979236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5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Математически модел</a:t>
            </a:r>
            <a:br>
              <a:rPr lang="bg-BG" dirty="0" smtClean="0"/>
            </a:br>
            <a:r>
              <a:rPr lang="bg-BG" dirty="0" smtClean="0"/>
              <a:t>Условие за спиране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5093" y="1600200"/>
            <a:ext cx="3248168" cy="96520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Дълбочина = 1</a:t>
            </a:r>
            <a:endParaRPr lang="en-US" dirty="0" smtClean="0"/>
          </a:p>
          <a:p>
            <a:r>
              <a:rPr lang="bg-BG" dirty="0" smtClean="0"/>
              <a:t>Резултат: отсечка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2157220" y="2676734"/>
            <a:ext cx="9731427" cy="3901488"/>
            <a:chOff x="2157220" y="2676734"/>
            <a:chExt cx="9731427" cy="39014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7220" y="2676734"/>
              <a:ext cx="9731427" cy="390148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3828" y="5007973"/>
              <a:ext cx="5554638" cy="100165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" name="Oval 6"/>
            <p:cNvSpPr/>
            <p:nvPr/>
          </p:nvSpPr>
          <p:spPr>
            <a:xfrm>
              <a:off x="2157220" y="2937299"/>
              <a:ext cx="3056225" cy="46099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483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Рекурсивно обръщение</a:t>
            </a:r>
            <a:br>
              <a:rPr lang="bg-BG" sz="3300" dirty="0"/>
            </a:br>
            <a:r>
              <a:rPr lang="bg-BG" sz="3300" dirty="0"/>
              <a:t>Експериментално проследяване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964704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Дълбочина = 2</a:t>
            </a:r>
            <a:endParaRPr lang="en-US" dirty="0" smtClean="0"/>
          </a:p>
          <a:p>
            <a:r>
              <a:rPr lang="bg-BG" dirty="0" smtClean="0"/>
              <a:t>Резултат: три нови ключови точки</a:t>
            </a:r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79459" y="2292438"/>
            <a:ext cx="10298475" cy="3970260"/>
            <a:chOff x="1379459" y="2292438"/>
            <a:chExt cx="10298475" cy="39702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459" y="3024603"/>
              <a:ext cx="9733333" cy="32380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Flowchart: Card 5"/>
            <p:cNvSpPr/>
            <p:nvPr/>
          </p:nvSpPr>
          <p:spPr>
            <a:xfrm>
              <a:off x="8743666" y="2292438"/>
              <a:ext cx="2934268" cy="1146221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Да се намерят координатите на тези точки!</a:t>
              </a:r>
              <a:endParaRPr lang="bg-BG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8447964" y="3438659"/>
              <a:ext cx="1762836" cy="20613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7451678" y="3438659"/>
              <a:ext cx="2759122" cy="3985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</p:cNvCxnSpPr>
            <p:nvPr/>
          </p:nvCxnSpPr>
          <p:spPr>
            <a:xfrm flipH="1">
              <a:off x="6541826" y="3438659"/>
              <a:ext cx="3668974" cy="20613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1160927" y="3182963"/>
            <a:ext cx="3056225" cy="46099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29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Ключови точки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1514757" y="2883761"/>
            <a:ext cx="9319224" cy="3713351"/>
            <a:chOff x="1514757" y="2883761"/>
            <a:chExt cx="9319224" cy="37133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25088" t="10276"/>
            <a:stretch/>
          </p:blipFill>
          <p:spPr>
            <a:xfrm>
              <a:off x="1514757" y="2883761"/>
              <a:ext cx="9319224" cy="371335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12" name="Group 11"/>
            <p:cNvGrpSpPr/>
            <p:nvPr/>
          </p:nvGrpSpPr>
          <p:grpSpPr>
            <a:xfrm>
              <a:off x="1785711" y="3055312"/>
              <a:ext cx="8713878" cy="3097596"/>
              <a:chOff x="166175" y="3068960"/>
              <a:chExt cx="8713878" cy="309759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6175" y="5792035"/>
                <a:ext cx="1058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A 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x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0, </a:t>
                </a:r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y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0)</a:t>
                </a:r>
                <a:endParaRPr lang="bg-BG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829765" y="5792035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B 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x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1, </a:t>
                </a:r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y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1)</a:t>
                </a:r>
                <a:endParaRPr lang="bg-BG" i="1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85942" y="306896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 (</a:t>
                </a:r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x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4, </a:t>
                </a:r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y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4)</a:t>
                </a:r>
                <a:endParaRPr lang="bg-BG" i="1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66848" y="5792035"/>
                <a:ext cx="1045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C 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x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2, </a:t>
                </a:r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y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2)</a:t>
                </a:r>
                <a:endParaRPr lang="bg-BG" i="1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07676" y="5797224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D 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x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3, </a:t>
                </a:r>
                <a:r>
                  <a:rPr lang="en-US" i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y</a:t>
                </a:r>
                <a:r>
                  <a:rPr lang="en-US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rPr>
                  <a:t>3)</a:t>
                </a:r>
                <a:endParaRPr lang="bg-BG" i="1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53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/>
          <a:lstStyle/>
          <a:p>
            <a:r>
              <a:rPr lang="bg-BG" dirty="0" smtClean="0"/>
              <a:t>Правило на лоста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80" y="1692261"/>
            <a:ext cx="6876256" cy="2943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19362" y="5130809"/>
                <a:ext cx="4224233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bg-BG" i="1">
                          <a:latin typeface="Cambria Math" panose="02040503050406030204" pitchFamily="18" charset="0"/>
                        </a:rPr>
                        <m:t>т.е.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362" y="5130809"/>
                <a:ext cx="4224233" cy="489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99510" y="5539578"/>
                <a:ext cx="2743956" cy="1069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510" y="5539578"/>
                <a:ext cx="2743956" cy="1069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Координати на точки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i="1" dirty="0" smtClean="0"/>
              <a:t>D</a:t>
            </a:r>
            <a:endParaRPr lang="bg-BG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18338" y="1501254"/>
            <a:ext cx="8967608" cy="2283529"/>
            <a:chOff x="467544" y="1557904"/>
            <a:chExt cx="8382000" cy="206037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772816"/>
              <a:ext cx="8382000" cy="14763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ight Brace 4"/>
            <p:cNvSpPr/>
            <p:nvPr/>
          </p:nvSpPr>
          <p:spPr>
            <a:xfrm rot="16200000">
              <a:off x="1882526" y="1045661"/>
              <a:ext cx="616464" cy="2314219"/>
            </a:xfrm>
            <a:prstGeom prst="rightBrac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6609564" y="1701644"/>
              <a:ext cx="687362" cy="2314220"/>
            </a:xfrm>
            <a:prstGeom prst="rightBrace">
              <a:avLst>
                <a:gd name="adj1" fmla="val 8333"/>
                <a:gd name="adj2" fmla="val 50557"/>
              </a:avLst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31563" y="1557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96792" y="31837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/>
                <a:t>1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5434753" y="-164599"/>
              <a:ext cx="616464" cy="4734740"/>
            </a:xfrm>
            <a:prstGeom prst="rightBrac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ight Brace 9"/>
            <p:cNvSpPr/>
            <p:nvPr/>
          </p:nvSpPr>
          <p:spPr>
            <a:xfrm rot="5400000">
              <a:off x="3066798" y="500846"/>
              <a:ext cx="668438" cy="4734740"/>
            </a:xfrm>
            <a:prstGeom prst="rightBrace">
              <a:avLst>
                <a:gd name="adj1" fmla="val 8333"/>
                <a:gd name="adj2" fmla="val 60880"/>
              </a:avLst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3791" y="1557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38429" y="324894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50029" y="3917914"/>
                <a:ext cx="1563377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29" y="3917914"/>
                <a:ext cx="1563377" cy="1152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23060" y="5374539"/>
                <a:ext cx="1534587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60" y="5374539"/>
                <a:ext cx="1534587" cy="1152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5" y="3917914"/>
            <a:ext cx="5954662" cy="261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2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Очаквани резултати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742" y="4018208"/>
            <a:ext cx="6993194" cy="1320798"/>
          </a:xfrm>
        </p:spPr>
        <p:txBody>
          <a:bodyPr>
            <a:normAutofit/>
          </a:bodyPr>
          <a:lstStyle/>
          <a:p>
            <a:r>
              <a:rPr lang="bg-BG" dirty="0" smtClean="0"/>
              <a:t>Фрактална графика</a:t>
            </a:r>
          </a:p>
          <a:p>
            <a:r>
              <a:rPr lang="bg-BG" dirty="0" smtClean="0"/>
              <a:t>Създаване на фрактална графика с </a:t>
            </a:r>
            <a:r>
              <a:rPr lang="en-US" dirty="0" smtClean="0"/>
              <a:t>Java</a:t>
            </a:r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СДК Профилирана подготовка по информатика и ИТ, 2016 г.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D8E-CDD3-4FB7-9E11-B1D257E3FA85}" type="slidenum">
              <a:rPr lang="bg-BG" smtClean="0"/>
              <a:t>2</a:t>
            </a:fld>
            <a:endParaRPr lang="bg-BG"/>
          </a:p>
        </p:txBody>
      </p:sp>
      <p:pic>
        <p:nvPicPr>
          <p:cNvPr id="1030" name="Picture 6" descr="http://png.clipart.me/graphics/thumbs/198/pictogram-businessman-working-on-computer-vector-illustration_198346805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2323" y="2097249"/>
            <a:ext cx="2632068" cy="26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1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Координати на т. </a:t>
            </a:r>
            <a:r>
              <a:rPr lang="bg-BG" i="1" dirty="0" smtClean="0"/>
              <a:t>Е</a:t>
            </a:r>
            <a:endParaRPr lang="bg-BG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3860" y="2192376"/>
                <a:ext cx="1629549" cy="354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60" y="2192376"/>
                <a:ext cx="1629549" cy="354136"/>
              </a:xfrm>
              <a:prstGeom prst="rect">
                <a:avLst/>
              </a:prstGeom>
              <a:blipFill>
                <a:blip r:embed="rId2"/>
                <a:stretch>
                  <a:fillRect l="-1124" t="-31034" b="-3965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4189" y="3199549"/>
                <a:ext cx="1355948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89" y="3199549"/>
                <a:ext cx="1355948" cy="616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152784" y="1915626"/>
            <a:ext cx="8494340" cy="3961646"/>
            <a:chOff x="223064" y="1437790"/>
            <a:chExt cx="8494340" cy="39616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64" y="1437790"/>
              <a:ext cx="8494340" cy="39616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355976" y="4149080"/>
                  <a:ext cx="1023036" cy="4461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groupCh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bg-BG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4149080"/>
                  <a:ext cx="1023036" cy="4461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790" t="-13699" b="-21918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187624" y="4861120"/>
                  <a:ext cx="1023036" cy="4461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groupCh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bg-BG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4861120"/>
                  <a:ext cx="1023036" cy="4461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62" t="-13514" b="-20270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90294" y="3448877"/>
                  <a:ext cx="246285" cy="35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groupChr>
                      </m:oMath>
                    </m:oMathPara>
                  </a14:m>
                  <a:endParaRPr lang="bg-BG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294" y="3448877"/>
                  <a:ext cx="246285" cy="353815"/>
                </a:xfrm>
                <a:prstGeom prst="rect">
                  <a:avLst/>
                </a:prstGeom>
                <a:blipFill>
                  <a:blip r:embed="rId7"/>
                  <a:stretch>
                    <a:fillRect l="-62500" t="-29310" r="-80000" b="-41379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04307" y="2852936"/>
                  <a:ext cx="246285" cy="35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groupChr>
                      </m:oMath>
                    </m:oMathPara>
                  </a14:m>
                  <a:endParaRPr lang="bg-BG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307" y="2852936"/>
                  <a:ext cx="246285" cy="353815"/>
                </a:xfrm>
                <a:prstGeom prst="rect">
                  <a:avLst/>
                </a:prstGeom>
                <a:blipFill>
                  <a:blip r:embed="rId8"/>
                  <a:stretch>
                    <a:fillRect l="-62500" t="-29310" r="-80000" b="-41379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467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Ротация</a:t>
            </a:r>
            <a:endParaRPr lang="bg-BG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44006" y="2197290"/>
            <a:ext cx="4319564" cy="4013638"/>
            <a:chOff x="945383" y="1417638"/>
            <a:chExt cx="3409950" cy="33853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83" y="1417638"/>
              <a:ext cx="3409950" cy="3162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007393" y="4356864"/>
                  <a:ext cx="1023036" cy="4461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groupCh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bg-BG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393" y="4356864"/>
                  <a:ext cx="1023036" cy="4461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790" t="-13699" b="-21918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8000000">
                  <a:off x="1358953" y="2463651"/>
                  <a:ext cx="968214" cy="35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groupChr>
                        <m:d>
                          <m:d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bg-BG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00000">
                  <a:off x="1358953" y="2463651"/>
                  <a:ext cx="968214" cy="3538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084" r="-9924" b="-17857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29984" y="3658718"/>
                  <a:ext cx="2149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i="1">
                            <a:solidFill>
                              <a:srgbClr val="00582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bg-BG" dirty="0">
                    <a:solidFill>
                      <a:srgbClr val="005828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84" y="3658718"/>
                  <a:ext cx="21493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11" r="-8889" b="-5556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50551" y="2507786"/>
                <a:ext cx="3278910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bg-BG" i="1">
                          <a:latin typeface="Cambria Math" panose="02040503050406030204" pitchFamily="18" charset="0"/>
                        </a:rPr>
                        <m:t>т.е.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51" y="2507786"/>
                <a:ext cx="3278910" cy="530273"/>
              </a:xfrm>
              <a:prstGeom prst="rect">
                <a:avLst/>
              </a:prstGeom>
              <a:blipFill>
                <a:blip r:embed="rId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50551" y="4402217"/>
                <a:ext cx="2209451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51" y="4402217"/>
                <a:ext cx="2209451" cy="616259"/>
              </a:xfrm>
              <a:prstGeom prst="rect">
                <a:avLst/>
              </a:prstGeom>
              <a:blipFill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84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Ротация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Java</a:t>
            </a:r>
            <a:endParaRPr lang="bg-BG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2891111"/>
                <a:ext cx="4848075" cy="194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2600" dirty="0">
                    <a:solidFill>
                      <a:srgbClr val="C00000"/>
                    </a:solidFill>
                  </a:rPr>
                  <a:t>Внимание!</a:t>
                </a:r>
              </a:p>
              <a:p>
                <a:r>
                  <a:rPr lang="bg-BG" sz="2600" dirty="0">
                    <a:solidFill>
                      <a:srgbClr val="C00000"/>
                    </a:solidFill>
                  </a:rPr>
                  <a:t>Тъй като </a:t>
                </a:r>
                <a:r>
                  <a:rPr lang="bg-BG" sz="2600" dirty="0" smtClean="0">
                    <a:solidFill>
                      <a:srgbClr val="C00000"/>
                    </a:solidFill>
                  </a:rPr>
                  <a:t>ординатата </a:t>
                </a:r>
                <a:r>
                  <a:rPr lang="bg-BG" sz="2600" dirty="0">
                    <a:solidFill>
                      <a:srgbClr val="C00000"/>
                    </a:solidFill>
                  </a:rPr>
                  <a:t>в </a:t>
                </a:r>
                <a:r>
                  <a:rPr lang="en-US" sz="2600" dirty="0">
                    <a:solidFill>
                      <a:srgbClr val="C00000"/>
                    </a:solidFill>
                  </a:rPr>
                  <a:t>Java </a:t>
                </a:r>
                <a:r>
                  <a:rPr lang="bg-BG" sz="2600" dirty="0">
                    <a:solidFill>
                      <a:srgbClr val="C00000"/>
                    </a:solidFill>
                  </a:rPr>
                  <a:t>расте надолу, ъгълът на въртене е </a:t>
                </a:r>
                <a:endParaRPr lang="en-US" sz="2600" dirty="0">
                  <a:solidFill>
                    <a:srgbClr val="C00000"/>
                  </a:solidFill>
                </a:endParaRPr>
              </a:p>
              <a:p>
                <a:r>
                  <a:rPr lang="bg-BG" sz="3200" dirty="0">
                    <a:solidFill>
                      <a:srgbClr val="C00000"/>
                    </a:solidFill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bg-B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bg-BG" sz="3200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1111"/>
                <a:ext cx="4848075" cy="1948419"/>
              </a:xfrm>
              <a:prstGeom prst="rect">
                <a:avLst/>
              </a:prstGeom>
              <a:blipFill>
                <a:blip r:embed="rId2"/>
                <a:stretch>
                  <a:fillRect l="-3270" t="-2500" r="-1635" b="-437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587320" y="850768"/>
            <a:ext cx="3409950" cy="5477399"/>
            <a:chOff x="631570" y="932920"/>
            <a:chExt cx="3409950" cy="5477399"/>
          </a:xfrm>
        </p:grpSpPr>
        <p:grpSp>
          <p:nvGrpSpPr>
            <p:cNvPr id="12" name="Group 11"/>
            <p:cNvGrpSpPr/>
            <p:nvPr/>
          </p:nvGrpSpPr>
          <p:grpSpPr>
            <a:xfrm>
              <a:off x="631570" y="932920"/>
              <a:ext cx="3409950" cy="3162300"/>
              <a:chOff x="945383" y="1417638"/>
              <a:chExt cx="3409950" cy="31623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383" y="1417638"/>
                <a:ext cx="3409950" cy="31623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18000000">
                    <a:off x="1358953" y="2463651"/>
                    <a:ext cx="968214" cy="3538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pos m:val="top"/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groupChr>
                          <m:d>
                            <m:d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bg-BG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000000">
                    <a:off x="1358953" y="2463651"/>
                    <a:ext cx="968214" cy="35381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084" r="-99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bg-B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631570" y="2777181"/>
              <a:ext cx="3409950" cy="3633138"/>
              <a:chOff x="945383" y="946800"/>
              <a:chExt cx="3409950" cy="363313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945383" y="1417638"/>
                <a:ext cx="3409950" cy="31623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843060" y="1961745"/>
                    <a:ext cx="1023036" cy="4461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bg-BG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060" y="1961745"/>
                    <a:ext cx="1023036" cy="44614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4762" t="-13699" b="-21918"/>
                    </a:stretch>
                  </a:blipFill>
                </p:spPr>
                <p:txBody>
                  <a:bodyPr/>
                  <a:lstStyle/>
                  <a:p>
                    <a:r>
                      <a:rPr lang="bg-B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 rot="3600000">
                    <a:off x="1289746" y="2974108"/>
                    <a:ext cx="968214" cy="3538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pos m:val="top"/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groupChr>
                          <m:d>
                            <m:d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bg-BG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600000">
                    <a:off x="1289746" y="2974108"/>
                    <a:ext cx="968214" cy="35381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3664" t="-16766" r="-6107" b="-599"/>
                    </a:stretch>
                  </a:blipFill>
                </p:spPr>
                <p:txBody>
                  <a:bodyPr/>
                  <a:lstStyle/>
                  <a:p>
                    <a:r>
                      <a:rPr lang="bg-B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43060" y="946800"/>
                    <a:ext cx="880306" cy="472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bg-BG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bg-BG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bg-BG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060" y="946800"/>
                    <a:ext cx="880306" cy="47243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bg-B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Curved Left Arrow 27"/>
            <p:cNvSpPr/>
            <p:nvPr/>
          </p:nvSpPr>
          <p:spPr>
            <a:xfrm rot="1800000">
              <a:off x="3263612" y="4528128"/>
              <a:ext cx="503435" cy="106620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29" name="Curved Left Arrow 28"/>
            <p:cNvSpPr/>
            <p:nvPr/>
          </p:nvSpPr>
          <p:spPr>
            <a:xfrm rot="19800000" flipV="1">
              <a:off x="3264491" y="1903580"/>
              <a:ext cx="503435" cy="106620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10786" y="4698771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3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0786" y="2181603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3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0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Транслация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8775" y="2955433"/>
                <a:ext cx="2793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5" y="2955433"/>
                <a:ext cx="2793585" cy="276999"/>
              </a:xfrm>
              <a:prstGeom prst="rect">
                <a:avLst/>
              </a:prstGeom>
              <a:blipFill>
                <a:blip r:embed="rId2"/>
                <a:stretch>
                  <a:fillRect t="-8889" b="-3777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3776" y="4207740"/>
                <a:ext cx="2788584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4207740"/>
                <a:ext cx="2788584" cy="616259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957851" y="1581505"/>
            <a:ext cx="7821245" cy="4437157"/>
            <a:chOff x="1788007" y="1451438"/>
            <a:chExt cx="6619013" cy="3961646"/>
          </a:xfrm>
        </p:grpSpPr>
        <p:grpSp>
          <p:nvGrpSpPr>
            <p:cNvPr id="17" name="Group 16"/>
            <p:cNvGrpSpPr/>
            <p:nvPr/>
          </p:nvGrpSpPr>
          <p:grpSpPr>
            <a:xfrm>
              <a:off x="1788007" y="1451438"/>
              <a:ext cx="6619013" cy="3961646"/>
              <a:chOff x="223064" y="1437790"/>
              <a:chExt cx="6619013" cy="396164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23064" y="1437790"/>
                <a:ext cx="6619013" cy="3961646"/>
                <a:chOff x="223064" y="1437790"/>
                <a:chExt cx="6619013" cy="3961646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2077"/>
                <a:stretch/>
              </p:blipFill>
              <p:spPr>
                <a:xfrm>
                  <a:off x="223064" y="1437790"/>
                  <a:ext cx="6619013" cy="3961646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4355976" y="4149080"/>
                      <a:ext cx="1023036" cy="4461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groupCh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oMath>
                        </m:oMathPara>
                      </a14:m>
                      <a:endParaRPr lang="bg-BG" dirty="0"/>
                    </a:p>
                  </p:txBody>
                </p:sp>
              </mc:Choice>
              <mc:Fallback xmlns="">
                <p:sp>
                  <p:nvSpPr>
                    <p:cNvPr id="6" name="Rectangle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5976" y="4149080"/>
                      <a:ext cx="1023036" cy="446148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4790" t="-13699" b="-21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bg-B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187624" y="4861120"/>
                      <a:ext cx="1023036" cy="4461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groupCh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oMath>
                        </m:oMathPara>
                      </a14:m>
                      <a:endParaRPr lang="bg-BG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7624" y="4861120"/>
                      <a:ext cx="1023036" cy="446148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4762" t="-13514" b="-202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bg-B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 rot="18000000">
                      <a:off x="881780" y="3405004"/>
                      <a:ext cx="968214" cy="3538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groupChr>
                            <m:d>
                              <m:d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oMath>
                        </m:oMathPara>
                      </a14:m>
                      <a:endParaRPr lang="bg-BG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000000">
                      <a:off x="881780" y="3405004"/>
                      <a:ext cx="968214" cy="35381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20000" r="-10769" b="-185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bg-B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104307" y="2852936"/>
                      <a:ext cx="246285" cy="3538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groupChr>
                          </m:oMath>
                        </m:oMathPara>
                      </a14:m>
                      <a:endParaRPr lang="bg-BG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4307" y="2852936"/>
                      <a:ext cx="246285" cy="35381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4681" t="-26154" r="-78723" b="-261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bg-B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 rot="20770540">
                    <a:off x="2075357" y="4019396"/>
                    <a:ext cx="1032847" cy="3538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pos m:val="top"/>
                              <m:ctrlPr>
                                <a:rPr lang="bg-BG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groupChr>
                          <m:d>
                            <m:dPr>
                              <m:ctrlPr>
                                <a:rPr lang="bg-BG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bg-BG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770540">
                    <a:off x="2075357" y="4019396"/>
                    <a:ext cx="1032847" cy="35381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3889" t="-10204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bg-B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83004" y="2341447"/>
                    <a:ext cx="7363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bg-BG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bg-BG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3004" y="2341447"/>
                    <a:ext cx="73635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6522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bg-B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/>
              <p:nvPr/>
            </p:nvCxnSpPr>
            <p:spPr>
              <a:xfrm flipV="1">
                <a:off x="827584" y="2189143"/>
                <a:ext cx="4136770" cy="25798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 rot="20770540">
                  <a:off x="4445821" y="2164541"/>
                  <a:ext cx="1032847" cy="35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ctrlPr>
                              <a:rPr lang="bg-B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groupChr>
                        <m:d>
                          <m:dPr>
                            <m:ctrlPr>
                              <a:rPr lang="bg-B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bg-BG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bg-BG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70540">
                  <a:off x="4445821" y="2164541"/>
                  <a:ext cx="1032847" cy="353815"/>
                </a:xfrm>
                <a:prstGeom prst="rect">
                  <a:avLst/>
                </a:prstGeom>
                <a:blipFill>
                  <a:blip r:embed="rId11"/>
                  <a:stretch>
                    <a:fillRect l="-5213" t="-6250" b="-15179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41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Координати - код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58011"/>
            <a:ext cx="7145636" cy="2505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11" y="1690688"/>
            <a:ext cx="6927767" cy="2950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Рекурсивни обръщения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1944"/>
            <a:ext cx="3754760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Същият фрагмент се повтаря върху всяка от четирите отсечки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86" y="1548324"/>
            <a:ext cx="5461314" cy="2326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8763"/>
            <a:ext cx="8242474" cy="221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2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300" dirty="0"/>
              <a:t>Метод </a:t>
            </a:r>
            <a:r>
              <a:rPr lang="en-US" sz="3300" i="1" dirty="0"/>
              <a:t>flake</a:t>
            </a:r>
            <a:endParaRPr lang="bg-BG" sz="33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07" y="730546"/>
            <a:ext cx="7227993" cy="5888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27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Анимиране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847528" y="1690688"/>
            <a:ext cx="8229600" cy="2333625"/>
          </a:xfrm>
        </p:spPr>
        <p:txBody>
          <a:bodyPr>
            <a:normAutofit/>
          </a:bodyPr>
          <a:lstStyle/>
          <a:p>
            <a:r>
              <a:rPr lang="bg-BG" dirty="0" smtClean="0"/>
              <a:t>Забавяне на изчертаването с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</a:t>
            </a:r>
            <a:r>
              <a:rPr lang="bg-BG" dirty="0" smtClean="0"/>
              <a:t>непосредствено преди края на рекурсивната функция </a:t>
            </a:r>
            <a:r>
              <a:rPr lang="en-US" i="1" dirty="0" smtClean="0"/>
              <a:t>flake</a:t>
            </a:r>
          </a:p>
          <a:p>
            <a:r>
              <a:rPr lang="en-US" i="1" dirty="0" smtClean="0"/>
              <a:t>n – </a:t>
            </a:r>
            <a:r>
              <a:rPr lang="bg-BG" dirty="0" smtClean="0"/>
              <a:t>забавяне, милисекунди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2825087" y="3708112"/>
            <a:ext cx="6687403" cy="2490180"/>
            <a:chOff x="2825087" y="3708112"/>
            <a:chExt cx="6687403" cy="24901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5087" y="4501459"/>
              <a:ext cx="4850544" cy="16968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ounded Rectangular Callout 5"/>
            <p:cNvSpPr/>
            <p:nvPr/>
          </p:nvSpPr>
          <p:spPr>
            <a:xfrm>
              <a:off x="6578221" y="3708112"/>
              <a:ext cx="2934269" cy="793347"/>
            </a:xfrm>
            <a:prstGeom prst="wedgeRoundRectCallout">
              <a:avLst>
                <a:gd name="adj1" fmla="val -57577"/>
                <a:gd name="adj2" fmla="val 95185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30 милисекунди забавяне</a:t>
              </a:r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54204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Обръщение към рекурсивен метод </a:t>
            </a:r>
            <a:r>
              <a:rPr lang="en-US" i="1" dirty="0" smtClean="0"/>
              <a:t>flake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Бутон „Начертай“</a:t>
            </a:r>
            <a:r>
              <a:rPr lang="en-US" dirty="0" smtClean="0"/>
              <a:t>, </a:t>
            </a:r>
            <a:r>
              <a:rPr lang="bg-BG" dirty="0" smtClean="0"/>
              <a:t>асоциираното събитие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bg-BG" dirty="0" smtClean="0">
                <a:sym typeface="Wingdings" panose="05000000000000000000" pitchFamily="2" charset="2"/>
              </a:rPr>
              <a:t>След настройките на линията</a:t>
            </a:r>
            <a:br>
              <a:rPr lang="bg-BG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TODO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1" y="3306641"/>
            <a:ext cx="5915000" cy="33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71531" cy="1026947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Бутон</a:t>
            </a:r>
            <a:r>
              <a:rPr lang="en-US" dirty="0" smtClean="0"/>
              <a:t> “</a:t>
            </a:r>
            <a:r>
              <a:rPr lang="bg-BG" dirty="0" smtClean="0"/>
              <a:t>Начертай“ – функционалност</a:t>
            </a:r>
            <a:r>
              <a:rPr lang="en-US" dirty="0" smtClean="0"/>
              <a:t> (1)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78" y="878598"/>
            <a:ext cx="5862143" cy="56961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952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Фрактали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94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825621" cy="8631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Бутон</a:t>
            </a:r>
            <a:r>
              <a:rPr lang="en-US" dirty="0" smtClean="0"/>
              <a:t> “</a:t>
            </a:r>
            <a:r>
              <a:rPr lang="bg-BG" dirty="0" smtClean="0"/>
              <a:t>Начертай“ – функционалност</a:t>
            </a:r>
            <a:r>
              <a:rPr lang="en-US" dirty="0" smtClean="0"/>
              <a:t> (2)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93" y="1746913"/>
            <a:ext cx="6377599" cy="44510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964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полигон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Страни - отсечки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58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Правилен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bg-BG" dirty="0" smtClean="0"/>
              <a:t>ъгълник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45587" y="2501504"/>
                <a:ext cx="2119426" cy="2795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3600" dirty="0">
                  <a:ea typeface="Cambria Math"/>
                </a:endParaRPr>
              </a:p>
              <a:p>
                <a:endParaRPr lang="en-US" sz="3600" dirty="0">
                  <a:ea typeface="Cambria Math"/>
                </a:endParaRPr>
              </a:p>
              <a:p>
                <a:endParaRPr lang="en-US" sz="3600" i="1" dirty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587" y="2501504"/>
                <a:ext cx="2119426" cy="2795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096000" y="1261222"/>
            <a:ext cx="5256584" cy="5256584"/>
            <a:chOff x="4763852" y="1124744"/>
            <a:chExt cx="5256584" cy="52565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6" t="8458" r="36083" b="4846"/>
            <a:stretch/>
          </p:blipFill>
          <p:spPr>
            <a:xfrm>
              <a:off x="4763852" y="1124744"/>
              <a:ext cx="5256584" cy="52565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752184" y="3149825"/>
                  <a:ext cx="964430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bg-BG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184" y="3149825"/>
                  <a:ext cx="964430" cy="6127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Геометрия</a:t>
            </a:r>
            <a:endParaRPr lang="bg-BG" dirty="0"/>
          </a:p>
        </p:txBody>
      </p:sp>
      <p:grpSp>
        <p:nvGrpSpPr>
          <p:cNvPr id="29" name="Групиране 28"/>
          <p:cNvGrpSpPr>
            <a:grpSpLocks noChangeAspect="1"/>
          </p:cNvGrpSpPr>
          <p:nvPr/>
        </p:nvGrpSpPr>
        <p:grpSpPr>
          <a:xfrm>
            <a:off x="5376828" y="1027906"/>
            <a:ext cx="5400000" cy="5400000"/>
            <a:chOff x="526655" y="1493168"/>
            <a:chExt cx="4176464" cy="4176464"/>
          </a:xfrm>
        </p:grpSpPr>
        <p:sp>
          <p:nvSpPr>
            <p:cNvPr id="27" name="Сегмент от кръг 26"/>
            <p:cNvSpPr/>
            <p:nvPr/>
          </p:nvSpPr>
          <p:spPr>
            <a:xfrm rot="5400000">
              <a:off x="2500881" y="3456620"/>
              <a:ext cx="228922" cy="244704"/>
            </a:xfrm>
            <a:prstGeom prst="pie">
              <a:avLst>
                <a:gd name="adj1" fmla="val 12645460"/>
                <a:gd name="adj2" fmla="val 16200000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grpSp>
          <p:nvGrpSpPr>
            <p:cNvPr id="12" name="Групиране 11"/>
            <p:cNvGrpSpPr/>
            <p:nvPr/>
          </p:nvGrpSpPr>
          <p:grpSpPr>
            <a:xfrm>
              <a:off x="526655" y="1493168"/>
              <a:ext cx="4176464" cy="4176464"/>
              <a:chOff x="526655" y="1493168"/>
              <a:chExt cx="4176464" cy="4176464"/>
            </a:xfrm>
          </p:grpSpPr>
          <p:grpSp>
            <p:nvGrpSpPr>
              <p:cNvPr id="10" name="Групиране 9"/>
              <p:cNvGrpSpPr/>
              <p:nvPr/>
            </p:nvGrpSpPr>
            <p:grpSpPr>
              <a:xfrm>
                <a:off x="526655" y="1493168"/>
                <a:ext cx="4176464" cy="4176464"/>
                <a:chOff x="539552" y="1493168"/>
                <a:chExt cx="4176464" cy="4176464"/>
              </a:xfrm>
            </p:grpSpPr>
            <p:grpSp>
              <p:nvGrpSpPr>
                <p:cNvPr id="9" name="Групиране 8"/>
                <p:cNvGrpSpPr/>
                <p:nvPr/>
              </p:nvGrpSpPr>
              <p:grpSpPr>
                <a:xfrm>
                  <a:off x="539552" y="2141399"/>
                  <a:ext cx="4176464" cy="2880000"/>
                  <a:chOff x="539552" y="2060848"/>
                  <a:chExt cx="4176464" cy="2880000"/>
                </a:xfrm>
              </p:grpSpPr>
              <p:sp>
                <p:nvSpPr>
                  <p:cNvPr id="5" name="Овал 4"/>
                  <p:cNvSpPr/>
                  <p:nvPr/>
                </p:nvSpPr>
                <p:spPr>
                  <a:xfrm>
                    <a:off x="1187784" y="2060848"/>
                    <a:ext cx="2880000" cy="2880000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cxnSp>
                <p:nvCxnSpPr>
                  <p:cNvPr id="7" name="Съединител &quot;права стрелка&quot; 6"/>
                  <p:cNvCxnSpPr/>
                  <p:nvPr/>
                </p:nvCxnSpPr>
                <p:spPr>
                  <a:xfrm>
                    <a:off x="539552" y="3500848"/>
                    <a:ext cx="4176464" cy="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Съединител &quot;права стрелка&quot; 7"/>
                <p:cNvCxnSpPr/>
                <p:nvPr/>
              </p:nvCxnSpPr>
              <p:spPr>
                <a:xfrm rot="16200000">
                  <a:off x="539552" y="3581400"/>
                  <a:ext cx="4176464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Овал 10"/>
              <p:cNvSpPr/>
              <p:nvPr/>
            </p:nvSpPr>
            <p:spPr>
              <a:xfrm>
                <a:off x="3375919" y="2348888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14" name="Съединител &quot;права стрелка&quot; 13"/>
            <p:cNvCxnSpPr>
              <a:endCxn id="11" idx="3"/>
            </p:cNvCxnSpPr>
            <p:nvPr/>
          </p:nvCxnSpPr>
          <p:spPr>
            <a:xfrm flipV="1">
              <a:off x="2614888" y="2410344"/>
              <a:ext cx="771575" cy="117105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Текстово поле 15"/>
            <p:cNvSpPr txBox="1"/>
            <p:nvPr/>
          </p:nvSpPr>
          <p:spPr>
            <a:xfrm>
              <a:off x="2756746" y="2743576"/>
              <a:ext cx="239528" cy="285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</a:t>
              </a:r>
              <a:endParaRPr lang="bg-BG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Право съединение 17"/>
            <p:cNvCxnSpPr>
              <a:stCxn id="11" idx="0"/>
            </p:cNvCxnSpPr>
            <p:nvPr/>
          </p:nvCxnSpPr>
          <p:spPr>
            <a:xfrm flipH="1">
              <a:off x="3386463" y="2348888"/>
              <a:ext cx="25456" cy="1232511"/>
            </a:xfrm>
            <a:prstGeom prst="line">
              <a:avLst/>
            </a:prstGeom>
            <a:ln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>
              <a:stCxn id="11" idx="3"/>
            </p:cNvCxnSpPr>
            <p:nvPr/>
          </p:nvCxnSpPr>
          <p:spPr>
            <a:xfrm flipH="1">
              <a:off x="2614888" y="2410344"/>
              <a:ext cx="771575" cy="10544"/>
            </a:xfrm>
            <a:prstGeom prst="line">
              <a:avLst/>
            </a:prstGeom>
            <a:ln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Текстово поле 23"/>
            <p:cNvSpPr txBox="1"/>
            <p:nvPr/>
          </p:nvSpPr>
          <p:spPr>
            <a:xfrm>
              <a:off x="3275556" y="2040517"/>
              <a:ext cx="493686" cy="285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, </a:t>
              </a:r>
              <a:r>
                <a:rPr lang="en-US" i="1" dirty="0"/>
                <a:t>y</a:t>
              </a:r>
              <a:r>
                <a:rPr lang="en-US" dirty="0"/>
                <a:t>)</a:t>
              </a:r>
              <a:endParaRPr lang="bg-B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Текстово поле 24"/>
                <p:cNvSpPr txBox="1"/>
                <p:nvPr/>
              </p:nvSpPr>
              <p:spPr>
                <a:xfrm>
                  <a:off x="2688836" y="3563724"/>
                  <a:ext cx="1057693" cy="2856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bg-BG" dirty="0"/>
                </a:p>
              </p:txBody>
            </p:sp>
          </mc:Choice>
          <mc:Fallback xmlns="">
            <p:sp>
              <p:nvSpPr>
                <p:cNvPr id="25" name="Текстово поле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836" y="3563724"/>
                  <a:ext cx="1057693" cy="2856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Текстово поле 25"/>
                <p:cNvSpPr txBox="1"/>
                <p:nvPr/>
              </p:nvSpPr>
              <p:spPr>
                <a:xfrm>
                  <a:off x="3199889" y="2850300"/>
                  <a:ext cx="1036765" cy="2856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bg-BG" dirty="0"/>
                </a:p>
              </p:txBody>
            </p:sp>
          </mc:Choice>
          <mc:Fallback xmlns="">
            <p:sp>
              <p:nvSpPr>
                <p:cNvPr id="26" name="Текстово поле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889" y="2850300"/>
                  <a:ext cx="1036765" cy="285648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Текстово поле 27"/>
                <p:cNvSpPr txBox="1"/>
                <p:nvPr/>
              </p:nvSpPr>
              <p:spPr>
                <a:xfrm>
                  <a:off x="2623332" y="3332420"/>
                  <a:ext cx="295765" cy="2856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i="1">
                            <a:latin typeface="Cambria Math"/>
                            <a:ea typeface="Cambria Math"/>
                          </a:rPr>
                          <m:t>𝛼</m:t>
                        </m:r>
                      </m:oMath>
                    </m:oMathPara>
                  </a14:m>
                  <a:endParaRPr lang="bg-BG" dirty="0"/>
                </a:p>
              </p:txBody>
            </p:sp>
          </mc:Choice>
          <mc:Fallback xmlns="">
            <p:sp>
              <p:nvSpPr>
                <p:cNvPr id="28" name="Текстово поле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332" y="3332420"/>
                  <a:ext cx="295765" cy="2856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Текстово поле 29"/>
              <p:cNvSpPr txBox="1"/>
              <p:nvPr/>
            </p:nvSpPr>
            <p:spPr>
              <a:xfrm>
                <a:off x="1938215" y="2620608"/>
                <a:ext cx="2230547" cy="2309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𝑅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func>
                  </m:oMath>
                </a14:m>
                <a:endParaRPr lang="en-US" sz="2800" dirty="0"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𝑅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func>
                  </m:oMath>
                </a14:m>
                <a:endParaRPr lang="en-US" sz="2800" dirty="0"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bg-BG" dirty="0"/>
              </a:p>
            </p:txBody>
          </p:sp>
        </mc:Choice>
        <mc:Fallback xmlns="">
          <p:sp>
            <p:nvSpPr>
              <p:cNvPr id="30" name="Текстово поле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215" y="2620608"/>
                <a:ext cx="2230547" cy="2309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 </a:t>
            </a:r>
            <a:r>
              <a:rPr lang="en-US" i="1" dirty="0" smtClean="0"/>
              <a:t>polygon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2223"/>
            <a:ext cx="4757382" cy="3087569"/>
          </a:xfrm>
        </p:spPr>
        <p:txBody>
          <a:bodyPr/>
          <a:lstStyle/>
          <a:p>
            <a:r>
              <a:rPr lang="bg-BG" dirty="0" smtClean="0"/>
              <a:t>Параметри</a:t>
            </a:r>
          </a:p>
          <a:p>
            <a:pPr lvl="1"/>
            <a:r>
              <a:rPr lang="bg-BG" dirty="0" smtClean="0"/>
              <a:t>Графика</a:t>
            </a:r>
          </a:p>
          <a:p>
            <a:pPr lvl="1"/>
            <a:r>
              <a:rPr lang="bg-BG" dirty="0" smtClean="0"/>
              <a:t>Брой страни</a:t>
            </a:r>
          </a:p>
          <a:p>
            <a:pPr lvl="1"/>
            <a:r>
              <a:rPr lang="bg-BG" dirty="0" smtClean="0"/>
              <a:t>Радиус (</a:t>
            </a:r>
            <a:r>
              <a:rPr lang="en-US" i="1" dirty="0" smtClean="0"/>
              <a:t>size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6" t="8458" r="36083" b="4846"/>
          <a:stretch/>
        </p:blipFill>
        <p:spPr>
          <a:xfrm>
            <a:off x="6095999" y="1449937"/>
            <a:ext cx="4931391" cy="49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0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5" y="260648"/>
            <a:ext cx="6600577" cy="64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48" y="2492472"/>
            <a:ext cx="7180952" cy="37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bg-BG" sz="3300" dirty="0"/>
              <a:t>Тест - полигон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25946"/>
            <a:ext cx="8439175" cy="1079695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Бутон „Начертай“, на мястото на фрактала-отсечка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80792"/>
            <a:ext cx="4683407" cy="16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Полигон-фрактал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Страни – снежинка на Кох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363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/>
              <a:t>Изчертава се полигон като всяка </a:t>
            </a:r>
            <a:r>
              <a:rPr lang="bg-BG" dirty="0" smtClean="0">
                <a:solidFill>
                  <a:srgbClr val="C00000"/>
                </a:solidFill>
              </a:rPr>
              <a:t>страна-отсечка </a:t>
            </a:r>
            <a:r>
              <a:rPr lang="bg-BG" dirty="0" smtClean="0"/>
              <a:t>се заменя със </a:t>
            </a:r>
            <a:r>
              <a:rPr lang="bg-BG" dirty="0" smtClean="0">
                <a:solidFill>
                  <a:srgbClr val="C00000"/>
                </a:solidFill>
              </a:rPr>
              <a:t>снежинка на Кох </a:t>
            </a:r>
            <a:r>
              <a:rPr lang="bg-BG" dirty="0" smtClean="0"/>
              <a:t>със същите параметри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bg-BG" dirty="0" smtClean="0">
                <a:solidFill>
                  <a:srgbClr val="C00000"/>
                </a:solidFill>
              </a:rPr>
              <a:t>Внимание: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C00000"/>
                </a:solidFill>
              </a:rPr>
              <a:t>Методът трябва да съдържа параметър за дълбочината на фрактала (</a:t>
            </a:r>
            <a:r>
              <a:rPr lang="en-US" dirty="0" smtClean="0">
                <a:solidFill>
                  <a:srgbClr val="C00000"/>
                </a:solidFill>
              </a:rPr>
              <a:t>level</a:t>
            </a:r>
            <a:r>
              <a:rPr lang="bg-BG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>
                <a:solidFill>
                  <a:srgbClr val="005828"/>
                </a:solidFill>
              </a:rPr>
              <a:t>Препоръка: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005828"/>
                </a:solidFill>
              </a:rPr>
              <a:t>Направете копие на метод </a:t>
            </a:r>
            <a:r>
              <a:rPr lang="en-US" i="1" dirty="0" smtClean="0">
                <a:solidFill>
                  <a:srgbClr val="005828"/>
                </a:solidFill>
              </a:rPr>
              <a:t>polygon</a:t>
            </a:r>
            <a:r>
              <a:rPr lang="bg-BG" dirty="0" smtClean="0">
                <a:solidFill>
                  <a:srgbClr val="005828"/>
                </a:solidFill>
              </a:rPr>
              <a:t>, преименувайте го и нанесете корекциите.</a:t>
            </a:r>
            <a:endParaRPr lang="bg-BG" dirty="0">
              <a:solidFill>
                <a:srgbClr val="005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594"/>
          </a:xfrm>
        </p:spPr>
        <p:txBody>
          <a:bodyPr/>
          <a:lstStyle/>
          <a:p>
            <a:r>
              <a:rPr lang="bg-BG" sz="3300" dirty="0"/>
              <a:t>Метод </a:t>
            </a:r>
            <a:r>
              <a:rPr lang="en-US" sz="3300" i="1" dirty="0" err="1"/>
              <a:t>polyFlake</a:t>
            </a:r>
            <a:r>
              <a:rPr lang="en-US" sz="3300" dirty="0"/>
              <a:t> - </a:t>
            </a:r>
            <a:r>
              <a:rPr lang="bg-BG" sz="3300" dirty="0"/>
              <a:t>код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173780"/>
            <a:ext cx="6826550" cy="5429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53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Фрактал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Fractal </a:t>
            </a:r>
            <a:r>
              <a:rPr lang="en-US" i="1" dirty="0">
                <a:solidFill>
                  <a:schemeClr val="accent6"/>
                </a:solidFill>
              </a:rPr>
              <a:t>Geometry plays two roles. It is the geometry of deterministic chaos and it can also describe the geometry of mountains, clouds and </a:t>
            </a:r>
            <a:r>
              <a:rPr lang="en-US" i="1" dirty="0" smtClean="0">
                <a:solidFill>
                  <a:schemeClr val="accent6"/>
                </a:solidFill>
              </a:rPr>
              <a:t>galaxies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					Benoit </a:t>
            </a:r>
            <a:r>
              <a:rPr lang="en-US" dirty="0">
                <a:solidFill>
                  <a:schemeClr val="accent6"/>
                </a:solidFill>
              </a:rPr>
              <a:t>Mandelbrot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Fractus</a:t>
            </a:r>
            <a:r>
              <a:rPr lang="en-US" dirty="0" smtClean="0"/>
              <a:t> </a:t>
            </a:r>
            <a:r>
              <a:rPr lang="bg-BG" dirty="0" smtClean="0"/>
              <a:t>(лат) </a:t>
            </a:r>
            <a:r>
              <a:rPr lang="en-US" dirty="0" smtClean="0"/>
              <a:t>– </a:t>
            </a:r>
            <a:r>
              <a:rPr lang="bg-BG" dirty="0" smtClean="0"/>
              <a:t>счупен</a:t>
            </a:r>
            <a:endParaRPr lang="en-US" dirty="0" smtClean="0"/>
          </a:p>
          <a:p>
            <a:r>
              <a:rPr lang="bg-BG" dirty="0" smtClean="0"/>
              <a:t>Природен или геометричен обект, който се характеризира със </a:t>
            </a:r>
            <a:r>
              <a:rPr lang="bg-BG" dirty="0" err="1" smtClean="0"/>
              <a:t>себеподобност</a:t>
            </a:r>
            <a:r>
              <a:rPr lang="en-US" dirty="0" smtClean="0"/>
              <a:t> – </a:t>
            </a:r>
            <a:r>
              <a:rPr lang="bg-BG" dirty="0" smtClean="0"/>
              <a:t>съставен е от по-малки обекти, еднакви или подобни на оригинала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53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bg-BG" sz="3300" dirty="0"/>
              <a:t>Тест - </a:t>
            </a:r>
            <a:r>
              <a:rPr lang="en-US" sz="3300" i="1" dirty="0" err="1"/>
              <a:t>polyFlake</a:t>
            </a:r>
            <a:endParaRPr lang="bg-BG" sz="3300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1" y="1289948"/>
            <a:ext cx="9582175" cy="4569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/>
              <a:t>Бутон „Начертай“, на мястото на обръщението към </a:t>
            </a:r>
            <a:r>
              <a:rPr lang="en-US" i="1" dirty="0" smtClean="0"/>
              <a:t>polygon(…)</a:t>
            </a:r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90" b="965"/>
          <a:stretch/>
        </p:blipFill>
        <p:spPr>
          <a:xfrm>
            <a:off x="5131559" y="2210655"/>
            <a:ext cx="6619163" cy="4432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05" y="4426700"/>
            <a:ext cx="4581794" cy="16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</a:t>
            </a:r>
            <a:r>
              <a:rPr lang="bg-BG" dirty="0" smtClean="0"/>
              <a:t>на </a:t>
            </a:r>
            <a:r>
              <a:rPr lang="bg-BG" dirty="0" err="1" smtClean="0"/>
              <a:t>Шерпински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Пример 2 - указания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26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ГПИ</a:t>
            </a:r>
            <a:br>
              <a:rPr lang="bg-BG" sz="3300" dirty="0"/>
            </a:br>
            <a:r>
              <a:rPr lang="bg-BG" sz="3300" dirty="0"/>
              <a:t>Копие и редакция на предходния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9" y="1739853"/>
            <a:ext cx="7436371" cy="49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рекурсивен метод</a:t>
            </a:r>
            <a:r>
              <a:rPr lang="en-US" dirty="0"/>
              <a:t> </a:t>
            </a:r>
            <a:r>
              <a:rPr lang="en-US" i="1" dirty="0"/>
              <a:t>triangles</a:t>
            </a:r>
            <a:endParaRPr lang="bg-BG" i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96378"/>
            <a:ext cx="4104456" cy="2973645"/>
          </a:xfrm>
        </p:spPr>
        <p:txBody>
          <a:bodyPr>
            <a:normAutofit/>
          </a:bodyPr>
          <a:lstStyle/>
          <a:p>
            <a:r>
              <a:rPr lang="bg-BG" dirty="0" smtClean="0"/>
              <a:t>Графика</a:t>
            </a:r>
          </a:p>
          <a:p>
            <a:r>
              <a:rPr lang="bg-BG" dirty="0" smtClean="0"/>
              <a:t>Дълбочина на рекурсия (</a:t>
            </a:r>
            <a:r>
              <a:rPr lang="en-US" dirty="0" smtClean="0"/>
              <a:t>level</a:t>
            </a:r>
            <a:r>
              <a:rPr lang="bg-BG" dirty="0" smtClean="0"/>
              <a:t>)</a:t>
            </a:r>
          </a:p>
          <a:p>
            <a:r>
              <a:rPr lang="bg-BG" dirty="0" smtClean="0"/>
              <a:t>Координати на трите върха на триъгълника</a:t>
            </a:r>
            <a:endParaRPr lang="bg-BG" dirty="0"/>
          </a:p>
        </p:txBody>
      </p:sp>
      <p:grpSp>
        <p:nvGrpSpPr>
          <p:cNvPr id="9" name="Групиране 8"/>
          <p:cNvGrpSpPr>
            <a:grpSpLocks noChangeAspect="1"/>
          </p:cNvGrpSpPr>
          <p:nvPr/>
        </p:nvGrpSpPr>
        <p:grpSpPr>
          <a:xfrm>
            <a:off x="6418056" y="1681230"/>
            <a:ext cx="3755769" cy="3188793"/>
            <a:chOff x="3635896" y="1849470"/>
            <a:chExt cx="5365385" cy="4555418"/>
          </a:xfrm>
        </p:grpSpPr>
        <p:pic>
          <p:nvPicPr>
            <p:cNvPr id="4" name="Картина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1849470"/>
              <a:ext cx="5365385" cy="4500000"/>
            </a:xfrm>
            <a:prstGeom prst="rect">
              <a:avLst/>
            </a:prstGeom>
          </p:spPr>
        </p:pic>
        <p:sp>
          <p:nvSpPr>
            <p:cNvPr id="5" name="Текстово поле 4"/>
            <p:cNvSpPr txBox="1"/>
            <p:nvPr/>
          </p:nvSpPr>
          <p:spPr>
            <a:xfrm>
              <a:off x="4312446" y="5877271"/>
              <a:ext cx="1436290" cy="527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А</a:t>
              </a:r>
              <a:r>
                <a: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(</a:t>
              </a:r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x</a:t>
              </a:r>
              <a:r>
                <a: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0</a:t>
              </a:r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, y</a:t>
              </a:r>
              <a:r>
                <a: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0)</a:t>
              </a:r>
              <a:endParaRPr lang="bg-BG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Текстово поле 5"/>
            <p:cNvSpPr txBox="1"/>
            <p:nvPr/>
          </p:nvSpPr>
          <p:spPr>
            <a:xfrm>
              <a:off x="7544902" y="3489794"/>
              <a:ext cx="1424842" cy="527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B</a:t>
              </a:r>
              <a:r>
                <a: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(</a:t>
              </a:r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x</a:t>
              </a:r>
              <a:r>
                <a: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</a:t>
              </a:r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, y</a:t>
              </a:r>
              <a:r>
                <a: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1)</a:t>
              </a:r>
              <a:endParaRPr lang="bg-BG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312446" y="1988840"/>
              <a:ext cx="1422550" cy="527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C(x2</a:t>
              </a:r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, y</a:t>
              </a:r>
              <a:r>
                <a: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2)</a:t>
              </a:r>
              <a:endParaRPr lang="bg-BG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79" y="5805264"/>
            <a:ext cx="7971118" cy="57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Геометрия – ключови точки</a:t>
            </a:r>
            <a:endParaRPr lang="bg-BG" dirty="0"/>
          </a:p>
        </p:txBody>
      </p:sp>
      <p:grpSp>
        <p:nvGrpSpPr>
          <p:cNvPr id="12" name="Групиране 11"/>
          <p:cNvGrpSpPr/>
          <p:nvPr/>
        </p:nvGrpSpPr>
        <p:grpSpPr>
          <a:xfrm>
            <a:off x="4919730" y="1429555"/>
            <a:ext cx="5868796" cy="5103034"/>
            <a:chOff x="1655939" y="1246728"/>
            <a:chExt cx="6256305" cy="5247224"/>
          </a:xfrm>
        </p:grpSpPr>
        <p:pic>
          <p:nvPicPr>
            <p:cNvPr id="4" name="Картина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939" y="1246728"/>
              <a:ext cx="6256305" cy="5247224"/>
            </a:xfrm>
            <a:prstGeom prst="rect">
              <a:avLst/>
            </a:prstGeom>
          </p:spPr>
        </p:pic>
        <p:sp>
          <p:nvSpPr>
            <p:cNvPr id="5" name="Текстово поле 4"/>
            <p:cNvSpPr txBox="1"/>
            <p:nvPr/>
          </p:nvSpPr>
          <p:spPr>
            <a:xfrm>
              <a:off x="2771800" y="594928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i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А</a:t>
              </a: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lang="en-US" i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x</a:t>
              </a: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0</a:t>
              </a:r>
              <a:r>
                <a:rPr lang="en-US" i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, y</a:t>
              </a: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0)</a:t>
              </a:r>
              <a:endParaRPr lang="bg-BG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Текстово поле 5"/>
            <p:cNvSpPr txBox="1"/>
            <p:nvPr/>
          </p:nvSpPr>
          <p:spPr>
            <a:xfrm>
              <a:off x="6804248" y="3501008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B</a:t>
              </a: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lang="en-US" i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x</a:t>
              </a: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i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, y</a:t>
              </a: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1)</a:t>
              </a:r>
              <a:endParaRPr lang="bg-BG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2775963" y="1485269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C(x2</a:t>
              </a:r>
              <a:r>
                <a:rPr lang="en-US" i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, y</a:t>
              </a: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2)</a:t>
              </a:r>
              <a:endParaRPr lang="bg-BG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Текстово поле 7"/>
                <p:cNvSpPr txBox="1"/>
                <p:nvPr/>
              </p:nvSpPr>
              <p:spPr>
                <a:xfrm rot="1891825">
                  <a:off x="4274528" y="2098600"/>
                  <a:ext cx="2522165" cy="7146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2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bg2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chemeClr val="bg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bg-BG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Текстово поле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1825">
                  <a:off x="4274528" y="2098600"/>
                  <a:ext cx="2522165" cy="7146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Текстово поле 9"/>
                <p:cNvSpPr txBox="1"/>
                <p:nvPr/>
              </p:nvSpPr>
              <p:spPr>
                <a:xfrm rot="16200000">
                  <a:off x="1922778" y="3703349"/>
                  <a:ext cx="2438981" cy="740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2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bg2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0+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chemeClr val="bg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0+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bg-BG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Текстово поле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922778" y="3703349"/>
                  <a:ext cx="2438981" cy="7409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Текстово поле 10"/>
                <p:cNvSpPr txBox="1"/>
                <p:nvPr/>
              </p:nvSpPr>
              <p:spPr>
                <a:xfrm rot="19678180">
                  <a:off x="4161876" y="5013189"/>
                  <a:ext cx="2522165" cy="7146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2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bg2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chemeClr val="bg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bg-BG" dirty="0">
                    <a:solidFill>
                      <a:schemeClr val="bg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" name="Текстово поле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78180">
                  <a:off x="4161876" y="5013189"/>
                  <a:ext cx="2522165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2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316"/>
          </a:xfrm>
        </p:spPr>
        <p:txBody>
          <a:bodyPr>
            <a:normAutofit/>
          </a:bodyPr>
          <a:lstStyle/>
          <a:p>
            <a:r>
              <a:rPr lang="bg-BG" dirty="0" smtClean="0"/>
              <a:t>Конструкция на рекурсията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955392"/>
            <a:ext cx="3898776" cy="3124943"/>
          </a:xfrm>
        </p:spPr>
        <p:txBody>
          <a:bodyPr>
            <a:normAutofit/>
          </a:bodyPr>
          <a:lstStyle/>
          <a:p>
            <a:r>
              <a:rPr lang="bg-BG" dirty="0" smtClean="0"/>
              <a:t>Условие за спиране:</a:t>
            </a:r>
            <a:br>
              <a:rPr lang="bg-BG" dirty="0" smtClean="0"/>
            </a:br>
            <a:r>
              <a:rPr lang="en-US" i="1" dirty="0" smtClean="0"/>
              <a:t>level</a:t>
            </a:r>
            <a:r>
              <a:rPr lang="en-US" dirty="0" smtClean="0"/>
              <a:t> = 0</a:t>
            </a:r>
          </a:p>
          <a:p>
            <a:r>
              <a:rPr lang="bg-BG" dirty="0" smtClean="0"/>
              <a:t>Рекурсивни обръщения -  3 броя</a:t>
            </a:r>
            <a:br>
              <a:rPr lang="bg-BG" dirty="0" smtClean="0"/>
            </a:br>
            <a:r>
              <a:rPr lang="bg-BG" dirty="0" smtClean="0"/>
              <a:t>За всеки от малките триъгълници</a:t>
            </a:r>
            <a:endParaRPr lang="bg-BG" dirty="0"/>
          </a:p>
        </p:txBody>
      </p:sp>
      <p:grpSp>
        <p:nvGrpSpPr>
          <p:cNvPr id="15" name="Групиране 14"/>
          <p:cNvGrpSpPr/>
          <p:nvPr/>
        </p:nvGrpSpPr>
        <p:grpSpPr>
          <a:xfrm>
            <a:off x="6281569" y="2304411"/>
            <a:ext cx="4340543" cy="3640455"/>
            <a:chOff x="4499991" y="2780928"/>
            <a:chExt cx="4340543" cy="3640455"/>
          </a:xfrm>
        </p:grpSpPr>
        <p:pic>
          <p:nvPicPr>
            <p:cNvPr id="4" name="Картина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991" y="2780928"/>
              <a:ext cx="4340543" cy="3640455"/>
            </a:xfrm>
            <a:prstGeom prst="rect">
              <a:avLst/>
            </a:prstGeom>
          </p:spPr>
        </p:pic>
        <p:sp>
          <p:nvSpPr>
            <p:cNvPr id="5" name="Равнобедрен триъгълник 4"/>
            <p:cNvSpPr/>
            <p:nvPr/>
          </p:nvSpPr>
          <p:spPr>
            <a:xfrm rot="19800000">
              <a:off x="5426887" y="3096105"/>
              <a:ext cx="1434084" cy="121284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Равнобедрен триъгълник 6"/>
            <p:cNvSpPr/>
            <p:nvPr/>
          </p:nvSpPr>
          <p:spPr>
            <a:xfrm rot="19800000">
              <a:off x="5433397" y="4545660"/>
              <a:ext cx="1434084" cy="121284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Равнобедрен триъгълник 7"/>
            <p:cNvSpPr/>
            <p:nvPr/>
          </p:nvSpPr>
          <p:spPr>
            <a:xfrm rot="19800000">
              <a:off x="6681363" y="3825580"/>
              <a:ext cx="1434084" cy="121284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Текстово поле 8"/>
            <p:cNvSpPr txBox="1"/>
            <p:nvPr/>
          </p:nvSpPr>
          <p:spPr>
            <a:xfrm>
              <a:off x="5626859" y="601415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А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8295904" y="44015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B</a:t>
              </a:r>
              <a:endParaRPr lang="bg-BG" i="1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Текстово поле 10"/>
            <p:cNvSpPr txBox="1"/>
            <p:nvPr/>
          </p:nvSpPr>
          <p:spPr>
            <a:xfrm>
              <a:off x="6905351" y="531005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C1</a:t>
              </a:r>
              <a:endParaRPr lang="bg-BG" i="1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Текстово поле 11"/>
            <p:cNvSpPr txBox="1"/>
            <p:nvPr/>
          </p:nvSpPr>
          <p:spPr>
            <a:xfrm>
              <a:off x="6931611" y="351786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А</a:t>
              </a:r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1</a:t>
              </a:r>
              <a:endParaRPr lang="bg-BG" i="1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Текстово поле 12"/>
            <p:cNvSpPr txBox="1"/>
            <p:nvPr/>
          </p:nvSpPr>
          <p:spPr>
            <a:xfrm>
              <a:off x="5626859" y="282619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C</a:t>
              </a:r>
              <a:endParaRPr lang="bg-BG" i="1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Текстово поле 13"/>
            <p:cNvSpPr txBox="1"/>
            <p:nvPr/>
          </p:nvSpPr>
          <p:spPr>
            <a:xfrm>
              <a:off x="5393462" y="440257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B1</a:t>
              </a:r>
              <a:endParaRPr lang="bg-BG" i="1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42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Приятна и успешна работа!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18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3603"/>
            <a:ext cx="9144000" cy="647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3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Снежинка на Кох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57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14" y="523696"/>
            <a:ext cx="6457143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bg-BG" dirty="0" smtClean="0"/>
              <a:t>Подготовка на Г</a:t>
            </a:r>
            <a:r>
              <a:rPr lang="bg-BG" dirty="0"/>
              <a:t>П</a:t>
            </a:r>
            <a:r>
              <a:rPr lang="bg-BG" dirty="0" smtClean="0"/>
              <a:t>И</a:t>
            </a:r>
            <a:endParaRPr lang="bg-BG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34874" y="997274"/>
            <a:ext cx="8100810" cy="5929286"/>
            <a:chOff x="553792" y="1293616"/>
            <a:chExt cx="8100810" cy="5929286"/>
          </a:xfrm>
        </p:grpSpPr>
        <p:grpSp>
          <p:nvGrpSpPr>
            <p:cNvPr id="5" name="Group 4"/>
            <p:cNvGrpSpPr/>
            <p:nvPr/>
          </p:nvGrpSpPr>
          <p:grpSpPr>
            <a:xfrm>
              <a:off x="734095" y="1293616"/>
              <a:ext cx="7920507" cy="5313246"/>
              <a:chOff x="734095" y="1293616"/>
              <a:chExt cx="7920507" cy="5313246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l="205" r="-706" b="-20"/>
              <a:stretch/>
            </p:blipFill>
            <p:spPr>
              <a:xfrm>
                <a:off x="734095" y="1293616"/>
                <a:ext cx="7920507" cy="5313246"/>
              </a:xfrm>
              <a:prstGeom prst="rect">
                <a:avLst/>
              </a:prstGeom>
            </p:spPr>
          </p:pic>
          <p:sp>
            <p:nvSpPr>
              <p:cNvPr id="3" name="Rounded Rectangular Callout 2"/>
              <p:cNvSpPr/>
              <p:nvPr/>
            </p:nvSpPr>
            <p:spPr>
              <a:xfrm>
                <a:off x="3950144" y="1558344"/>
                <a:ext cx="1416676" cy="515155"/>
              </a:xfrm>
              <a:prstGeom prst="wedgeRoundRectCallout">
                <a:avLst>
                  <a:gd name="adj1" fmla="val -58106"/>
                  <a:gd name="adj2" fmla="val 100000"/>
                  <a:gd name="adj3" fmla="val 1666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txtDepth</a:t>
                </a:r>
                <a:endParaRPr lang="bg-BG" dirty="0"/>
              </a:p>
            </p:txBody>
          </p:sp>
          <p:sp>
            <p:nvSpPr>
              <p:cNvPr id="7" name="Rounded Rectangular Callout 6"/>
              <p:cNvSpPr/>
              <p:nvPr/>
            </p:nvSpPr>
            <p:spPr>
              <a:xfrm>
                <a:off x="3950144" y="3043723"/>
                <a:ext cx="1416676" cy="515155"/>
              </a:xfrm>
              <a:prstGeom prst="wedgeRoundRectCallout">
                <a:avLst>
                  <a:gd name="adj1" fmla="val -58106"/>
                  <a:gd name="adj2" fmla="val 100000"/>
                  <a:gd name="adj3" fmla="val 1666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txtSize</a:t>
                </a:r>
                <a:endParaRPr lang="bg-BG" dirty="0"/>
              </a:p>
            </p:txBody>
          </p:sp>
          <p:sp>
            <p:nvSpPr>
              <p:cNvPr id="8" name="Rounded Rectangular Callout 7"/>
              <p:cNvSpPr/>
              <p:nvPr/>
            </p:nvSpPr>
            <p:spPr>
              <a:xfrm>
                <a:off x="3950144" y="4576332"/>
                <a:ext cx="2154442" cy="515155"/>
              </a:xfrm>
              <a:prstGeom prst="wedgeRoundRectCallout">
                <a:avLst>
                  <a:gd name="adj1" fmla="val -58106"/>
                  <a:gd name="adj2" fmla="val 100000"/>
                  <a:gd name="adj3" fmla="val 1666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txtNumberOfSides</a:t>
                </a:r>
                <a:endParaRPr lang="bg-BG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553792" y="3043723"/>
              <a:ext cx="1970467" cy="38205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pnlControl</a:t>
              </a:r>
              <a:endParaRPr lang="bg-BG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23656" y="5954221"/>
              <a:ext cx="1970467" cy="38205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pnlCanvas</a:t>
              </a:r>
              <a:endParaRPr lang="bg-BG" dirty="0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53792" y="6707747"/>
              <a:ext cx="1416676" cy="515155"/>
            </a:xfrm>
            <a:prstGeom prst="wedgeRoundRectCallout">
              <a:avLst>
                <a:gd name="adj1" fmla="val 20076"/>
                <a:gd name="adj2" fmla="val -72500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btnClear</a:t>
              </a:r>
              <a:endParaRPr lang="bg-BG" dirty="0"/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3228928" y="6707746"/>
              <a:ext cx="1416676" cy="515155"/>
            </a:xfrm>
            <a:prstGeom prst="wedgeRoundRectCallout">
              <a:avLst>
                <a:gd name="adj1" fmla="val -9924"/>
                <a:gd name="adj2" fmla="val -77500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btnDraw</a:t>
              </a:r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6989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149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bg-BG" dirty="0" smtClean="0"/>
              <a:t>Бутон „Изчисти“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403087"/>
            <a:ext cx="10920211" cy="5313246"/>
            <a:chOff x="838200" y="1403087"/>
            <a:chExt cx="10920211" cy="53132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05" r="-706" b="-20"/>
            <a:stretch/>
          </p:blipFill>
          <p:spPr>
            <a:xfrm>
              <a:off x="3837904" y="1403087"/>
              <a:ext cx="7920507" cy="5313246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>
            <a:xfrm>
              <a:off x="838200" y="3515932"/>
              <a:ext cx="4995930" cy="2511381"/>
            </a:xfrm>
            <a:prstGeom prst="wedgeRoundRectCallout">
              <a:avLst>
                <a:gd name="adj1" fmla="val 49188"/>
                <a:gd name="adj2" fmla="val 57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133" y="3626746"/>
              <a:ext cx="4709207" cy="2303137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2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B226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E84C22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_OOP_Pregovor.pptx" id="{6035A432-49F7-43A7-B414-2733D73C81EA}" vid="{CD08F22D-82C7-41C1-8135-3E10660D9C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SDP</Template>
  <TotalTime>2729</TotalTime>
  <Words>498</Words>
  <Application>Microsoft Office PowerPoint</Application>
  <PresentationFormat>Widescreen</PresentationFormat>
  <Paragraphs>170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Bahnschrift SemiLight</vt:lpstr>
      <vt:lpstr>Calibri</vt:lpstr>
      <vt:lpstr>Calibri Light</vt:lpstr>
      <vt:lpstr>Cambria Math</vt:lpstr>
      <vt:lpstr>Courier New</vt:lpstr>
      <vt:lpstr>Wingdings</vt:lpstr>
      <vt:lpstr>Office Theme</vt:lpstr>
      <vt:lpstr>Фрактална графика</vt:lpstr>
      <vt:lpstr>Очаквани резултати</vt:lpstr>
      <vt:lpstr>Фрактали</vt:lpstr>
      <vt:lpstr>Фрактал</vt:lpstr>
      <vt:lpstr>PowerPoint Presentation</vt:lpstr>
      <vt:lpstr>Снежинка на Кох</vt:lpstr>
      <vt:lpstr>PowerPoint Presentation</vt:lpstr>
      <vt:lpstr>1. Подготовка на ГПИ</vt:lpstr>
      <vt:lpstr>2. Бутон „Изчисти“</vt:lpstr>
      <vt:lpstr>3. Бутон „Начертай“ Настройки на линия (1)</vt:lpstr>
      <vt:lpstr>3A. Тест</vt:lpstr>
      <vt:lpstr>Фрактал на Кох върху отсечка</vt:lpstr>
      <vt:lpstr>Отсечка</vt:lpstr>
      <vt:lpstr>Параметри на рекурсивната функция flake</vt:lpstr>
      <vt:lpstr>Математически модел Условие за спиране</vt:lpstr>
      <vt:lpstr>Рекурсивно обръщение Експериментално проследяване</vt:lpstr>
      <vt:lpstr>Ключови точки</vt:lpstr>
      <vt:lpstr>Правило на лоста</vt:lpstr>
      <vt:lpstr>Координати на точки C и D</vt:lpstr>
      <vt:lpstr>Координати на т. Е</vt:lpstr>
      <vt:lpstr>Ротация</vt:lpstr>
      <vt:lpstr>Ротация в Java</vt:lpstr>
      <vt:lpstr>Транслация</vt:lpstr>
      <vt:lpstr>Координати - код</vt:lpstr>
      <vt:lpstr>Рекурсивни обръщения</vt:lpstr>
      <vt:lpstr>Метод flake</vt:lpstr>
      <vt:lpstr>Анимиране</vt:lpstr>
      <vt:lpstr>Обръщение към рекурсивен метод flake</vt:lpstr>
      <vt:lpstr>Бутон “Начертай“ – функционалност (1)</vt:lpstr>
      <vt:lpstr>Бутон “Начертай“ – функционалност (2)</vt:lpstr>
      <vt:lpstr>полигон</vt:lpstr>
      <vt:lpstr>Правилен n-ъгълник</vt:lpstr>
      <vt:lpstr>Геометрия</vt:lpstr>
      <vt:lpstr>Метод polygon</vt:lpstr>
      <vt:lpstr>PowerPoint Presentation</vt:lpstr>
      <vt:lpstr>Тест - полигон</vt:lpstr>
      <vt:lpstr>Полигон-фрактал</vt:lpstr>
      <vt:lpstr>Алгоритъм</vt:lpstr>
      <vt:lpstr>Метод polyFlake - код</vt:lpstr>
      <vt:lpstr>Тест - polyFlake</vt:lpstr>
      <vt:lpstr>Триъгълник на Шерпински</vt:lpstr>
      <vt:lpstr>ГПИ Копие и редакция на предходния</vt:lpstr>
      <vt:lpstr>Параметри на рекурсивен метод triangles</vt:lpstr>
      <vt:lpstr>Геометрия – ключови точки</vt:lpstr>
      <vt:lpstr>Конструкция на рекурсията</vt:lpstr>
      <vt:lpstr>Приятна и успешна работа!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Nikolina Nikolova</dc:creator>
  <cp:lastModifiedBy>Nikolina Nikolova</cp:lastModifiedBy>
  <cp:revision>119</cp:revision>
  <dcterms:created xsi:type="dcterms:W3CDTF">2019-10-17T17:17:28Z</dcterms:created>
  <dcterms:modified xsi:type="dcterms:W3CDTF">2019-12-20T13:45:45Z</dcterms:modified>
</cp:coreProperties>
</file>