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9"/>
  </p:notesMasterIdLst>
  <p:sldIdLst>
    <p:sldId id="256" r:id="rId2"/>
    <p:sldId id="263" r:id="rId3"/>
    <p:sldId id="541" r:id="rId4"/>
    <p:sldId id="542" r:id="rId5"/>
    <p:sldId id="543" r:id="rId6"/>
    <p:sldId id="428" r:id="rId7"/>
    <p:sldId id="508" r:id="rId8"/>
    <p:sldId id="509" r:id="rId9"/>
    <p:sldId id="510" r:id="rId10"/>
    <p:sldId id="513" r:id="rId11"/>
    <p:sldId id="537" r:id="rId12"/>
    <p:sldId id="538" r:id="rId13"/>
    <p:sldId id="539" r:id="rId14"/>
    <p:sldId id="525" r:id="rId15"/>
    <p:sldId id="524" r:id="rId16"/>
    <p:sldId id="530" r:id="rId17"/>
    <p:sldId id="544" r:id="rId18"/>
    <p:sldId id="545" r:id="rId19"/>
    <p:sldId id="546" r:id="rId20"/>
    <p:sldId id="547" r:id="rId21"/>
    <p:sldId id="548" r:id="rId22"/>
    <p:sldId id="549" r:id="rId23"/>
    <p:sldId id="507" r:id="rId24"/>
    <p:sldId id="480" r:id="rId25"/>
    <p:sldId id="501" r:id="rId26"/>
    <p:sldId id="540" r:id="rId27"/>
    <p:sldId id="339" r:id="rId2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C38FC-6E9B-4BC1-AF59-5CA00DC21CBA}">
          <p14:sldIdLst>
            <p14:sldId id="256"/>
            <p14:sldId id="263"/>
            <p14:sldId id="541"/>
            <p14:sldId id="542"/>
            <p14:sldId id="543"/>
          </p14:sldIdLst>
        </p14:section>
        <p14:section name="Stack" id="{E18B2675-926F-4DBB-8EF2-B9944B9C96D3}">
          <p14:sldIdLst>
            <p14:sldId id="428"/>
            <p14:sldId id="508"/>
            <p14:sldId id="509"/>
            <p14:sldId id="510"/>
          </p14:sldIdLst>
        </p14:section>
        <p14:section name="Queue" id="{18B9FE92-E56F-4254-94BC-BDBC330D0CDD}">
          <p14:sldIdLst>
            <p14:sldId id="513"/>
            <p14:sldId id="537"/>
            <p14:sldId id="538"/>
            <p14:sldId id="539"/>
            <p14:sldId id="525"/>
          </p14:sldIdLst>
        </p14:section>
        <p14:section name="Типични алгоритми" id="{5AF8B833-E7C8-440D-AC43-F1CF8BACFC3A}">
          <p14:sldIdLst>
            <p14:sldId id="524"/>
            <p14:sldId id="530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Задачи" id="{C352D03E-1FC9-41CC-96C8-B149E4304C95}">
          <p14:sldIdLst>
            <p14:sldId id="507"/>
            <p14:sldId id="480"/>
            <p14:sldId id="501"/>
            <p14:sldId id="540"/>
          </p14:sldIdLst>
        </p14:section>
        <p14:section name="Обобщение" id="{0BB7E1D3-3372-41F2-8C9D-8F8033EAA8B2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ina Nikolova" initials="NN" lastIdx="21" clrIdx="0">
    <p:extLst>
      <p:ext uri="{19B8F6BF-5375-455C-9EA6-DF929625EA0E}">
        <p15:presenceInfo xmlns:p15="http://schemas.microsoft.com/office/powerpoint/2012/main" userId="02878b9c9dc156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900"/>
    <a:srgbClr val="FFD147"/>
    <a:srgbClr val="AC1F23"/>
    <a:srgbClr val="00760B"/>
    <a:srgbClr val="FF0000"/>
    <a:srgbClr val="000000"/>
    <a:srgbClr val="FFF0C2"/>
    <a:srgbClr val="FFD791"/>
    <a:srgbClr val="BAFD99"/>
    <a:srgbClr val="00A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50" d="100"/>
          <a:sy n="50" d="100"/>
        </p:scale>
        <p:origin x="620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2317-8C09-46D8-A923-6094735851EE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446F-CFC0-469A-B355-E3B614E449D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654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446F-CFC0-469A-B355-E3B614E449D9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550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446F-CFC0-469A-B355-E3B614E449D9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446F-CFC0-469A-B355-E3B614E449D9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166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446F-CFC0-469A-B355-E3B614E449D9}" type="slidenum">
              <a:rPr lang="bg-BG" smtClean="0"/>
              <a:t>27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16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"/>
            <a:ext cx="1861903" cy="55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9654" y="-11687"/>
            <a:ext cx="632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Избрани въпроси от профилираната подготовка по информатика:</a:t>
            </a:r>
          </a:p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Алгоритми и структури от данни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"/>
            <a:ext cx="1861903" cy="5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353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2554"/>
            <a:ext cx="664465" cy="4114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2554"/>
            <a:ext cx="664465" cy="41148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474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566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6468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240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55378" y="3235441"/>
            <a:ext cx="5811046" cy="72002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5855378" y="3235441"/>
            <a:ext cx="5811046" cy="72002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673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формление по изб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bg-BG" dirty="0" smtClean="0"/>
              <a:t>Често срещани грешки</a:t>
            </a:r>
            <a:endParaRPr lang="en-GB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Copyright © 2013 by John Wiley &amp; Sons.  All rights reserved.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7B5-58D3-4FFC-A555-77F60668A61E}" type="slidenum">
              <a:rPr lang="bg-BG" smtClean="0"/>
              <a:pPr/>
              <a:t>‹#›</a:t>
            </a:fld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60" y="92364"/>
            <a:ext cx="1836777" cy="96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31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5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901" flipH="1">
            <a:off x="191831" y="700581"/>
            <a:ext cx="1167017" cy="1039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901" flipH="1">
            <a:off x="191831" y="700581"/>
            <a:ext cx="1167017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oog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224" flipH="1">
            <a:off x="304559" y="574756"/>
            <a:ext cx="769136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354814"/>
            <a:ext cx="10515600" cy="2542388"/>
            <a:chOff x="838200" y="354814"/>
            <a:chExt cx="10515600" cy="2542388"/>
          </a:xfrm>
        </p:grpSpPr>
        <p:sp>
          <p:nvSpPr>
            <p:cNvPr id="7" name="Rectangle 6"/>
            <p:cNvSpPr/>
            <p:nvPr userDrawn="1"/>
          </p:nvSpPr>
          <p:spPr>
            <a:xfrm>
              <a:off x="838200" y="478465"/>
              <a:ext cx="9560442" cy="1105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838200" y="354814"/>
              <a:ext cx="10515600" cy="2542388"/>
              <a:chOff x="838200" y="354814"/>
              <a:chExt cx="10515600" cy="2542388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838200" y="1559293"/>
                <a:ext cx="10515600" cy="108000"/>
              </a:xfrm>
              <a:prstGeom prst="rect">
                <a:avLst/>
              </a:prstGeom>
              <a:solidFill>
                <a:srgbClr val="AC1F2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" name="Arc 9"/>
              <p:cNvSpPr/>
              <p:nvPr userDrawn="1"/>
            </p:nvSpPr>
            <p:spPr>
              <a:xfrm>
                <a:off x="9557884" y="413249"/>
                <a:ext cx="1742858" cy="2483953"/>
              </a:xfrm>
              <a:prstGeom prst="arc">
                <a:avLst/>
              </a:prstGeom>
              <a:ln w="127000">
                <a:solidFill>
                  <a:srgbClr val="AC1F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>
                <a:off x="838200" y="354814"/>
                <a:ext cx="9601200" cy="108000"/>
              </a:xfrm>
              <a:prstGeom prst="rect">
                <a:avLst/>
              </a:prstGeom>
              <a:solidFill>
                <a:srgbClr val="AC1F2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2" name="Pie 11"/>
            <p:cNvSpPr/>
            <p:nvPr userDrawn="1"/>
          </p:nvSpPr>
          <p:spPr>
            <a:xfrm>
              <a:off x="9314121" y="354814"/>
              <a:ext cx="1986621" cy="2542388"/>
            </a:xfrm>
            <a:prstGeom prst="pie">
              <a:avLst>
                <a:gd name="adj1" fmla="val 16328409"/>
                <a:gd name="adj2" fmla="val 214760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200" y="489802"/>
            <a:ext cx="1715614" cy="10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926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036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551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179"/>
            <a:ext cx="505148" cy="3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19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2F41-3D2A-455E-B825-DD2CFEE0788D}" type="datetimeFigureOut">
              <a:rPr lang="bg-BG" smtClean="0"/>
              <a:t>1.1.2022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9E88-8824-41FE-98CB-36219A866C42}" type="slidenum">
              <a:rPr lang="bg-BG" smtClean="0"/>
              <a:t>‹#›</a:t>
            </a:fld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389" y="675221"/>
            <a:ext cx="1318661" cy="81660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38200" y="354814"/>
            <a:ext cx="10515600" cy="2542388"/>
            <a:chOff x="838200" y="354814"/>
            <a:chExt cx="10515600" cy="254238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1559293"/>
              <a:ext cx="10515600" cy="108000"/>
            </a:xfrm>
            <a:prstGeom prst="rect">
              <a:avLst/>
            </a:prstGeom>
            <a:solidFill>
              <a:srgbClr val="AC1F2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Arc 12"/>
            <p:cNvSpPr/>
            <p:nvPr userDrawn="1"/>
          </p:nvSpPr>
          <p:spPr>
            <a:xfrm>
              <a:off x="9557884" y="413249"/>
              <a:ext cx="1742858" cy="2483953"/>
            </a:xfrm>
            <a:prstGeom prst="arc">
              <a:avLst/>
            </a:prstGeom>
            <a:ln w="127000">
              <a:solidFill>
                <a:srgbClr val="AC1F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354814"/>
              <a:ext cx="9601200" cy="108000"/>
            </a:xfrm>
            <a:prstGeom prst="rect">
              <a:avLst/>
            </a:prstGeom>
            <a:solidFill>
              <a:srgbClr val="AC1F2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81696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C1F2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concurrent/LinkedBlockingQueu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bstract-data-type-in-data-structur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Stack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4400" dirty="0"/>
              <a:t>Стек и опашки. </a:t>
            </a:r>
            <a:r>
              <a:rPr lang="ru-RU" sz="4400" dirty="0" smtClean="0"/>
              <a:t>Програмна </a:t>
            </a:r>
            <a:r>
              <a:rPr lang="ru-RU" sz="4400" dirty="0"/>
              <a:t>реализация </a:t>
            </a:r>
            <a:r>
              <a:rPr lang="bg-BG" sz="4400" dirty="0" smtClean="0"/>
              <a:t>на</a:t>
            </a:r>
            <a:r>
              <a:rPr lang="en-US" sz="4400" dirty="0" smtClean="0"/>
              <a:t> </a:t>
            </a:r>
            <a:r>
              <a:rPr lang="ru-RU" sz="4400" dirty="0" smtClean="0"/>
              <a:t>Java. Типични алгоритми</a:t>
            </a:r>
            <a:endParaRPr lang="ru-R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9884"/>
            <a:ext cx="9144000" cy="1147916"/>
          </a:xfrm>
        </p:spPr>
        <p:txBody>
          <a:bodyPr>
            <a:norm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4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Опашка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7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Опашка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 smtClean="0"/>
              <a:t>FI</a:t>
            </a:r>
            <a:r>
              <a:rPr lang="en-US" dirty="0"/>
              <a:t>F</a:t>
            </a:r>
            <a:r>
              <a:rPr lang="en-US" dirty="0" smtClean="0"/>
              <a:t>O: First-In-First-Out</a:t>
            </a:r>
            <a:endParaRPr lang="bg-BG" dirty="0" smtClean="0"/>
          </a:p>
          <a:p>
            <a:r>
              <a:rPr lang="bg-BG" dirty="0" smtClean="0"/>
              <a:t>Основни </a:t>
            </a:r>
            <a:r>
              <a:rPr lang="bg-BG" dirty="0" smtClean="0"/>
              <a:t>операции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Проверка за празн</a:t>
            </a:r>
            <a:r>
              <a:rPr lang="bg-BG" dirty="0"/>
              <a:t>а</a:t>
            </a:r>
            <a:r>
              <a:rPr lang="bg-BG" dirty="0" smtClean="0"/>
              <a:t> опашка</a:t>
            </a:r>
          </a:p>
          <a:p>
            <a:pPr lvl="1"/>
            <a:r>
              <a:rPr lang="bg-BG" dirty="0" smtClean="0"/>
              <a:t>Добавяне на елемент в</a:t>
            </a:r>
            <a:r>
              <a:rPr lang="en-US" dirty="0" smtClean="0"/>
              <a:t> </a:t>
            </a:r>
            <a:r>
              <a:rPr lang="bg-BG" dirty="0"/>
              <a:t>края (</a:t>
            </a:r>
            <a:r>
              <a:rPr lang="bg-BG" dirty="0">
                <a:solidFill>
                  <a:srgbClr val="821900"/>
                </a:solidFill>
              </a:rPr>
              <a:t>опашка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Премахване на</a:t>
            </a:r>
            <a:r>
              <a:rPr lang="bg-BG" dirty="0"/>
              <a:t> </a:t>
            </a:r>
            <a:r>
              <a:rPr lang="bg-BG" dirty="0" smtClean="0"/>
              <a:t>елемент от</a:t>
            </a:r>
            <a:r>
              <a:rPr lang="en-US" dirty="0" smtClean="0"/>
              <a:t> </a:t>
            </a:r>
            <a:r>
              <a:rPr lang="bg-BG" dirty="0"/>
              <a:t>началото (</a:t>
            </a:r>
            <a:r>
              <a:rPr lang="bg-BG" dirty="0">
                <a:solidFill>
                  <a:srgbClr val="821900"/>
                </a:solidFill>
              </a:rPr>
              <a:t>глава</a:t>
            </a:r>
            <a:r>
              <a:rPr lang="bg-BG" dirty="0"/>
              <a:t>)</a:t>
            </a:r>
            <a:r>
              <a:rPr lang="bg-BG" dirty="0" smtClean="0"/>
              <a:t> </a:t>
            </a:r>
          </a:p>
          <a:p>
            <a:pPr lvl="1"/>
            <a:r>
              <a:rPr lang="bg-BG" i="1" dirty="0" smtClean="0"/>
              <a:t>Поглед</a:t>
            </a:r>
            <a:r>
              <a:rPr lang="bg-BG" dirty="0" smtClean="0"/>
              <a:t> на началния елемент</a:t>
            </a:r>
            <a:endParaRPr lang="bg-BG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00800" y="3265404"/>
            <a:ext cx="5343525" cy="2207913"/>
            <a:chOff x="6400800" y="3265404"/>
            <a:chExt cx="5343525" cy="2207913"/>
          </a:xfrm>
        </p:grpSpPr>
        <p:pic>
          <p:nvPicPr>
            <p:cNvPr id="7170" name="Picture 2" descr="Ð ÐµÐ·ÑÐ»ÑÐ°Ñ Ñ Ð¸Ð·Ð¾Ð±ÑÐ°Ð¶ÐµÐ½Ð¸Ðµ Ð·Ð° queue of peop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4292216"/>
              <a:ext cx="5343525" cy="1181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692338" y="3265404"/>
              <a:ext cx="8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821900"/>
                  </a:solidFill>
                </a:rPr>
                <a:t>head</a:t>
              </a:r>
              <a:br>
                <a:rPr lang="en-US" dirty="0" smtClean="0">
                  <a:solidFill>
                    <a:srgbClr val="821900"/>
                  </a:solidFill>
                </a:rPr>
              </a:br>
              <a:r>
                <a:rPr lang="en-US" dirty="0" smtClean="0">
                  <a:solidFill>
                    <a:srgbClr val="821900"/>
                  </a:solidFill>
                </a:rPr>
                <a:t>(</a:t>
              </a:r>
              <a:r>
                <a:rPr lang="bg-BG" dirty="0" smtClean="0">
                  <a:solidFill>
                    <a:srgbClr val="821900"/>
                  </a:solidFill>
                </a:rPr>
                <a:t>глава</a:t>
              </a:r>
              <a:r>
                <a:rPr lang="en-US" dirty="0" smtClean="0">
                  <a:solidFill>
                    <a:srgbClr val="821900"/>
                  </a:solidFill>
                </a:rPr>
                <a:t>)</a:t>
              </a:r>
              <a:endParaRPr lang="bg-BG" dirty="0">
                <a:solidFill>
                  <a:srgbClr val="8219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2" idx="2"/>
            </p:cNvCxnSpPr>
            <p:nvPr/>
          </p:nvCxnSpPr>
          <p:spPr>
            <a:xfrm>
              <a:off x="7115146" y="3911735"/>
              <a:ext cx="115971" cy="380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481467" y="3265404"/>
              <a:ext cx="1061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821900"/>
                  </a:solidFill>
                </a:rPr>
                <a:t>tail</a:t>
              </a:r>
              <a:br>
                <a:rPr lang="en-US" dirty="0" smtClean="0">
                  <a:solidFill>
                    <a:srgbClr val="821900"/>
                  </a:solidFill>
                </a:rPr>
              </a:br>
              <a:r>
                <a:rPr lang="en-US" dirty="0" smtClean="0">
                  <a:solidFill>
                    <a:srgbClr val="821900"/>
                  </a:solidFill>
                </a:rPr>
                <a:t>(</a:t>
              </a:r>
              <a:r>
                <a:rPr lang="bg-BG" dirty="0" smtClean="0">
                  <a:solidFill>
                    <a:srgbClr val="821900"/>
                  </a:solidFill>
                </a:rPr>
                <a:t>опашка</a:t>
              </a:r>
              <a:r>
                <a:rPr lang="en-US" dirty="0" smtClean="0">
                  <a:solidFill>
                    <a:srgbClr val="821900"/>
                  </a:solidFill>
                </a:rPr>
                <a:t>)</a:t>
              </a:r>
              <a:endParaRPr lang="bg-BG" dirty="0">
                <a:solidFill>
                  <a:srgbClr val="8219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0815145" y="3911735"/>
              <a:ext cx="165450" cy="380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 в </a:t>
            </a:r>
            <a:r>
              <a:rPr lang="en-US" dirty="0" smtClean="0"/>
              <a:t>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Клас </a:t>
            </a:r>
            <a:r>
              <a:rPr lang="en-US" b="1" dirty="0" err="1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LinkedBlockingQueue</a:t>
            </a:r>
            <a:r>
              <a:rPr lang="en-US" b="1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bg-BG" dirty="0" smtClean="0"/>
              <a:t> (</a:t>
            </a:r>
            <a:r>
              <a:rPr lang="en-GB" altLang="bg-B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bg-BG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– </a:t>
            </a:r>
            <a:r>
              <a:rPr lang="bg-BG" dirty="0" smtClean="0"/>
              <a:t>базов тип на елементите; клас</a:t>
            </a:r>
            <a:endParaRPr lang="en-US" dirty="0" smtClean="0"/>
          </a:p>
          <a:p>
            <a:r>
              <a:rPr lang="bg-BG" dirty="0" smtClean="0"/>
              <a:t>Един от няколкото класове, имплементиращи интерфейс </a:t>
            </a:r>
            <a:r>
              <a:rPr lang="en-US" sz="2600" dirty="0" smtClean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Queue&lt;E&gt;</a:t>
            </a:r>
            <a:endParaRPr lang="bg-BG" dirty="0" smtClean="0">
              <a:solidFill>
                <a:srgbClr val="821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dirty="0" smtClean="0"/>
              <a:t>Основни методи:</a:t>
            </a:r>
          </a:p>
          <a:p>
            <a:pPr lvl="1"/>
            <a:r>
              <a:rPr lang="en-US" sz="2200" dirty="0" err="1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​()	</a:t>
            </a:r>
            <a:r>
              <a:rPr lang="bg-BG" dirty="0" smtClean="0"/>
              <a:t> –  Проверява дали опашката е празна</a:t>
            </a:r>
            <a:endParaRPr lang="en-US" dirty="0"/>
          </a:p>
          <a:p>
            <a:pPr lvl="1"/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	peek​()</a:t>
            </a:r>
            <a:r>
              <a:rPr lang="en-US" dirty="0"/>
              <a:t>	</a:t>
            </a:r>
            <a:r>
              <a:rPr lang="bg-BG" dirty="0" smtClean="0"/>
              <a:t>– Извлича стойността на обекта в главата, без да го премахва</a:t>
            </a:r>
            <a:endParaRPr lang="en-US" dirty="0"/>
          </a:p>
          <a:p>
            <a:pPr lvl="1"/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	</a:t>
            </a:r>
            <a:r>
              <a:rPr lang="en-US" sz="2200" dirty="0" smtClean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poll​</a:t>
            </a:r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/>
              <a:t>– Премахва обекта, който се намира в главата на опашката, като го връща като стойност на метода </a:t>
            </a:r>
            <a:r>
              <a:rPr lang="en-US" dirty="0"/>
              <a:t>	</a:t>
            </a:r>
          </a:p>
          <a:p>
            <a:pPr lvl="1"/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	</a:t>
            </a:r>
            <a:r>
              <a:rPr lang="en-US" sz="2200" dirty="0" smtClean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put(E </a:t>
            </a:r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item)</a:t>
            </a:r>
            <a:r>
              <a:rPr lang="en-US" dirty="0"/>
              <a:t>	</a:t>
            </a:r>
            <a:r>
              <a:rPr lang="bg-BG" dirty="0" smtClean="0"/>
              <a:t>– Добавя обект </a:t>
            </a:r>
            <a:r>
              <a:rPr lang="en-US" i="1" dirty="0" smtClean="0"/>
              <a:t>item</a:t>
            </a:r>
            <a:r>
              <a:rPr lang="en-US" dirty="0" smtClean="0"/>
              <a:t> </a:t>
            </a:r>
            <a:r>
              <a:rPr lang="bg-BG" dirty="0" smtClean="0"/>
              <a:t>в края на опашката</a:t>
            </a:r>
            <a:br>
              <a:rPr lang="bg-BG" dirty="0" smtClean="0"/>
            </a:br>
            <a:r>
              <a:rPr lang="bg-BG" dirty="0" smtClean="0"/>
              <a:t>Хвърля изключение </a:t>
            </a:r>
            <a:r>
              <a:rPr lang="bg-BG" altLang="bg-BG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bg-BG" altLang="bg-B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500" dirty="0"/>
              <a:t>при прекъсване в нишката</a:t>
            </a:r>
          </a:p>
          <a:p>
            <a:r>
              <a:rPr lang="bg-BG" dirty="0" smtClean="0"/>
              <a:t>Допълнителни методи</a:t>
            </a:r>
          </a:p>
          <a:p>
            <a:pPr lvl="1"/>
            <a:r>
              <a:rPr lang="bg-BG" dirty="0" smtClean="0"/>
              <a:t>Преобразуване на опашката в масив или колекция</a:t>
            </a:r>
          </a:p>
          <a:p>
            <a:pPr lvl="1"/>
            <a:r>
              <a:rPr lang="bg-BG" dirty="0" smtClean="0"/>
              <a:t>Премахване на всички елементи </a:t>
            </a:r>
          </a:p>
          <a:p>
            <a:pPr lvl="1"/>
            <a:r>
              <a:rPr lang="bg-BG" dirty="0" smtClean="0"/>
              <a:t>и други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3821" y="6409147"/>
            <a:ext cx="8818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2"/>
              </a:rPr>
              <a:t>https://</a:t>
            </a:r>
            <a:r>
              <a:rPr lang="bg-BG" dirty="0" smtClean="0">
                <a:hlinkClick r:id="rId2"/>
              </a:rPr>
              <a:t>docs.oracle.com/javase/9/docs/api/java/util/concurrent/LinkedBlockingQueue.html</a:t>
            </a:r>
            <a:r>
              <a:rPr lang="bg-BG" dirty="0" smtClean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35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84220"/>
            <a:ext cx="7837402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LinkedBlockingQueue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LinkedBlockingQueue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bq.poll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bq.poll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bq.isEmpty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bq.poll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LinkedBlockingQueue</a:t>
            </a:r>
            <a:r>
              <a:rPr lang="en-US" dirty="0" smtClean="0"/>
              <a:t>&lt;E&gt; </a:t>
            </a:r>
            <a:r>
              <a:rPr lang="bg-BG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демонстрация</a:t>
            </a:r>
            <a:endParaRPr lang="bg-BG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552496" y="2097424"/>
            <a:ext cx="3447393" cy="358781"/>
          </a:xfrm>
          <a:prstGeom prst="wedgeRoundRectCallout">
            <a:avLst>
              <a:gd name="adj1" fmla="val -40457"/>
              <a:gd name="adj2" fmla="val -767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Спецификация на базовия тип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838199" y="1720919"/>
            <a:ext cx="7722477" cy="313714"/>
          </a:xfrm>
          <a:prstGeom prst="roundRect">
            <a:avLst/>
          </a:prstGeom>
          <a:solidFill>
            <a:srgbClr val="FFD147">
              <a:alpha val="20000"/>
            </a:srgbClr>
          </a:solidFill>
          <a:ln>
            <a:solidFill>
              <a:srgbClr val="FFD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ed Rectangular Callout 6"/>
          <p:cNvSpPr/>
          <p:nvPr/>
        </p:nvSpPr>
        <p:spPr>
          <a:xfrm>
            <a:off x="8560677" y="2637644"/>
            <a:ext cx="2448910" cy="612648"/>
          </a:xfrm>
          <a:prstGeom prst="wedgeRoundRectCallout">
            <a:avLst>
              <a:gd name="adj1" fmla="val -91219"/>
              <a:gd name="adj2" fmla="val -14851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Конструктор</a:t>
            </a:r>
            <a:endParaRPr lang="bg-BG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409293" y="3060184"/>
            <a:ext cx="3827080" cy="428295"/>
          </a:xfrm>
          <a:prstGeom prst="wedgeRoundRectCallout">
            <a:avLst>
              <a:gd name="adj1" fmla="val -67773"/>
              <a:gd name="adj2" fmla="val -277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Добавяне на елементи към главата</a:t>
            </a:r>
            <a:endParaRPr lang="bg-BG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999889" y="3694378"/>
            <a:ext cx="4173921" cy="428295"/>
          </a:xfrm>
          <a:prstGeom prst="wedgeRoundRectCallout">
            <a:avLst>
              <a:gd name="adj1" fmla="val -69421"/>
              <a:gd name="adj2" fmla="val 1644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Премахване на елементи от опашката</a:t>
            </a:r>
            <a:endParaRPr lang="bg-BG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262851" y="5479814"/>
            <a:ext cx="3827080" cy="428295"/>
          </a:xfrm>
          <a:prstGeom prst="wedgeRoundRectCallout">
            <a:avLst>
              <a:gd name="adj1" fmla="val -118305"/>
              <a:gd name="adj2" fmla="val 802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Проверка за празен стек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6826469" y="6180498"/>
            <a:ext cx="531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 Пълният код е проект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StackQueueExample</a:t>
            </a:r>
            <a:r>
              <a:rPr lang="bg-BG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bg-BG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>
                <a:solidFill>
                  <a:schemeClr val="accent1"/>
                </a:solidFill>
              </a:rPr>
              <a:t>файл</a:t>
            </a:r>
            <a:r>
              <a:rPr lang="bg-BG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Example.java</a:t>
            </a:r>
            <a:endParaRPr lang="bg-BG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585591" y="4910037"/>
            <a:ext cx="4430767" cy="428295"/>
          </a:xfrm>
          <a:prstGeom prst="wedgeRoundRectCallout">
            <a:avLst>
              <a:gd name="adj1" fmla="val -74075"/>
              <a:gd name="adj2" fmla="val -571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Обработка на потенциално изключение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877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Сърдитата </a:t>
            </a:r>
            <a:r>
              <a:rPr lang="bg-BG" dirty="0" smtClean="0"/>
              <a:t>касиерка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Едно време касиерката във ФМИ беше много сърдита – без повод отказваше да обслужи всеки трети студент. Съответно, върнатите студенти се нареждаха пак на опашката за стипендии.</a:t>
            </a:r>
          </a:p>
          <a:p>
            <a:r>
              <a:rPr lang="bg-BG" dirty="0" smtClean="0"/>
              <a:t>Още при отваряне на касата, пред нея вече има опашка от </a:t>
            </a:r>
            <a:r>
              <a:rPr lang="en-US" i="1" dirty="0" smtClean="0"/>
              <a:t>n</a:t>
            </a:r>
            <a:r>
              <a:rPr lang="bg-BG" dirty="0" smtClean="0"/>
              <a:t> студенти. Веднага след пристигането си, касиерката</a:t>
            </a:r>
            <a:r>
              <a:rPr lang="en-US" dirty="0" smtClean="0"/>
              <a:t> </a:t>
            </a:r>
            <a:r>
              <a:rPr lang="bg-BG" dirty="0" smtClean="0"/>
              <a:t>обявява, че днес вече няма да се приемат други студенти, освен чакащите</a:t>
            </a:r>
          </a:p>
          <a:p>
            <a:r>
              <a:rPr lang="bg-BG" dirty="0" smtClean="0"/>
              <a:t>Напишете програма, която въвежда списък от студентите, които чакат в началото на опашката. Програмата трябва да извежда студентите в реда, в който ще бъдат обслужване</a:t>
            </a:r>
          </a:p>
          <a:p>
            <a:r>
              <a:rPr lang="bg-BG" dirty="0" smtClean="0"/>
              <a:t>Упътване: Използвайте клас </a:t>
            </a:r>
            <a:r>
              <a:rPr lang="en-US" i="1" dirty="0" smtClean="0"/>
              <a:t>Student</a:t>
            </a:r>
            <a:r>
              <a:rPr lang="en-US" dirty="0" smtClean="0"/>
              <a:t>, </a:t>
            </a:r>
            <a:r>
              <a:rPr lang="bg-BG" dirty="0" smtClean="0"/>
              <a:t>описан през предходните занятия</a:t>
            </a:r>
          </a:p>
        </p:txBody>
      </p:sp>
    </p:spTree>
    <p:extLst>
      <p:ext uri="{BB962C8B-B14F-4D97-AF65-F5344CB8AC3E}">
        <p14:creationId xmlns:p14="http://schemas.microsoft.com/office/powerpoint/2010/main" val="13539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 стеков калкулатор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3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 стеков калкулатор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Постановка</a:t>
            </a:r>
            <a:r>
              <a:rPr lang="bg-BG" dirty="0" smtClean="0"/>
              <a:t>: </a:t>
            </a:r>
            <a:br>
              <a:rPr lang="bg-BG" dirty="0" smtClean="0"/>
            </a:br>
            <a:r>
              <a:rPr lang="bg-BG" dirty="0" smtClean="0"/>
              <a:t>Да се напише програма, която въвежда правилен запис на аритметичен израз, съдържащ само:</a:t>
            </a:r>
          </a:p>
          <a:p>
            <a:pPr lvl="1"/>
            <a:r>
              <a:rPr lang="bg-BG" dirty="0" smtClean="0"/>
              <a:t>едноцифрени числа</a:t>
            </a:r>
          </a:p>
          <a:p>
            <a:pPr lvl="1"/>
            <a:r>
              <a:rPr lang="bg-BG" dirty="0" smtClean="0"/>
              <a:t>операциите + и *</a:t>
            </a:r>
          </a:p>
          <a:p>
            <a:pPr marL="0" indent="0">
              <a:buNone/>
            </a:pPr>
            <a:r>
              <a:rPr lang="bg-BG" dirty="0" smtClean="0"/>
              <a:t>Програмата трябва да пресмята и извежда стойността на израза, като се съобразява с приоритета на операциите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i="1" dirty="0" smtClean="0"/>
              <a:t>Упътване</a:t>
            </a:r>
            <a:r>
              <a:rPr lang="bg-BG" dirty="0" smtClean="0"/>
              <a:t>:</a:t>
            </a:r>
          </a:p>
          <a:p>
            <a:pPr marL="0" indent="0">
              <a:buNone/>
            </a:pPr>
            <a:r>
              <a:rPr lang="bg-BG" dirty="0" smtClean="0"/>
              <a:t>Използвайте два стека – един за аргументите и един – за операциите</a:t>
            </a:r>
          </a:p>
        </p:txBody>
      </p:sp>
    </p:spTree>
    <p:extLst>
      <p:ext uri="{BB962C8B-B14F-4D97-AF65-F5344CB8AC3E}">
        <p14:creationId xmlns:p14="http://schemas.microsoft.com/office/powerpoint/2010/main" val="289340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V="1">
            <a:off x="3127248" y="2834640"/>
            <a:ext cx="2587752" cy="3300984"/>
            <a:chOff x="3127248" y="2834640"/>
            <a:chExt cx="2587752" cy="3300984"/>
          </a:xfrm>
        </p:grpSpPr>
        <p:sp>
          <p:nvSpPr>
            <p:cNvPr id="4" name="Flowchart: Magnetic Disk 3"/>
            <p:cNvSpPr/>
            <p:nvPr/>
          </p:nvSpPr>
          <p:spPr>
            <a:xfrm flipV="1">
              <a:off x="3127248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lowchart: Magnetic Disk 4"/>
            <p:cNvSpPr/>
            <p:nvPr/>
          </p:nvSpPr>
          <p:spPr>
            <a:xfrm flipV="1">
              <a:off x="4797552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246021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Упътване: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3307742" y="6301960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4488" y="6265121"/>
            <a:ext cx="5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092" y="1716359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000" dirty="0">
                <a:solidFill>
                  <a:schemeClr val="accent6"/>
                </a:solidFill>
              </a:rPr>
              <a:t>3 + 2 * 5 </a:t>
            </a:r>
            <a:r>
              <a:rPr lang="en-150" sz="2000" dirty="0">
                <a:solidFill>
                  <a:schemeClr val="accent6"/>
                </a:solidFill>
              </a:rPr>
              <a:t>–</a:t>
            </a:r>
            <a:r>
              <a:rPr lang="bg-BG" sz="2000" dirty="0">
                <a:solidFill>
                  <a:schemeClr val="accent6"/>
                </a:solidFill>
              </a:rPr>
              <a:t> 8 / 4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82580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19139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92257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28816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65375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5698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01934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38496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98344" y="2661853"/>
            <a:ext cx="433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Има по-нисък приоритет от умножението.</a:t>
            </a:r>
          </a:p>
          <a:p>
            <a:r>
              <a:rPr lang="bg-BG" dirty="0" smtClean="0">
                <a:solidFill>
                  <a:schemeClr val="accent6"/>
                </a:solidFill>
              </a:rPr>
              <a:t>Изчаква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46 C -0.0388 -0.00046 -0.1138 0.00139 -0.1612 0.00347 C -0.20873 0.00533 -0.23177 0.05787 -0.23177 0.17153 C -0.23177 0.25579 -0.23216 0.42176 -0.23216 0.5067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15" y="2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06628 -1.11111E-6 C -0.09584 -1.11111E-6 -0.13073 0.04352 -0.13073 0.1588 C -0.13073 0.24445 -0.13217 0.4287 -0.13217 0.51458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2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C -0.05065 -1.11111E-6 -0.18008 0.00671 -0.23073 0.00671 C -0.2987 0.00671 -0.30377 0.11829 -0.30377 0.21528 L -0.30377 0.4305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5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14466 0.00255 C -0.18984 0.00255 -0.20091 0.08773 -0.20091 0.18704 C -0.20091 0.26065 -0.20299 0.36759 -0.20299 0.4412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C -0.06276 -1.11111E-6 -0.22383 0.0037 -0.28646 0.0037 C -0.37071 0.0037 -0.37617 0.09769 -0.37617 0.17708 L -0.37617 0.354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15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5" grpId="0"/>
      <p:bldP spid="28" grpId="0"/>
      <p:bldP spid="2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V="1">
            <a:off x="3127248" y="2834640"/>
            <a:ext cx="2587752" cy="3300984"/>
            <a:chOff x="3127248" y="2834640"/>
            <a:chExt cx="2587752" cy="3300984"/>
          </a:xfrm>
        </p:grpSpPr>
        <p:sp>
          <p:nvSpPr>
            <p:cNvPr id="4" name="Flowchart: Magnetic Disk 3"/>
            <p:cNvSpPr/>
            <p:nvPr/>
          </p:nvSpPr>
          <p:spPr>
            <a:xfrm flipV="1">
              <a:off x="3127248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lowchart: Magnetic Disk 4"/>
            <p:cNvSpPr/>
            <p:nvPr/>
          </p:nvSpPr>
          <p:spPr>
            <a:xfrm flipV="1">
              <a:off x="4797552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398444" y="532320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Упътване: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3307742" y="6301960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4488" y="6265121"/>
            <a:ext cx="5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092" y="1716359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000" dirty="0">
                <a:solidFill>
                  <a:schemeClr val="accent6"/>
                </a:solidFill>
              </a:rPr>
              <a:t>3 + 2 * 5 </a:t>
            </a:r>
            <a:r>
              <a:rPr lang="en-150" sz="2000" dirty="0">
                <a:solidFill>
                  <a:schemeClr val="accent6"/>
                </a:solidFill>
              </a:rPr>
              <a:t>–</a:t>
            </a:r>
            <a:r>
              <a:rPr lang="bg-BG" sz="2000" dirty="0">
                <a:solidFill>
                  <a:schemeClr val="accent6"/>
                </a:solidFill>
              </a:rPr>
              <a:t> 8 / 4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9896" y="532321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8980" y="4803181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98444" y="4245616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28816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65375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9896" y="4916366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01934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38496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05500" y="1971082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4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C 0.01602 -4.07407E-6 0.05743 -0.00393 0.07357 -0.00393 C 0.09519 -0.00393 0.09662 -0.09745 0.09662 -0.17662 L 0.09662 -0.3530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-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07149 -0.00278 C -0.09374 -0.00278 -0.09921 -0.09005 -0.09921 -0.19143 C -0.09921 -0.26667 -0.10014 -0.37616 -0.10014 -0.4509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-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44444E-6 C -0.00534 4.44444E-6 -0.01315 -0.00695 -0.01628 -0.00695 C -0.02044 -0.00695 -0.02057 -0.11968 -0.02057 -0.2176 L -0.02057 -0.434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0.01875 -4.81481E-6 C -0.02682 -4.81481E-6 -0.03945 0.075 -0.03945 0.17246 C -0.03945 0.24514 -0.0371 0.36181 -0.0371 0.4345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5" grpId="0"/>
      <p:bldP spid="25" grpId="1"/>
      <p:bldP spid="29" grpId="0"/>
      <p:bldP spid="2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V="1">
            <a:off x="3127248" y="2834640"/>
            <a:ext cx="2587752" cy="3300984"/>
            <a:chOff x="3127248" y="2834640"/>
            <a:chExt cx="2587752" cy="3300984"/>
          </a:xfrm>
        </p:grpSpPr>
        <p:sp>
          <p:nvSpPr>
            <p:cNvPr id="4" name="Flowchart: Magnetic Disk 3"/>
            <p:cNvSpPr/>
            <p:nvPr/>
          </p:nvSpPr>
          <p:spPr>
            <a:xfrm flipV="1">
              <a:off x="3127248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lowchart: Magnetic Disk 4"/>
            <p:cNvSpPr/>
            <p:nvPr/>
          </p:nvSpPr>
          <p:spPr>
            <a:xfrm flipV="1">
              <a:off x="4797552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398444" y="532320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Упътване: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3307742" y="6301960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4488" y="6265121"/>
            <a:ext cx="5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092" y="1716359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000" dirty="0">
                <a:solidFill>
                  <a:schemeClr val="accent6"/>
                </a:solidFill>
              </a:rPr>
              <a:t>3 + 2 * 5 </a:t>
            </a:r>
            <a:r>
              <a:rPr lang="en-150" sz="2000" dirty="0">
                <a:solidFill>
                  <a:schemeClr val="accent6"/>
                </a:solidFill>
              </a:rPr>
              <a:t>–</a:t>
            </a:r>
            <a:r>
              <a:rPr lang="bg-BG" sz="2000" dirty="0">
                <a:solidFill>
                  <a:schemeClr val="accent6"/>
                </a:solidFill>
              </a:rPr>
              <a:t> 8 / 4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9896" y="532321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28816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65375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01934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41319" y="4803181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38496" y="188388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17278 -1.11111E-6 C -0.23476 -1.11111E-6 -0.27669 0.11736 -0.27669 0.2125 L -0.27669 0.425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41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C -0.07526 -1.11111E-6 -0.27539 0.0037 -0.35052 0.0037 C -0.45156 0.0037 -0.45104 0.09607 -0.45104 0.17477 L -0.45104 0.34977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228 -1.11111E-6 C -0.30625 -1.11111E-6 -0.34935 0.09514 -0.34935 0.17269 L -0.34935 0.345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74" y="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40144 -0.00185 C -0.51875 -0.00185 -0.5237 0.07523 -0.5237 0.13704 L -0.5237 0.27408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85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 темата</a:t>
            </a:r>
            <a:endParaRPr lang="bg-BG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838200" y="2060847"/>
            <a:ext cx="5783317" cy="4116115"/>
          </a:xfrm>
        </p:spPr>
        <p:txBody>
          <a:bodyPr>
            <a:normAutofit/>
          </a:bodyPr>
          <a:lstStyle/>
          <a:p>
            <a:r>
              <a:rPr lang="bg-BG" dirty="0" smtClean="0"/>
              <a:t>Абстрактни типове от данни</a:t>
            </a:r>
            <a:endParaRPr lang="en-US" dirty="0" smtClean="0"/>
          </a:p>
          <a:p>
            <a:r>
              <a:rPr lang="bg-BG" dirty="0" smtClean="0"/>
              <a:t>Стек</a:t>
            </a:r>
            <a:endParaRPr lang="bg-BG" dirty="0" smtClean="0"/>
          </a:p>
          <a:p>
            <a:r>
              <a:rPr lang="bg-BG" dirty="0" smtClean="0"/>
              <a:t>Опашка</a:t>
            </a:r>
          </a:p>
          <a:p>
            <a:r>
              <a:rPr lang="bg-BG" dirty="0" smtClean="0"/>
              <a:t>Основни операции</a:t>
            </a:r>
          </a:p>
          <a:p>
            <a:r>
              <a:rPr lang="bg-BG" dirty="0" smtClean="0"/>
              <a:t>Типични алгоритми</a:t>
            </a:r>
          </a:p>
          <a:p>
            <a:r>
              <a:rPr lang="bg-BG" dirty="0" smtClean="0"/>
              <a:t>Реализация на </a:t>
            </a:r>
            <a:r>
              <a:rPr lang="en-US" dirty="0" smtClean="0"/>
              <a:t>Java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ÑÑÐ°ÑÐº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t="16543" r="21479" b="8054"/>
          <a:stretch/>
        </p:blipFill>
        <p:spPr bwMode="auto">
          <a:xfrm>
            <a:off x="9669516" y="1906529"/>
            <a:ext cx="2112580" cy="360136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Ð°Ñ Ñ Ð¸Ð·Ð¾Ð±ÑÐ°Ð¶ÐµÐ½Ð¸Ðµ Ð·Ð° queue of peo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99" y="3612619"/>
            <a:ext cx="4514932" cy="300807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V="1">
            <a:off x="3127248" y="2834640"/>
            <a:ext cx="2587752" cy="3300984"/>
            <a:chOff x="3127248" y="2834640"/>
            <a:chExt cx="2587752" cy="3300984"/>
          </a:xfrm>
        </p:grpSpPr>
        <p:sp>
          <p:nvSpPr>
            <p:cNvPr id="4" name="Flowchart: Magnetic Disk 3"/>
            <p:cNvSpPr/>
            <p:nvPr/>
          </p:nvSpPr>
          <p:spPr>
            <a:xfrm flipV="1">
              <a:off x="3127248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lowchart: Magnetic Disk 4"/>
            <p:cNvSpPr/>
            <p:nvPr/>
          </p:nvSpPr>
          <p:spPr>
            <a:xfrm flipV="1">
              <a:off x="4797552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398444" y="532320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Упътване: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3307742" y="6301960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4488" y="6265121"/>
            <a:ext cx="5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092" y="1716359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000" dirty="0">
                <a:solidFill>
                  <a:schemeClr val="accent6"/>
                </a:solidFill>
              </a:rPr>
              <a:t>3 + 2 * 5 </a:t>
            </a:r>
            <a:r>
              <a:rPr lang="en-150" sz="2000" dirty="0">
                <a:solidFill>
                  <a:schemeClr val="accent6"/>
                </a:solidFill>
              </a:rPr>
              <a:t>–</a:t>
            </a:r>
            <a:r>
              <a:rPr lang="bg-BG" sz="2000" dirty="0">
                <a:solidFill>
                  <a:schemeClr val="accent6"/>
                </a:solidFill>
              </a:rPr>
              <a:t> 8 / 4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9896" y="532321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79896" y="4803181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64750" y="428315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9896" y="428315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41319" y="4803181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64750" y="3763125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1424" y="2046476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2.08333E-7 -0.125 C 2.08333E-7 -0.18101 0.03594 -0.25 0.0651 -0.25 L 0.13034 -0.2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5E-6 -0.16319 C 5E-6 -0.23634 -0.0142 -0.32639 -0.02553 -0.32639 L -0.05104 -0.32639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2.08333E-7 -0.16319 C 2.08333E-7 -0.23634 0.01302 -0.32639 0.02396 -0.32639 L 0.04831 -0.32639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04206 -3.7037E-6 C -0.06094 -3.7037E-6 -0.08412 0.08982 -0.08412 0.16297 L -0.08412 0.32593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26" grpId="1"/>
      <p:bldP spid="27" grpId="0"/>
      <p:bldP spid="27" grpId="1"/>
      <p:bldP spid="18" grpId="0"/>
      <p:bldP spid="1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V="1">
            <a:off x="3127248" y="2834640"/>
            <a:ext cx="2587752" cy="3300984"/>
            <a:chOff x="3127248" y="2834640"/>
            <a:chExt cx="2587752" cy="3300984"/>
          </a:xfrm>
        </p:grpSpPr>
        <p:sp>
          <p:nvSpPr>
            <p:cNvPr id="4" name="Flowchart: Magnetic Disk 3"/>
            <p:cNvSpPr/>
            <p:nvPr/>
          </p:nvSpPr>
          <p:spPr>
            <a:xfrm flipV="1">
              <a:off x="3127248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lowchart: Magnetic Disk 4"/>
            <p:cNvSpPr/>
            <p:nvPr/>
          </p:nvSpPr>
          <p:spPr>
            <a:xfrm flipV="1">
              <a:off x="4797552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398444" y="532320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Упътване: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3307742" y="6301960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4488" y="6265121"/>
            <a:ext cx="5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092" y="1716359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000" dirty="0">
                <a:solidFill>
                  <a:schemeClr val="accent6"/>
                </a:solidFill>
              </a:rPr>
              <a:t>3 + 2 * 5 </a:t>
            </a:r>
            <a:r>
              <a:rPr lang="en-150" sz="2000" dirty="0">
                <a:solidFill>
                  <a:schemeClr val="accent6"/>
                </a:solidFill>
              </a:rPr>
              <a:t>–</a:t>
            </a:r>
            <a:r>
              <a:rPr lang="bg-BG" sz="2000" dirty="0">
                <a:solidFill>
                  <a:schemeClr val="accent6"/>
                </a:solidFill>
              </a:rPr>
              <a:t> 8 / 4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9896" y="532321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79896" y="4803181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41319" y="4803181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64750" y="4218406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66024" y="211646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2.08333E-7 -0.15579 C 2.08333E-7 -0.22546 0.03815 -0.31134 0.06927 -0.31134 L 0.13867 -0.3113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02566 4.44444E-6 C -0.0371 4.44444E-6 -0.05118 -0.11065 -0.05118 -0.20047 L -0.05118 -0.40047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-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2.08333E-7 -0.19746 C 2.08333E-7 -0.28612 0.01016 -0.39491 0.01862 -0.39491 L 0.03724 -0.3949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1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2 -0.00856 L -0.03359 -0.00856 C -0.05208 -0.00856 -0.07461 0.10185 -0.07461 0.19167 L -0.07461 0.3919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9" grpId="0"/>
      <p:bldP spid="29" grpId="1"/>
      <p:bldP spid="18" grpId="0"/>
      <p:bldP spid="18" grpId="1"/>
      <p:bldP spid="21" grpId="0"/>
      <p:bldP spid="2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V="1">
            <a:off x="3127248" y="2834640"/>
            <a:ext cx="2587752" cy="3300984"/>
            <a:chOff x="3127248" y="2834640"/>
            <a:chExt cx="2587752" cy="3300984"/>
          </a:xfrm>
        </p:grpSpPr>
        <p:sp>
          <p:nvSpPr>
            <p:cNvPr id="4" name="Flowchart: Magnetic Disk 3"/>
            <p:cNvSpPr/>
            <p:nvPr/>
          </p:nvSpPr>
          <p:spPr>
            <a:xfrm flipV="1">
              <a:off x="3127248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lowchart: Magnetic Disk 4"/>
            <p:cNvSpPr/>
            <p:nvPr/>
          </p:nvSpPr>
          <p:spPr>
            <a:xfrm flipV="1">
              <a:off x="4797552" y="2834640"/>
              <a:ext cx="917448" cy="3300984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398444" y="532320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Упътване: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3307742" y="6301960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4488" y="6265121"/>
            <a:ext cx="5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092" y="1716359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000" dirty="0">
                <a:solidFill>
                  <a:schemeClr val="accent6"/>
                </a:solidFill>
              </a:rPr>
              <a:t>3 + 2 * 5 </a:t>
            </a:r>
            <a:r>
              <a:rPr lang="en-150" sz="2000" dirty="0">
                <a:solidFill>
                  <a:schemeClr val="accent6"/>
                </a:solidFill>
              </a:rPr>
              <a:t>–</a:t>
            </a:r>
            <a:r>
              <a:rPr lang="bg-BG" sz="2000" dirty="0">
                <a:solidFill>
                  <a:schemeClr val="accent6"/>
                </a:solidFill>
              </a:rPr>
              <a:t> 8 / 4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9896" y="532321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0208" y="4746703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7997" y="1970276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rgbClr val="E84C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6700" y="2692400"/>
            <a:ext cx="4762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При правилен запис на аритметичен израз, когато стекът </a:t>
            </a: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en-US" sz="2400" dirty="0" smtClean="0"/>
              <a:t> </a:t>
            </a:r>
            <a:r>
              <a:rPr lang="bg-BG" sz="2400" dirty="0" smtClean="0"/>
              <a:t>се изпразни, в стека </a:t>
            </a:r>
            <a:r>
              <a:rPr lang="en-US" sz="24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/>
              <a:t> </a:t>
            </a:r>
            <a:r>
              <a:rPr lang="bg-BG" sz="2400" dirty="0" smtClean="0"/>
              <a:t>трябва да има точно една стойност </a:t>
            </a:r>
            <a:r>
              <a:rPr lang="en-150" sz="2400" dirty="0" smtClean="0"/>
              <a:t>–</a:t>
            </a:r>
            <a:r>
              <a:rPr lang="bg-BG" sz="2400" dirty="0" smtClean="0"/>
              <a:t> стойността на аритметичния израз.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16471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6.25E-7 -0.20208 C -6.25E-7 -0.29282 0.03372 -0.40416 0.0612 -0.40416 L 0.12253 -0.4041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-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022E-16 L 5E-6 -0.24606 C 5E-6 -0.35602 -0.01679 -0.49097 -0.03047 -0.49097 L -0.0608 -0.49097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022E-16 L -4.375E-6 -0.24421 C -4.375E-6 -0.3537 0.00964 -0.48819 0.01758 -0.48819 L 0.03529 -0.48819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4141 4.44444E-6 C -0.06003 4.44444E-6 -0.08282 0.13402 -0.08282 0.24305 L -0.08282 0.48611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1" grpId="0"/>
      <p:bldP spid="21" grpId="1"/>
      <p:bldP spid="24" grpId="0"/>
      <p:bldP spid="2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20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1: Скоби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18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/>
              <a:t>Да се напише програма, която въвежда символен низ, съдържащ кръгли скоби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dirty="0" smtClean="0"/>
              <a:t>. Програмата трябва да:</a:t>
            </a:r>
          </a:p>
          <a:p>
            <a:r>
              <a:rPr lang="bg-BG" dirty="0" smtClean="0"/>
              <a:t>Проверява дали скобите са правилно балансирани (равен брой отварящи и затварящи скоби; няма затваряща скоба преди съответна отваряща)</a:t>
            </a:r>
          </a:p>
          <a:p>
            <a:r>
              <a:rPr lang="bg-BG" dirty="0" smtClean="0"/>
              <a:t>Ако скобите не са правилно балансирани, да се изведе индекса на първия засечена грешна скоба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1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/>
              <a:t>Вариант 2</a:t>
            </a:r>
            <a:r>
              <a:rPr lang="en-US" dirty="0" smtClean="0"/>
              <a:t>:</a:t>
            </a:r>
          </a:p>
          <a:p>
            <a:r>
              <a:rPr lang="bg-BG" dirty="0" smtClean="0"/>
              <a:t>В израза могат да участват три вида скоби: (), </a:t>
            </a:r>
            <a:r>
              <a:rPr lang="en-US" dirty="0" smtClean="0"/>
              <a:t>[],{}</a:t>
            </a:r>
            <a:r>
              <a:rPr lang="bg-BG" dirty="0" smtClean="0"/>
              <a:t> и други символи</a:t>
            </a:r>
            <a:r>
              <a:rPr lang="en-US" dirty="0" smtClean="0"/>
              <a:t>. </a:t>
            </a:r>
            <a:r>
              <a:rPr lang="bg-BG" dirty="0" smtClean="0"/>
              <a:t>Всеки вид скоби може да се влага в другите видове.</a:t>
            </a:r>
          </a:p>
          <a:p>
            <a:endParaRPr lang="bg-BG" dirty="0"/>
          </a:p>
          <a:p>
            <a:r>
              <a:rPr lang="bg-BG" dirty="0" smtClean="0"/>
              <a:t>Пример 1:</a:t>
            </a:r>
          </a:p>
          <a:p>
            <a:pPr lvl="1"/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[]()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{([])[]} </a:t>
            </a:r>
            <a:r>
              <a:rPr lang="en-US" dirty="0" smtClean="0"/>
              <a:t>– OK</a:t>
            </a:r>
          </a:p>
          <a:p>
            <a:r>
              <a:rPr lang="bg-BG" dirty="0" smtClean="0"/>
              <a:t>Пример 2:</a:t>
            </a:r>
          </a:p>
          <a:p>
            <a:pPr lvl="1"/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АА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x(b]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+{([ab])x[cd]} </a:t>
            </a:r>
            <a:r>
              <a:rPr lang="en-US" dirty="0" smtClean="0"/>
              <a:t>– </a:t>
            </a:r>
            <a:r>
              <a:rPr lang="bg-BG" dirty="0" smtClean="0"/>
              <a:t>Грешка на позиция 4</a:t>
            </a:r>
          </a:p>
        </p:txBody>
      </p:sp>
    </p:spTree>
    <p:extLst>
      <p:ext uri="{BB962C8B-B14F-4D97-AF65-F5344CB8AC3E}">
        <p14:creationId xmlns:p14="http://schemas.microsoft.com/office/powerpoint/2010/main" val="34532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2: Стеков калкулатор 2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Да се напише програма, която въвежда символен низ – правилен запис на аритметичен израз, съдържащ:</a:t>
            </a:r>
          </a:p>
          <a:p>
            <a:pPr lvl="1"/>
            <a:r>
              <a:rPr lang="bg-BG" dirty="0" smtClean="0"/>
              <a:t>цели числа</a:t>
            </a:r>
          </a:p>
          <a:p>
            <a:pPr lvl="1"/>
            <a:r>
              <a:rPr lang="bg-BG" dirty="0" smtClean="0"/>
              <a:t>знаци за аритметичните операции сбиране (+), изваждане (-), умножение (*), целочислено деление (/), остатък от деление (%)</a:t>
            </a:r>
          </a:p>
          <a:p>
            <a:pPr lvl="1"/>
            <a:r>
              <a:rPr lang="bg-BG" dirty="0" smtClean="0"/>
              <a:t>кръгли скоби ()</a:t>
            </a:r>
          </a:p>
          <a:p>
            <a:pPr marL="0" indent="0">
              <a:buNone/>
            </a:pPr>
            <a:r>
              <a:rPr lang="bg-BG" dirty="0" smtClean="0"/>
              <a:t>Програмата трябва да намира и извежда стойността на израза, като спазва приоритета на операциите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9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Сърдитата касиерка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Сърдитата касиерка на ФМИ имаше същото отношение и към преподавателите, само че там отказваше да обслужи всеки 5-ти преподавател.</a:t>
            </a:r>
          </a:p>
          <a:p>
            <a:r>
              <a:rPr lang="bg-BG" dirty="0" smtClean="0"/>
              <a:t>Редактирайте програмата така, че да въвежда чакащи на опашката студенти и преподаватели и да ги извежда в реда, в който ще бъдат обслужени.</a:t>
            </a:r>
          </a:p>
          <a:p>
            <a:endParaRPr lang="bg-BG" dirty="0"/>
          </a:p>
          <a:p>
            <a:r>
              <a:rPr lang="bg-BG" dirty="0" smtClean="0"/>
              <a:t>Упътване: Използвайте йерархичната структура </a:t>
            </a:r>
            <a:r>
              <a:rPr lang="en-US" i="1" dirty="0" smtClean="0"/>
              <a:t>Person</a:t>
            </a:r>
            <a:r>
              <a:rPr lang="en-US" dirty="0" smtClean="0"/>
              <a:t> </a:t>
            </a:r>
            <a:r>
              <a:rPr lang="bg-BG" dirty="0" smtClean="0"/>
              <a:t>с наследници </a:t>
            </a:r>
            <a:r>
              <a:rPr lang="en-US" i="1" dirty="0" smtClean="0"/>
              <a:t>Teacher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i="1" dirty="0" smtClean="0"/>
              <a:t>Student</a:t>
            </a:r>
            <a:r>
              <a:rPr lang="en-US" dirty="0" smtClean="0"/>
              <a:t>. </a:t>
            </a:r>
            <a:r>
              <a:rPr lang="bg-BG" dirty="0" smtClean="0"/>
              <a:t>Създайте опашката от базовия клас </a:t>
            </a:r>
            <a:r>
              <a:rPr lang="en-US" dirty="0" smtClean="0"/>
              <a:t>Person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191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4317"/>
            <a:ext cx="10515600" cy="3822645"/>
          </a:xfrm>
        </p:spPr>
        <p:txBody>
          <a:bodyPr>
            <a:normAutofit/>
          </a:bodyPr>
          <a:lstStyle/>
          <a:p>
            <a:r>
              <a:rPr lang="bg-BG" dirty="0" smtClean="0"/>
              <a:t>Стек</a:t>
            </a:r>
          </a:p>
          <a:p>
            <a:r>
              <a:rPr lang="bg-BG" dirty="0" smtClean="0"/>
              <a:t>Опашка</a:t>
            </a:r>
          </a:p>
          <a:p>
            <a:r>
              <a:rPr lang="bg-BG" dirty="0" smtClean="0"/>
              <a:t>Реализация в </a:t>
            </a:r>
            <a:r>
              <a:rPr lang="en-US" dirty="0" smtClean="0"/>
              <a:t>Java</a:t>
            </a:r>
          </a:p>
          <a:p>
            <a:r>
              <a:rPr lang="bg-BG" dirty="0" smtClean="0"/>
              <a:t>Типични алгоритми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Абстрактни типове от данни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22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Абстрактен тип данни (АТД)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740992" cy="15720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accent6"/>
                </a:solidFill>
              </a:rPr>
              <a:t>Абстрактен математически модел на тип данни</a:t>
            </a:r>
            <a:r>
              <a:rPr lang="bg-BG" dirty="0" smtClean="0"/>
              <a:t>, който се описва чрез:</a:t>
            </a:r>
          </a:p>
          <a:p>
            <a:r>
              <a:rPr lang="bg-BG" dirty="0" smtClean="0">
                <a:solidFill>
                  <a:schemeClr val="accent6"/>
                </a:solidFill>
              </a:rPr>
              <a:t>Структура на данните</a:t>
            </a:r>
          </a:p>
          <a:p>
            <a:r>
              <a:rPr lang="bg-BG" dirty="0" smtClean="0">
                <a:solidFill>
                  <a:schemeClr val="accent6"/>
                </a:solidFill>
              </a:rPr>
              <a:t>Поведение</a:t>
            </a:r>
            <a:r>
              <a:rPr lang="bg-BG" dirty="0" smtClean="0"/>
              <a:t> </a:t>
            </a:r>
            <a:r>
              <a:rPr lang="en-150" dirty="0" smtClean="0"/>
              <a:t>–</a:t>
            </a:r>
            <a:r>
              <a:rPr lang="bg-BG" dirty="0" smtClean="0"/>
              <a:t> допустими операции</a:t>
            </a:r>
          </a:p>
          <a:p>
            <a:pPr marL="0" indent="0">
              <a:buNone/>
            </a:pPr>
            <a:endParaRPr lang="bg-BG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3739490"/>
            <a:ext cx="48344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chemeClr val="accent2">
                    <a:lumMod val="75000"/>
                  </a:schemeClr>
                </a:solidFill>
              </a:rPr>
              <a:t>Специфични особености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Задава само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Допустими са различни конкретни реализации дори в рамките на един език за програмиране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В ООП се реализира чрез описание на клас</a:t>
            </a:r>
            <a:endParaRPr lang="bg-BG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672689" y="3663949"/>
            <a:ext cx="6191250" cy="2877380"/>
            <a:chOff x="5672689" y="3663949"/>
            <a:chExt cx="6191250" cy="2877380"/>
          </a:xfrm>
        </p:grpSpPr>
        <p:pic>
          <p:nvPicPr>
            <p:cNvPr id="1026" name="Picture 2" descr="Abstract data type in data structu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689" y="3663949"/>
              <a:ext cx="6191250" cy="264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672689" y="6233552"/>
              <a:ext cx="5811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400" dirty="0" smtClean="0"/>
                <a:t>Източник: </a:t>
              </a:r>
              <a:r>
                <a:rPr lang="en-GB" sz="1400" dirty="0">
                  <a:hlinkClick r:id="rId3"/>
                </a:rPr>
                <a:t>https://</a:t>
              </a:r>
              <a:r>
                <a:rPr lang="en-GB" sz="1400" dirty="0" smtClean="0">
                  <a:hlinkClick r:id="rId3"/>
                </a:rPr>
                <a:t>www.javatpoint.com/abstract-data-type-in-data-structure</a:t>
              </a:r>
              <a:r>
                <a:rPr lang="bg-BG" sz="1400" dirty="0" smtClean="0"/>
                <a:t> </a:t>
              </a:r>
              <a:endParaRPr lang="bg-BG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46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Абстрактни типове данни - примери</a:t>
            </a:r>
            <a:endParaRPr lang="bg-BG" dirty="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909011" y="2331367"/>
            <a:ext cx="6553200" cy="533400"/>
            <a:chOff x="893762" y="3609975"/>
            <a:chExt cx="6553200" cy="5334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893762" y="3609975"/>
              <a:ext cx="609600" cy="533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503362" y="3914775"/>
              <a:ext cx="3810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1884362" y="3609975"/>
              <a:ext cx="609600" cy="533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2493962" y="3914775"/>
              <a:ext cx="3810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874962" y="3609975"/>
              <a:ext cx="609600" cy="533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3484562" y="3914775"/>
              <a:ext cx="3810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3865562" y="3609975"/>
              <a:ext cx="609600" cy="533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475162" y="3914775"/>
              <a:ext cx="3810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4856162" y="3609975"/>
              <a:ext cx="609600" cy="533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5465762" y="3914775"/>
              <a:ext cx="3810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5846762" y="3609975"/>
              <a:ext cx="609600" cy="533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6456362" y="3914775"/>
              <a:ext cx="3810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6837362" y="3609975"/>
              <a:ext cx="609600" cy="533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1680411" y="4158353"/>
            <a:ext cx="2036233" cy="1371600"/>
            <a:chOff x="207962" y="4676775"/>
            <a:chExt cx="2036233" cy="13716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Oval 27"/>
            <p:cNvSpPr>
              <a:spLocks noChangeArrowheads="1"/>
            </p:cNvSpPr>
            <p:nvPr/>
          </p:nvSpPr>
          <p:spPr bwMode="auto">
            <a:xfrm>
              <a:off x="1046162" y="4676775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H="1">
              <a:off x="830262" y="4938021"/>
              <a:ext cx="279400" cy="3157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>
              <a:off x="432731" y="5471422"/>
              <a:ext cx="232431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1939395" y="5743575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1312862" y="4905374"/>
              <a:ext cx="266700" cy="35014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1757987" y="5471422"/>
              <a:ext cx="233013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 bwMode="auto">
            <a:xfrm>
              <a:off x="893762" y="5743575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830262" y="5471422"/>
              <a:ext cx="135869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588962" y="5210175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1499531" y="5210175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207962" y="5743575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</p:grpSp>
      <p:grpSp>
        <p:nvGrpSpPr>
          <p:cNvPr id="30" name="Group 52"/>
          <p:cNvGrpSpPr>
            <a:grpSpLocks/>
          </p:cNvGrpSpPr>
          <p:nvPr/>
        </p:nvGrpSpPr>
        <p:grpSpPr bwMode="auto">
          <a:xfrm>
            <a:off x="4195011" y="4310753"/>
            <a:ext cx="3429000" cy="838200"/>
            <a:chOff x="2798762" y="4981575"/>
            <a:chExt cx="3429000" cy="838200"/>
          </a:xfrm>
        </p:grpSpPr>
        <p:sp>
          <p:nvSpPr>
            <p:cNvPr id="31" name="AutoShape 38"/>
            <p:cNvSpPr>
              <a:spLocks noChangeArrowheads="1"/>
            </p:cNvSpPr>
            <p:nvPr/>
          </p:nvSpPr>
          <p:spPr bwMode="auto">
            <a:xfrm>
              <a:off x="3332162" y="4981575"/>
              <a:ext cx="2362200" cy="838200"/>
            </a:xfrm>
            <a:prstGeom prst="flowChartMagneticDrum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2798762" y="5438775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5313362" y="5438775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34" name="Group 53"/>
          <p:cNvGrpSpPr>
            <a:grpSpLocks/>
          </p:cNvGrpSpPr>
          <p:nvPr/>
        </p:nvGrpSpPr>
        <p:grpSpPr bwMode="auto">
          <a:xfrm>
            <a:off x="8157411" y="3891653"/>
            <a:ext cx="1676400" cy="1638300"/>
            <a:chOff x="6761162" y="4486275"/>
            <a:chExt cx="1676400" cy="1866900"/>
          </a:xfrm>
        </p:grpSpPr>
        <p:sp>
          <p:nvSpPr>
            <p:cNvPr id="35" name="AutoShape 41"/>
            <p:cNvSpPr>
              <a:spLocks noChangeArrowheads="1"/>
            </p:cNvSpPr>
            <p:nvPr/>
          </p:nvSpPr>
          <p:spPr bwMode="auto">
            <a:xfrm>
              <a:off x="7065962" y="4981575"/>
              <a:ext cx="1219200" cy="1371600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bg-BG" altLang="bg-BG" sz="1800">
                <a:latin typeface="Georgia" panose="02040502050405020303" pitchFamily="18" charset="0"/>
              </a:endParaRPr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6761162" y="4575175"/>
              <a:ext cx="723900" cy="635000"/>
            </a:xfrm>
            <a:custGeom>
              <a:avLst/>
              <a:gdLst>
                <a:gd name="T0" fmla="*/ 0 w 456"/>
                <a:gd name="T1" fmla="*/ 2147483646 h 400"/>
                <a:gd name="T2" fmla="*/ 2147483646 w 456"/>
                <a:gd name="T3" fmla="*/ 2147483646 h 400"/>
                <a:gd name="T4" fmla="*/ 2147483646 w 456"/>
                <a:gd name="T5" fmla="*/ 2147483646 h 400"/>
                <a:gd name="T6" fmla="*/ 0 60000 65536"/>
                <a:gd name="T7" fmla="*/ 0 60000 65536"/>
                <a:gd name="T8" fmla="*/ 0 60000 65536"/>
                <a:gd name="T9" fmla="*/ 0 w 456"/>
                <a:gd name="T10" fmla="*/ 0 h 400"/>
                <a:gd name="T11" fmla="*/ 456 w 456"/>
                <a:gd name="T12" fmla="*/ 400 h 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6" h="400">
                  <a:moveTo>
                    <a:pt x="0" y="16"/>
                  </a:moveTo>
                  <a:cubicBezTo>
                    <a:pt x="156" y="8"/>
                    <a:pt x="312" y="0"/>
                    <a:pt x="384" y="64"/>
                  </a:cubicBezTo>
                  <a:cubicBezTo>
                    <a:pt x="456" y="128"/>
                    <a:pt x="424" y="344"/>
                    <a:pt x="432" y="4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7726362" y="4486275"/>
              <a:ext cx="711200" cy="723900"/>
            </a:xfrm>
            <a:custGeom>
              <a:avLst/>
              <a:gdLst>
                <a:gd name="T0" fmla="*/ 2147483646 w 448"/>
                <a:gd name="T1" fmla="*/ 2147483646 h 456"/>
                <a:gd name="T2" fmla="*/ 2147483646 w 448"/>
                <a:gd name="T3" fmla="*/ 2147483646 h 456"/>
                <a:gd name="T4" fmla="*/ 2147483646 w 448"/>
                <a:gd name="T5" fmla="*/ 2147483646 h 456"/>
                <a:gd name="T6" fmla="*/ 0 60000 65536"/>
                <a:gd name="T7" fmla="*/ 0 60000 65536"/>
                <a:gd name="T8" fmla="*/ 0 60000 65536"/>
                <a:gd name="T9" fmla="*/ 0 w 448"/>
                <a:gd name="T10" fmla="*/ 0 h 456"/>
                <a:gd name="T11" fmla="*/ 448 w 448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8" h="456">
                  <a:moveTo>
                    <a:pt x="64" y="456"/>
                  </a:moveTo>
                  <a:cubicBezTo>
                    <a:pt x="32" y="300"/>
                    <a:pt x="0" y="144"/>
                    <a:pt x="64" y="72"/>
                  </a:cubicBezTo>
                  <a:cubicBezTo>
                    <a:pt x="128" y="0"/>
                    <a:pt x="384" y="32"/>
                    <a:pt x="448" y="2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</p:grp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8767011" y="2331367"/>
            <a:ext cx="1159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bg-BG" altLang="zh-TW" sz="2200" b="1" dirty="0" smtClean="0">
                <a:latin typeface="Garamond" panose="02020404030301010803" pitchFamily="18" charset="0"/>
              </a:rPr>
              <a:t>Списък</a:t>
            </a:r>
            <a:endParaRPr kumimoji="1" lang="en-US" altLang="zh-TW" sz="2200" b="1" dirty="0">
              <a:latin typeface="Garamond" panose="02020404030301010803" pitchFamily="18" charset="0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2213811" y="5834753"/>
            <a:ext cx="10166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bg-BG" altLang="zh-TW" sz="2200" b="1" dirty="0" smtClean="0">
                <a:latin typeface="Garamond" panose="02020404030301010803" pitchFamily="18" charset="0"/>
              </a:rPr>
              <a:t>Дърво</a:t>
            </a:r>
            <a:endParaRPr kumimoji="1" lang="en-US" altLang="zh-TW" sz="2200" b="1" dirty="0">
              <a:latin typeface="Garamond" panose="02020404030301010803" pitchFamily="18" charset="0"/>
            </a:endParaRP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5072899" y="5606153"/>
            <a:ext cx="12298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bg-BG" altLang="zh-TW" sz="2200" b="1" dirty="0" smtClean="0">
                <a:latin typeface="Garamond" panose="02020404030301010803" pitchFamily="18" charset="0"/>
              </a:rPr>
              <a:t>Опашка</a:t>
            </a:r>
            <a:endParaRPr kumimoji="1" lang="en-US" altLang="zh-TW" sz="2200" b="1" dirty="0">
              <a:latin typeface="Garamond" panose="02020404030301010803" pitchFamily="18" charset="0"/>
            </a:endParaRPr>
          </a:p>
        </p:txBody>
      </p:sp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8700336" y="5682353"/>
            <a:ext cx="785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bg-BG" altLang="zh-TW" sz="2200" b="1" dirty="0" smtClean="0">
                <a:latin typeface="Garamond" panose="02020404030301010803" pitchFamily="18" charset="0"/>
              </a:rPr>
              <a:t>Стек</a:t>
            </a:r>
            <a:endParaRPr kumimoji="1" lang="en-US" altLang="zh-TW" sz="2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  <p:bldP spid="39" grpId="0" build="p" autoUpdateAnimBg="0"/>
      <p:bldP spid="40" grpId="0" build="p" autoUpdateAnimBg="0"/>
      <p:bldP spid="4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АТД Стек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32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Стек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FILO</a:t>
            </a:r>
            <a:r>
              <a:rPr lang="en-US" dirty="0" smtClean="0"/>
              <a:t>: </a:t>
            </a:r>
            <a:r>
              <a:rPr lang="en-US" dirty="0" smtClean="0"/>
              <a:t>First-In-Last-Out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>
                <a:solidFill>
                  <a:schemeClr val="accent6"/>
                </a:solidFill>
              </a:rPr>
              <a:t>LIFO</a:t>
            </a:r>
            <a:r>
              <a:rPr lang="en-US" dirty="0" smtClean="0"/>
              <a:t>: Last-In-First-Out</a:t>
            </a:r>
          </a:p>
          <a:p>
            <a:pPr marL="0" indent="0">
              <a:buNone/>
            </a:pPr>
            <a:endParaRPr lang="bg-BG" dirty="0" smtClean="0"/>
          </a:p>
          <a:p>
            <a:r>
              <a:rPr lang="bg-BG" i="1" dirty="0" smtClean="0"/>
              <a:t>Принцип на библията: </a:t>
            </a:r>
            <a:r>
              <a:rPr lang="bg-BG" i="1" dirty="0" smtClean="0">
                <a:solidFill>
                  <a:schemeClr val="accent6"/>
                </a:solidFill>
              </a:rPr>
              <a:t>Последните ще бъдат първи</a:t>
            </a:r>
          </a:p>
          <a:p>
            <a:r>
              <a:rPr lang="bg-BG" dirty="0" smtClean="0"/>
              <a:t>Основни </a:t>
            </a:r>
            <a:r>
              <a:rPr lang="bg-BG" dirty="0" smtClean="0"/>
              <a:t>операции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Проверка за празен стек</a:t>
            </a:r>
          </a:p>
          <a:p>
            <a:pPr lvl="1"/>
            <a:r>
              <a:rPr lang="bg-BG" dirty="0" smtClean="0"/>
              <a:t>Добавяне на елемент отгоре</a:t>
            </a:r>
          </a:p>
          <a:p>
            <a:pPr lvl="1"/>
            <a:r>
              <a:rPr lang="bg-BG" dirty="0" smtClean="0"/>
              <a:t>Премахване на най-горен елемент</a:t>
            </a:r>
          </a:p>
          <a:p>
            <a:pPr lvl="1"/>
            <a:r>
              <a:rPr lang="bg-BG" i="1" dirty="0" smtClean="0"/>
              <a:t>Поглед</a:t>
            </a:r>
            <a:r>
              <a:rPr lang="bg-BG" dirty="0" smtClean="0"/>
              <a:t> на най-горния елемент без премахване</a:t>
            </a:r>
            <a:endParaRPr lang="bg-BG" i="1" dirty="0"/>
          </a:p>
        </p:txBody>
      </p:sp>
      <p:pic>
        <p:nvPicPr>
          <p:cNvPr id="2050" name="Picture 2" descr="Ð ÐµÐ·ÑÐ»ÑÐ°Ñ Ñ Ð¸Ð·Ð¾Ð±ÑÐ°Ð¶ÐµÐ½Ð¸Ðµ Ð·Ð° ÑÑÐ°Ñ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51" y="2942896"/>
            <a:ext cx="4965318" cy="30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 в </a:t>
            </a:r>
            <a:r>
              <a:rPr lang="en-US" dirty="0" smtClean="0"/>
              <a:t>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Клас </a:t>
            </a:r>
            <a:r>
              <a:rPr lang="en-US" b="1" dirty="0" smtClean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Stack&lt;E&gt;</a:t>
            </a:r>
            <a:r>
              <a:rPr lang="bg-BG" dirty="0" smtClean="0"/>
              <a:t> (</a:t>
            </a:r>
            <a:r>
              <a:rPr lang="bg-BG" altLang="bg-BG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r>
              <a:rPr lang="bg-BG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– </a:t>
            </a:r>
            <a:r>
              <a:rPr lang="bg-BG" dirty="0" smtClean="0"/>
              <a:t>базов тип на елементите; клас</a:t>
            </a:r>
            <a:endParaRPr lang="en-US" dirty="0" smtClean="0"/>
          </a:p>
          <a:p>
            <a:r>
              <a:rPr lang="bg-BG" dirty="0" smtClean="0"/>
              <a:t>Основни методи:</a:t>
            </a:r>
          </a:p>
          <a:p>
            <a:pPr lvl="1"/>
            <a:r>
              <a:rPr lang="en-US" sz="2200" dirty="0" err="1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​()	</a:t>
            </a:r>
            <a:r>
              <a:rPr lang="bg-BG" dirty="0" smtClean="0"/>
              <a:t> –  Проверява дали стекът е празен</a:t>
            </a:r>
            <a:endParaRPr lang="en-US" dirty="0"/>
          </a:p>
          <a:p>
            <a:pPr lvl="1"/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	peek​()</a:t>
            </a:r>
            <a:r>
              <a:rPr lang="en-US" dirty="0"/>
              <a:t>	</a:t>
            </a:r>
            <a:r>
              <a:rPr lang="bg-BG" dirty="0" smtClean="0"/>
              <a:t>– Връща стойността на обекта, който се намира на върха на стека, без да го премахва </a:t>
            </a:r>
            <a:endParaRPr lang="en-US" dirty="0"/>
          </a:p>
          <a:p>
            <a:pPr lvl="1"/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	pop​()</a:t>
            </a:r>
            <a:r>
              <a:rPr lang="bg-BG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/>
              <a:t>– Премахва обекта, който се намира на върха на стека, като го връща като стойност на метода </a:t>
            </a:r>
            <a:r>
              <a:rPr lang="en-US" dirty="0"/>
              <a:t>	</a:t>
            </a:r>
          </a:p>
          <a:p>
            <a:pPr lvl="1"/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	push​(E item)</a:t>
            </a:r>
            <a:r>
              <a:rPr lang="en-US" dirty="0"/>
              <a:t>	</a:t>
            </a:r>
            <a:r>
              <a:rPr lang="bg-BG" dirty="0" smtClean="0"/>
              <a:t>– Добавя обект </a:t>
            </a:r>
            <a:r>
              <a:rPr lang="en-US" i="1" dirty="0" smtClean="0"/>
              <a:t>item</a:t>
            </a:r>
            <a:r>
              <a:rPr lang="en-US" dirty="0" smtClean="0"/>
              <a:t> </a:t>
            </a:r>
            <a:r>
              <a:rPr lang="bg-BG" dirty="0" smtClean="0"/>
              <a:t>на върха на стека</a:t>
            </a:r>
          </a:p>
          <a:p>
            <a:r>
              <a:rPr lang="bg-BG" dirty="0" smtClean="0"/>
              <a:t>Допълнителен метод</a:t>
            </a:r>
          </a:p>
          <a:p>
            <a:pPr lvl="1"/>
            <a:r>
              <a:rPr lang="en-US" sz="2200" dirty="0" err="1" smtClean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​(Object o)</a:t>
            </a:r>
            <a:r>
              <a:rPr lang="bg-BG" sz="2200" dirty="0">
                <a:solidFill>
                  <a:srgbClr val="821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/>
              <a:t>– връща позицията, на която се среща обекта в стека (1 – на върха) или -1, ако не се среща</a:t>
            </a:r>
            <a:r>
              <a:rPr lang="en-US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794" y="6483851"/>
            <a:ext cx="612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hlinkClick r:id="rId2"/>
              </a:rPr>
              <a:t>https://</a:t>
            </a:r>
            <a:r>
              <a:rPr lang="bg-BG" dirty="0" smtClean="0">
                <a:hlinkClick r:id="rId2"/>
              </a:rPr>
              <a:t>docs.oracle.com/javase/9/docs/api/java/util/Stack.html</a:t>
            </a:r>
            <a:r>
              <a:rPr lang="en-US" dirty="0" smtClean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712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Stack&lt;E&gt; </a:t>
            </a:r>
            <a:r>
              <a:rPr lang="bg-BG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демонстрация</a:t>
            </a:r>
            <a:endParaRPr lang="bg-B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613484"/>
            <a:ext cx="536877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st.push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st.push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st.push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st.push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st.push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st.pop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st.pop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st.push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st.push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st.isEmpty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st.pop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324304" y="1784207"/>
            <a:ext cx="2448910" cy="612648"/>
          </a:xfrm>
          <a:prstGeom prst="wedgeRoundRectCallout">
            <a:avLst>
              <a:gd name="adj1" fmla="val -19116"/>
              <a:gd name="adj2" fmla="val 10195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Спецификация на базовия тип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2613484"/>
            <a:ext cx="5205248" cy="360944"/>
          </a:xfrm>
          <a:prstGeom prst="roundRect">
            <a:avLst/>
          </a:prstGeom>
          <a:solidFill>
            <a:srgbClr val="FFD147">
              <a:alpha val="20000"/>
            </a:srgbClr>
          </a:solidFill>
          <a:ln>
            <a:solidFill>
              <a:srgbClr val="FFD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ed Rectangular Callout 6"/>
          <p:cNvSpPr/>
          <p:nvPr/>
        </p:nvSpPr>
        <p:spPr>
          <a:xfrm>
            <a:off x="7267904" y="1867279"/>
            <a:ext cx="2448910" cy="612648"/>
          </a:xfrm>
          <a:prstGeom prst="wedgeRoundRectCallout">
            <a:avLst>
              <a:gd name="adj1" fmla="val -92936"/>
              <a:gd name="adj2" fmla="val 1053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Конструктор</a:t>
            </a:r>
            <a:endParaRPr lang="bg-BG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999389" y="3188894"/>
            <a:ext cx="3827080" cy="428295"/>
          </a:xfrm>
          <a:prstGeom prst="wedgeRoundRectCallout">
            <a:avLst>
              <a:gd name="adj1" fmla="val -67773"/>
              <a:gd name="adj2" fmla="val -277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Добавяне на елементи на върха</a:t>
            </a:r>
            <a:endParaRPr lang="bg-BG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346934" y="4192599"/>
            <a:ext cx="3827080" cy="428295"/>
          </a:xfrm>
          <a:prstGeom prst="wedgeRoundRectCallout">
            <a:avLst>
              <a:gd name="adj1" fmla="val -69421"/>
              <a:gd name="adj2" fmla="val 1644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Премахване на елемент от върха</a:t>
            </a:r>
            <a:endParaRPr lang="bg-BG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346934" y="5148224"/>
            <a:ext cx="3827080" cy="428295"/>
          </a:xfrm>
          <a:prstGeom prst="wedgeRoundRectCallout">
            <a:avLst>
              <a:gd name="adj1" fmla="val -118305"/>
              <a:gd name="adj2" fmla="val 802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Проверка за празен стек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6826469" y="6180498"/>
            <a:ext cx="531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 Пълният код е проект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StackQueueExample</a:t>
            </a:r>
            <a:r>
              <a:rPr lang="bg-BG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bg-BG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>
                <a:solidFill>
                  <a:schemeClr val="accent1"/>
                </a:solidFill>
              </a:rPr>
              <a:t>файл</a:t>
            </a:r>
            <a:r>
              <a:rPr lang="bg-BG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StackExample.java</a:t>
            </a:r>
            <a:endParaRPr lang="bg-BG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P">
  <a:themeElements>
    <a:clrScheme name="Custom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B226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E84C22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_OOP_Pregovor.pptx" id="{6035A432-49F7-43A7-B414-2733D73C81EA}" vid="{CD08F22D-82C7-41C1-8135-3E10660D9C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SDP</Template>
  <TotalTime>14545</TotalTime>
  <Words>1260</Words>
  <Application>Microsoft Office PowerPoint</Application>
  <PresentationFormat>Widescreen</PresentationFormat>
  <Paragraphs>200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Bahnschrift SemiLight</vt:lpstr>
      <vt:lpstr>Calibri</vt:lpstr>
      <vt:lpstr>Calibri Light</vt:lpstr>
      <vt:lpstr>Courier New</vt:lpstr>
      <vt:lpstr>Garamond</vt:lpstr>
      <vt:lpstr>Georgia</vt:lpstr>
      <vt:lpstr>新細明體</vt:lpstr>
      <vt:lpstr>SDP</vt:lpstr>
      <vt:lpstr> Стек и опашки. Програмна реализация на Java. Типични алгоритми</vt:lpstr>
      <vt:lpstr>В темата</vt:lpstr>
      <vt:lpstr>Абстрактни типове от данни</vt:lpstr>
      <vt:lpstr>Абстрактен тип данни (АТД)</vt:lpstr>
      <vt:lpstr>Абстрактни типове данни - примери</vt:lpstr>
      <vt:lpstr>АТД Стек</vt:lpstr>
      <vt:lpstr>Стек</vt:lpstr>
      <vt:lpstr>Реализация в Java</vt:lpstr>
      <vt:lpstr>Stack&lt;E&gt; – демонстрация</vt:lpstr>
      <vt:lpstr>Опашка</vt:lpstr>
      <vt:lpstr>Опашка</vt:lpstr>
      <vt:lpstr>Реализация в Java</vt:lpstr>
      <vt:lpstr>LinkedBlockingQueue&lt;E&gt; – демонстрация</vt:lpstr>
      <vt:lpstr>Задача: Сърдитата касиерка</vt:lpstr>
      <vt:lpstr>Прост стеков калкулатор</vt:lpstr>
      <vt:lpstr>Прост стеков калкулатор</vt:lpstr>
      <vt:lpstr>Упътване:</vt:lpstr>
      <vt:lpstr>Упътване:</vt:lpstr>
      <vt:lpstr>Упътване:</vt:lpstr>
      <vt:lpstr>Упътване:</vt:lpstr>
      <vt:lpstr>Упътване:</vt:lpstr>
      <vt:lpstr>Упътване:</vt:lpstr>
      <vt:lpstr>Задачи</vt:lpstr>
      <vt:lpstr>Задача 1: Скоби</vt:lpstr>
      <vt:lpstr>Задача 2: Стеков калкулатор 2 </vt:lpstr>
      <vt:lpstr>Сърдитата касиерка 2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Синтаксис на основни конструкции в езика Java. Методи за работа с числова информация. Създаване и редактиране на Java приложения.</dc:title>
  <dc:creator>Nikolina Nikolova</dc:creator>
  <cp:lastModifiedBy>Editor</cp:lastModifiedBy>
  <cp:revision>861</cp:revision>
  <dcterms:created xsi:type="dcterms:W3CDTF">2018-10-03T16:54:24Z</dcterms:created>
  <dcterms:modified xsi:type="dcterms:W3CDTF">2022-01-01T21:18:32Z</dcterms:modified>
</cp:coreProperties>
</file>