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sldIdLst>
    <p:sldId id="358" r:id="rId2"/>
    <p:sldId id="359" r:id="rId3"/>
    <p:sldId id="360" r:id="rId4"/>
    <p:sldId id="364" r:id="rId5"/>
    <p:sldId id="361" r:id="rId6"/>
    <p:sldId id="362" r:id="rId7"/>
    <p:sldId id="343" r:id="rId8"/>
    <p:sldId id="340" r:id="rId9"/>
    <p:sldId id="365" r:id="rId10"/>
    <p:sldId id="366" r:id="rId11"/>
    <p:sldId id="363" r:id="rId12"/>
    <p:sldId id="342" r:id="rId13"/>
    <p:sldId id="367" r:id="rId14"/>
    <p:sldId id="345" r:id="rId15"/>
    <p:sldId id="344" r:id="rId16"/>
    <p:sldId id="368" r:id="rId17"/>
    <p:sldId id="346" r:id="rId18"/>
    <p:sldId id="347" r:id="rId19"/>
    <p:sldId id="369" r:id="rId20"/>
    <p:sldId id="370" r:id="rId21"/>
    <p:sldId id="348" r:id="rId22"/>
    <p:sldId id="349" r:id="rId23"/>
    <p:sldId id="350" r:id="rId24"/>
    <p:sldId id="351" r:id="rId25"/>
    <p:sldId id="352" r:id="rId26"/>
    <p:sldId id="371" r:id="rId27"/>
    <p:sldId id="353" r:id="rId28"/>
    <p:sldId id="354" r:id="rId29"/>
    <p:sldId id="355" r:id="rId30"/>
    <p:sldId id="356" r:id="rId31"/>
    <p:sldId id="357" r:id="rId32"/>
    <p:sldId id="339" r:id="rId3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C38FC-6E9B-4BC1-AF59-5CA00DC21CBA}">
          <p14:sldIdLst>
            <p14:sldId id="358"/>
            <p14:sldId id="359"/>
            <p14:sldId id="360"/>
          </p14:sldIdLst>
        </p14:section>
        <p14:section name="BinTree" id="{83E7B4B8-B7E4-4AC8-8627-B82C961D2F23}">
          <p14:sldIdLst>
            <p14:sldId id="364"/>
            <p14:sldId id="361"/>
            <p14:sldId id="362"/>
            <p14:sldId id="343"/>
            <p14:sldId id="340"/>
            <p14:sldId id="365"/>
            <p14:sldId id="366"/>
            <p14:sldId id="363"/>
            <p14:sldId id="342"/>
            <p14:sldId id="367"/>
            <p14:sldId id="345"/>
            <p14:sldId id="344"/>
            <p14:sldId id="368"/>
            <p14:sldId id="346"/>
            <p14:sldId id="347"/>
            <p14:sldId id="369"/>
            <p14:sldId id="370"/>
            <p14:sldId id="348"/>
            <p14:sldId id="349"/>
            <p14:sldId id="350"/>
            <p14:sldId id="351"/>
            <p14:sldId id="352"/>
            <p14:sldId id="371"/>
            <p14:sldId id="353"/>
            <p14:sldId id="354"/>
            <p14:sldId id="355"/>
            <p14:sldId id="356"/>
            <p14:sldId id="357"/>
          </p14:sldIdLst>
        </p14:section>
        <p14:section name="Обобщение" id="{0BB7E1D3-3372-41F2-8C9D-8F8033EAA8B2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ina Nikolova" initials="NN" lastIdx="21" clrIdx="0">
    <p:extLst>
      <p:ext uri="{19B8F6BF-5375-455C-9EA6-DF929625EA0E}">
        <p15:presenceInfo xmlns:p15="http://schemas.microsoft.com/office/powerpoint/2012/main" userId="02878b9c9dc156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900"/>
    <a:srgbClr val="FFD147"/>
    <a:srgbClr val="AC1F23"/>
    <a:srgbClr val="00760B"/>
    <a:srgbClr val="FF0000"/>
    <a:srgbClr val="000000"/>
    <a:srgbClr val="FFF0C2"/>
    <a:srgbClr val="FFD791"/>
    <a:srgbClr val="BAFD99"/>
    <a:srgbClr val="00A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2317-8C09-46D8-A923-6094735851EE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446F-CFC0-469A-B355-E3B614E449D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654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545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056e9be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056e9be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5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056e9be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056e9be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4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056e9be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056e9be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48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056e9be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056e9be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11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056e9be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056e9be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3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056e9be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056e9be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580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056e9be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056e9be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24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056e9be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056e9be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649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056e9be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056e9be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95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056e9be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056e9be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3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056e9b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056e9b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817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056e9be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056e9be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517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056e9be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056e9be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02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056e9be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056e9be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9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056e9be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056e9be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189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056e9be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056e9be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4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30ad9b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30ad9b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109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e292c0399b6d1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e292c0399b6d1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164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e292c0399b6d1e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e292c0399b6d1e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5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056e9be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056e9be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055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446F-CFC0-469A-B355-E3B614E449D9}" type="slidenum">
              <a:rPr lang="bg-BG" smtClean="0"/>
              <a:t>32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6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056e9be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056e9be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09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056e9be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056e9be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78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056e9be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056e9be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1543c5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1543c5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67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056e9be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056e9be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78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056e9be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056e9be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5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056e9be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056e9be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2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"/>
            <a:ext cx="1861903" cy="55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9654" y="-11687"/>
            <a:ext cx="632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Избрани въпроси от профилираната подготовка по информатика:</a:t>
            </a:r>
          </a:p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Алгоритми и структури от данни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"/>
            <a:ext cx="1861903" cy="5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353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2554"/>
            <a:ext cx="664465" cy="4114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2554"/>
            <a:ext cx="664465" cy="41148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74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566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46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240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55378" y="3235441"/>
            <a:ext cx="5811046" cy="72002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5855378" y="3235441"/>
            <a:ext cx="5811046" cy="72002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673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формление по изб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bg-BG" dirty="0" smtClean="0"/>
              <a:t>Често срещани грешки</a:t>
            </a:r>
            <a:endParaRPr lang="en-GB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Copyright © 2013 by John Wiley &amp; Sons.  All rights reserved.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7B5-58D3-4FFC-A555-77F60668A61E}" type="slidenum">
              <a:rPr lang="bg-BG" smtClean="0"/>
              <a:pPr/>
              <a:t>‹#›</a:t>
            </a:fld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60" y="92364"/>
            <a:ext cx="1836777" cy="96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31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150" smtClean="0"/>
              <a:pPr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58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5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901" flipH="1">
            <a:off x="191831" y="700581"/>
            <a:ext cx="1167017" cy="1039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901" flipH="1">
            <a:off x="191831" y="700581"/>
            <a:ext cx="1167017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oog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224" flipH="1">
            <a:off x="304559" y="574756"/>
            <a:ext cx="769136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354814"/>
            <a:ext cx="10515600" cy="2542388"/>
            <a:chOff x="838200" y="354814"/>
            <a:chExt cx="10515600" cy="2542388"/>
          </a:xfrm>
        </p:grpSpPr>
        <p:sp>
          <p:nvSpPr>
            <p:cNvPr id="7" name="Rectangle 6"/>
            <p:cNvSpPr/>
            <p:nvPr userDrawn="1"/>
          </p:nvSpPr>
          <p:spPr>
            <a:xfrm>
              <a:off x="838200" y="478465"/>
              <a:ext cx="9560442" cy="1105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838200" y="354814"/>
              <a:ext cx="10515600" cy="2542388"/>
              <a:chOff x="838200" y="354814"/>
              <a:chExt cx="10515600" cy="2542388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838200" y="1559293"/>
                <a:ext cx="10515600" cy="108000"/>
              </a:xfrm>
              <a:prstGeom prst="rect">
                <a:avLst/>
              </a:prstGeom>
              <a:solidFill>
                <a:srgbClr val="AC1F2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" name="Arc 9"/>
              <p:cNvSpPr/>
              <p:nvPr userDrawn="1"/>
            </p:nvSpPr>
            <p:spPr>
              <a:xfrm>
                <a:off x="9557884" y="413249"/>
                <a:ext cx="1742858" cy="2483953"/>
              </a:xfrm>
              <a:prstGeom prst="arc">
                <a:avLst/>
              </a:prstGeom>
              <a:ln w="127000">
                <a:solidFill>
                  <a:srgbClr val="AC1F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838200" y="354814"/>
                <a:ext cx="9601200" cy="108000"/>
              </a:xfrm>
              <a:prstGeom prst="rect">
                <a:avLst/>
              </a:prstGeom>
              <a:solidFill>
                <a:srgbClr val="AC1F2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2" name="Pie 11"/>
            <p:cNvSpPr/>
            <p:nvPr userDrawn="1"/>
          </p:nvSpPr>
          <p:spPr>
            <a:xfrm>
              <a:off x="9314121" y="354814"/>
              <a:ext cx="1986621" cy="2542388"/>
            </a:xfrm>
            <a:prstGeom prst="pie">
              <a:avLst>
                <a:gd name="adj1" fmla="val 16328409"/>
                <a:gd name="adj2" fmla="val 214760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200" y="489802"/>
            <a:ext cx="1715614" cy="10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926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36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551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179"/>
            <a:ext cx="505148" cy="3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19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2F41-3D2A-455E-B825-DD2CFEE0788D}" type="datetimeFigureOut">
              <a:rPr lang="bg-BG" smtClean="0"/>
              <a:t>2.1.2022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389" y="675221"/>
            <a:ext cx="1318661" cy="81660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38200" y="354814"/>
            <a:ext cx="10515600" cy="2542388"/>
            <a:chOff x="838200" y="354814"/>
            <a:chExt cx="10515600" cy="254238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1559293"/>
              <a:ext cx="10515600" cy="108000"/>
            </a:xfrm>
            <a:prstGeom prst="rect">
              <a:avLst/>
            </a:prstGeom>
            <a:solidFill>
              <a:srgbClr val="AC1F2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Arc 12"/>
            <p:cNvSpPr/>
            <p:nvPr userDrawn="1"/>
          </p:nvSpPr>
          <p:spPr>
            <a:xfrm>
              <a:off x="9557884" y="413249"/>
              <a:ext cx="1742858" cy="2483953"/>
            </a:xfrm>
            <a:prstGeom prst="arc">
              <a:avLst/>
            </a:prstGeom>
            <a:ln w="127000">
              <a:solidFill>
                <a:srgbClr val="AC1F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354814"/>
              <a:ext cx="9601200" cy="108000"/>
            </a:xfrm>
            <a:prstGeom prst="rect">
              <a:avLst/>
            </a:prstGeom>
            <a:solidFill>
              <a:srgbClr val="AC1F2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8169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64" r:id="rId14"/>
    <p:sldLayoutId id="214748369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C1F2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BS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challenges/tree-preorder-traversal/problem" TargetMode="External"/><Relationship Id="rId3" Type="http://schemas.openxmlformats.org/officeDocument/2006/relationships/hyperlink" Target="https://www.hackerrank.com/challenges/tree-height-of-a-binary-tree/problem" TargetMode="External"/><Relationship Id="rId7" Type="http://schemas.openxmlformats.org/officeDocument/2006/relationships/hyperlink" Target="https://www.hackerrank.com/challenges/tree-postorder-traversal/proble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hallenges/tree-top-view/problem" TargetMode="External"/><Relationship Id="rId11" Type="http://schemas.openxmlformats.org/officeDocument/2006/relationships/hyperlink" Target="https://www.hackerrank.com/challenges/phone-book/problem" TargetMode="External"/><Relationship Id="rId5" Type="http://schemas.openxmlformats.org/officeDocument/2006/relationships/hyperlink" Target="https://www.hackerrank.com/challenges/binary-search-tree-insertion/problem" TargetMode="External"/><Relationship Id="rId10" Type="http://schemas.openxmlformats.org/officeDocument/2006/relationships/hyperlink" Target="https://www.hackerrank.com/challenges/java-hashset/problem" TargetMode="External"/><Relationship Id="rId4" Type="http://schemas.openxmlformats.org/officeDocument/2006/relationships/hyperlink" Target="https://www.hackerrank.com/challenges/tree-inorder-traversal/problem" TargetMode="External"/><Relationship Id="rId9" Type="http://schemas.openxmlformats.org/officeDocument/2006/relationships/hyperlink" Target="https://www.hackerrank.com/challenges/binary-search-tree-lowest-common-ancestor/proble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bg-BG" dirty="0" smtClean="0"/>
              <a:t>Двоично </a:t>
            </a:r>
            <a:r>
              <a:rPr lang="bg-BG" dirty="0" smtClean="0"/>
              <a:t>дърво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dirty="0" err="1" smtClean="0"/>
              <a:t>Марин</a:t>
            </a:r>
            <a:r>
              <a:rPr lang="en-GB" dirty="0" smtClean="0"/>
              <a:t> </a:t>
            </a:r>
            <a:r>
              <a:rPr lang="en-GB" dirty="0" err="1"/>
              <a:t>Шаламанов</a:t>
            </a:r>
            <a:endParaRPr dirty="0"/>
          </a:p>
          <a:p>
            <a:pPr algn="l">
              <a:spcBef>
                <a:spcPts val="0"/>
              </a:spcBef>
            </a:pPr>
            <a:r>
              <a:rPr lang="bg-BG" dirty="0" smtClean="0"/>
              <a:t>Николина Николова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2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err="1"/>
              <a:t>Проверка</a:t>
            </a:r>
            <a:r>
              <a:rPr lang="en-GB" dirty="0"/>
              <a:t> </a:t>
            </a:r>
            <a:r>
              <a:rPr lang="en-GB" dirty="0" err="1"/>
              <a:t>дали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 е в </a:t>
            </a: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 smtClean="0"/>
              <a:t>дърво</a:t>
            </a:r>
            <a:endParaRPr dirty="0"/>
          </a:p>
        </p:txBody>
      </p:sp>
      <p:sp>
        <p:nvSpPr>
          <p:cNvPr id="123" name="Google Shape;123;p21"/>
          <p:cNvSpPr txBox="1"/>
          <p:nvPr/>
        </p:nvSpPr>
        <p:spPr>
          <a:xfrm>
            <a:off x="661167" y="1799100"/>
            <a:ext cx="9426000" cy="4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contains(E value) {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lvl="1"/>
            <a:r>
              <a:rPr lang="bg-BG" sz="20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false;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root.key.equals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(value)) {</a:t>
            </a:r>
          </a:p>
          <a:p>
            <a:pPr lvl="1"/>
            <a:r>
              <a:rPr lang="bg-BG" sz="20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true;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lTree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lTree.contains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(value) ||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rTree.contains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(value);</a:t>
            </a: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Google Shape;90;p16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22922" y="2294297"/>
            <a:ext cx="4084185" cy="21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051272" y="4770000"/>
            <a:ext cx="209422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bg-BG" dirty="0" err="1" smtClean="0"/>
              <a:t>myTree.contains</a:t>
            </a:r>
            <a:r>
              <a:rPr lang="bg-BG" dirty="0" smtClean="0"/>
              <a:t>(10)</a:t>
            </a:r>
          </a:p>
          <a:p>
            <a:r>
              <a:rPr lang="bg-BG" dirty="0" err="1" smtClean="0"/>
              <a:t>myTree.contains</a:t>
            </a:r>
            <a:r>
              <a:rPr lang="bg-BG" dirty="0" smtClean="0"/>
              <a:t>(5)</a:t>
            </a:r>
            <a:endParaRPr lang="bg-BG" dirty="0"/>
          </a:p>
          <a:p>
            <a:r>
              <a:rPr lang="bg-BG" dirty="0" err="1" smtClean="0"/>
              <a:t>myTree.contains</a:t>
            </a:r>
            <a:r>
              <a:rPr lang="bg-BG" dirty="0" smtClean="0"/>
              <a:t>(2)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9080145" y="5886587"/>
            <a:ext cx="252696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true</a:t>
            </a:r>
            <a:endParaRPr lang="bg-BG" dirty="0" smtClean="0"/>
          </a:p>
          <a:p>
            <a:r>
              <a:rPr lang="en-US" dirty="0" smtClean="0"/>
              <a:t>true</a:t>
            </a:r>
            <a:endParaRPr lang="bg-BG" dirty="0"/>
          </a:p>
          <a:p>
            <a:r>
              <a:rPr lang="en-US" dirty="0" smtClean="0"/>
              <a:t>false</a:t>
            </a:r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10963175" y="5693330"/>
            <a:ext cx="500513" cy="498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424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Двоично дърво за търсене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82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Двоично дърво за търсене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idx="1"/>
          </p:nvPr>
        </p:nvSpPr>
        <p:spPr>
          <a:xfrm>
            <a:off x="5717406" y="1825625"/>
            <a:ext cx="5636393" cy="32083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 err="1"/>
              <a:t>Двоично</a:t>
            </a:r>
            <a:r>
              <a:rPr lang="en-GB" b="1" dirty="0"/>
              <a:t> </a:t>
            </a:r>
            <a:r>
              <a:rPr lang="en-GB" b="1" dirty="0" err="1"/>
              <a:t>дърво</a:t>
            </a:r>
            <a:r>
              <a:rPr lang="en-GB" b="1" dirty="0"/>
              <a:t> </a:t>
            </a:r>
            <a:r>
              <a:rPr lang="en-GB" b="1" dirty="0" err="1"/>
              <a:t>за</a:t>
            </a:r>
            <a:r>
              <a:rPr lang="en-GB" b="1" dirty="0"/>
              <a:t> </a:t>
            </a:r>
            <a:r>
              <a:rPr lang="en-GB" b="1" dirty="0" err="1"/>
              <a:t>търсене</a:t>
            </a:r>
            <a:r>
              <a:rPr lang="en-GB" dirty="0"/>
              <a:t> е </a:t>
            </a: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/>
              <a:t>дърво</a:t>
            </a:r>
            <a:r>
              <a:rPr lang="en-GB" dirty="0"/>
              <a:t>, в </a:t>
            </a:r>
            <a:r>
              <a:rPr lang="en-GB" dirty="0" err="1"/>
              <a:t>което</a:t>
            </a:r>
            <a:r>
              <a:rPr lang="en-GB" dirty="0"/>
              <a:t> </a:t>
            </a:r>
            <a:r>
              <a:rPr lang="en-GB" dirty="0" err="1"/>
              <a:t>всеки</a:t>
            </a:r>
            <a:r>
              <a:rPr lang="en-GB" dirty="0"/>
              <a:t> </a:t>
            </a:r>
            <a:r>
              <a:rPr lang="en-GB" dirty="0" err="1"/>
              <a:t>връх</a:t>
            </a:r>
            <a:r>
              <a:rPr lang="en-GB" dirty="0"/>
              <a:t> е </a:t>
            </a:r>
            <a:r>
              <a:rPr lang="en-GB" dirty="0" err="1"/>
              <a:t>по-голям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всички</a:t>
            </a:r>
            <a:r>
              <a:rPr lang="en-GB" dirty="0"/>
              <a:t> </a:t>
            </a:r>
            <a:r>
              <a:rPr lang="en-GB" dirty="0" err="1"/>
              <a:t>елементи</a:t>
            </a:r>
            <a:r>
              <a:rPr lang="en-GB" dirty="0"/>
              <a:t> в </a:t>
            </a:r>
            <a:r>
              <a:rPr lang="en-GB" dirty="0" err="1"/>
              <a:t>лявото</a:t>
            </a:r>
            <a:r>
              <a:rPr lang="en-GB" dirty="0"/>
              <a:t> </a:t>
            </a:r>
            <a:r>
              <a:rPr lang="en-GB" dirty="0" err="1"/>
              <a:t>си</a:t>
            </a:r>
            <a:r>
              <a:rPr lang="en-GB" dirty="0"/>
              <a:t> </a:t>
            </a:r>
            <a:r>
              <a:rPr lang="en-GB" dirty="0" err="1"/>
              <a:t>поддърво</a:t>
            </a:r>
            <a:r>
              <a:rPr lang="en-GB" dirty="0"/>
              <a:t> и </a:t>
            </a:r>
            <a:r>
              <a:rPr lang="en-GB" dirty="0" err="1"/>
              <a:t>по-малък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всички</a:t>
            </a:r>
            <a:r>
              <a:rPr lang="en-GB" dirty="0"/>
              <a:t> </a:t>
            </a:r>
            <a:r>
              <a:rPr lang="en-GB" dirty="0" err="1"/>
              <a:t>елементи</a:t>
            </a:r>
            <a:r>
              <a:rPr lang="en-GB" dirty="0"/>
              <a:t> в </a:t>
            </a:r>
            <a:r>
              <a:rPr lang="en-GB" dirty="0" err="1"/>
              <a:t>дясното</a:t>
            </a:r>
            <a:r>
              <a:rPr lang="en-GB" dirty="0"/>
              <a:t> </a:t>
            </a:r>
            <a:r>
              <a:rPr lang="en-GB" dirty="0" err="1"/>
              <a:t>си</a:t>
            </a:r>
            <a:r>
              <a:rPr lang="en-GB" dirty="0"/>
              <a:t> </a:t>
            </a:r>
            <a:r>
              <a:rPr lang="en-GB" dirty="0" err="1"/>
              <a:t>поддърво</a:t>
            </a:r>
            <a:r>
              <a:rPr lang="en-GB" dirty="0" smtClean="0"/>
              <a:t>.</a:t>
            </a:r>
            <a:endParaRPr dirty="0"/>
          </a:p>
        </p:txBody>
      </p:sp>
      <p:pic>
        <p:nvPicPr>
          <p:cNvPr id="109" name="Google Shape;109;p1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96" y="2085232"/>
            <a:ext cx="5071000" cy="42266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238750" y="6410425"/>
            <a:ext cx="695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Визуализация: </a:t>
            </a:r>
            <a:r>
              <a:rPr lang="en-GB" dirty="0">
                <a:hlinkClick r:id="rId4"/>
              </a:rPr>
              <a:t>https://www.cs.usfca.edu/~</a:t>
            </a:r>
            <a:r>
              <a:rPr lang="en-GB" dirty="0" smtClean="0">
                <a:hlinkClick r:id="rId4"/>
              </a:rPr>
              <a:t>galles/visualization/BST.html</a:t>
            </a:r>
            <a:r>
              <a:rPr lang="bg-BG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1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bg-BG" dirty="0" smtClean="0"/>
              <a:t>Двоично дърво за търсене </a:t>
            </a:r>
            <a:r>
              <a:rPr lang="en-150" dirty="0" smtClean="0"/>
              <a:t>–</a:t>
            </a:r>
            <a:r>
              <a:rPr lang="bg-BG" dirty="0" smtClean="0"/>
              <a:t> представяне</a:t>
            </a:r>
            <a:endParaRPr dirty="0"/>
          </a:p>
        </p:txBody>
      </p:sp>
      <p:sp>
        <p:nvSpPr>
          <p:cNvPr id="123" name="Google Shape;123;p21"/>
          <p:cNvSpPr txBox="1"/>
          <p:nvPr/>
        </p:nvSpPr>
        <p:spPr>
          <a:xfrm>
            <a:off x="661166" y="1799100"/>
            <a:ext cx="10523389" cy="4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&lt;E extends Comparable&gt; </a:t>
            </a:r>
            <a:r>
              <a:rPr lang="en-GB" sz="2000" b="1" dirty="0"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&lt;E&gt; {</a:t>
            </a:r>
          </a:p>
          <a:p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2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(Node&lt;E&gt; node) {</a:t>
            </a:r>
          </a:p>
          <a:p>
            <a:pPr lvl="2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root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node;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(E value) {</a:t>
            </a:r>
          </a:p>
          <a:p>
            <a:pPr lvl="2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this(new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Node&lt;E&gt;(value));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150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250" y="2892597"/>
            <a:ext cx="3759267" cy="31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193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Sorted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Добавяне на елемент в двоично дърво за търсене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661167" y="1790299"/>
            <a:ext cx="6865789" cy="467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void add(E value) {</a:t>
            </a:r>
          </a:p>
          <a:p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root = new Node&lt;&gt;(value);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return;</a:t>
            </a:r>
          </a:p>
          <a:p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value.compareTo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 &lt; 0) {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== null) {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= new Node&lt;E&gt;(value);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&lt;E&gt; l = new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l.add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(value);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else if 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== null) {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= new Node&lt;&gt;(value);</a:t>
            </a:r>
          </a:p>
          <a:p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&lt;E&gt; r = new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r.add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(value);</a:t>
            </a:r>
          </a:p>
          <a:p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bg-BG" sz="1400" dirty="0" smtClean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618" y="2562649"/>
            <a:ext cx="3759267" cy="31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193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Sorted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4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bg-BG" dirty="0" smtClean="0"/>
              <a:t>Двоично дърво за търсене </a:t>
            </a:r>
            <a:r>
              <a:rPr lang="en-150" dirty="0" smtClean="0"/>
              <a:t>–</a:t>
            </a:r>
            <a:r>
              <a:rPr lang="bg-BG" dirty="0" smtClean="0"/>
              <a:t> създаване</a:t>
            </a:r>
            <a:endParaRPr dirty="0"/>
          </a:p>
        </p:txBody>
      </p:sp>
      <p:sp>
        <p:nvSpPr>
          <p:cNvPr id="123" name="Google Shape;123;p21"/>
          <p:cNvSpPr txBox="1"/>
          <p:nvPr/>
        </p:nvSpPr>
        <p:spPr>
          <a:xfrm>
            <a:off x="661167" y="1799100"/>
            <a:ext cx="10963600" cy="4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&lt;Integer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mySortedTree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&lt;&gt;(8);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(3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(10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(1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(6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(14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(4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(7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mySortedTree.add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(13);</a:t>
            </a:r>
          </a:p>
          <a:p>
            <a:endParaRPr lang="en-GB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("Sorted: " +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mySortedTree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250" y="2526837"/>
            <a:ext cx="3759267" cy="31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13505" y="5934670"/>
            <a:ext cx="277849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Резултат:</a:t>
            </a:r>
          </a:p>
          <a:p>
            <a:endParaRPr lang="bg-BG" dirty="0" smtClean="0"/>
          </a:p>
          <a:p>
            <a:r>
              <a:rPr lang="en-US" dirty="0"/>
              <a:t>Sorted: 1 3 4 6 7 8 10 13 14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52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Проверка дали елемент е в двоично дърво за търсене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61167" y="1799100"/>
            <a:ext cx="9426000" cy="4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b="1" dirty="0" smtClean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contains(E value) {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false;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root.key.equals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(value)) {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true;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value.compareTo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) &lt; 0) {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).contains(value);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).contains(value);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" name="Google Shape;124;p2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861" y="1799100"/>
            <a:ext cx="3010157" cy="25089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2193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Sorted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51272" y="4770000"/>
            <a:ext cx="271369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bg-BG" dirty="0" err="1"/>
              <a:t>mySortedTree.contains</a:t>
            </a:r>
            <a:r>
              <a:rPr lang="bg-BG" dirty="0"/>
              <a:t>(10</a:t>
            </a:r>
            <a:r>
              <a:rPr lang="bg-BG" dirty="0" smtClean="0"/>
              <a:t>)</a:t>
            </a:r>
          </a:p>
          <a:p>
            <a:r>
              <a:rPr lang="bg-BG" dirty="0" err="1" smtClean="0"/>
              <a:t>mySortedTree.contains</a:t>
            </a:r>
            <a:r>
              <a:rPr lang="bg-BG" dirty="0" smtClean="0"/>
              <a:t>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bg-BG" dirty="0"/>
          </a:p>
          <a:p>
            <a:r>
              <a:rPr lang="bg-BG" dirty="0" err="1" smtClean="0"/>
              <a:t>mySortedTree.contains</a:t>
            </a:r>
            <a:r>
              <a:rPr lang="bg-BG" dirty="0" smtClean="0"/>
              <a:t>(2)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9080145" y="5886587"/>
            <a:ext cx="252696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true</a:t>
            </a:r>
            <a:endParaRPr lang="bg-BG" dirty="0" smtClean="0"/>
          </a:p>
          <a:p>
            <a:r>
              <a:rPr lang="en-US" dirty="0" smtClean="0"/>
              <a:t>true</a:t>
            </a:r>
            <a:endParaRPr lang="bg-BG" dirty="0"/>
          </a:p>
          <a:p>
            <a:r>
              <a:rPr lang="en-US" dirty="0" smtClean="0"/>
              <a:t>false</a:t>
            </a:r>
            <a:endParaRPr lang="bg-BG" dirty="0"/>
          </a:p>
        </p:txBody>
      </p:sp>
      <p:sp>
        <p:nvSpPr>
          <p:cNvPr id="10" name="Down Arrow 9"/>
          <p:cNvSpPr/>
          <p:nvPr/>
        </p:nvSpPr>
        <p:spPr>
          <a:xfrm>
            <a:off x="10963175" y="5693330"/>
            <a:ext cx="500513" cy="498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88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GB" dirty="0" err="1"/>
              <a:t>Намиране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максимален</a:t>
            </a:r>
            <a:r>
              <a:rPr lang="en-GB" dirty="0"/>
              <a:t> и </a:t>
            </a:r>
            <a:r>
              <a:rPr lang="en-GB" dirty="0" err="1"/>
              <a:t>минимален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 в </a:t>
            </a: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/>
              <a:t>дърво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търсене</a:t>
            </a:r>
            <a:endParaRPr dirty="0"/>
          </a:p>
        </p:txBody>
      </p:sp>
      <p:sp>
        <p:nvSpPr>
          <p:cNvPr id="137" name="Google Shape;137;p23"/>
          <p:cNvSpPr txBox="1"/>
          <p:nvPr/>
        </p:nvSpPr>
        <p:spPr>
          <a:xfrm>
            <a:off x="661167" y="1848051"/>
            <a:ext cx="9426000" cy="462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getMin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== null) {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&lt;E&gt;(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getMin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getMax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== null) {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&lt;E&gt;(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getMax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8" name="Google Shape;138;p2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706" y="2934305"/>
            <a:ext cx="2834805" cy="23627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193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Sorted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1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GB" dirty="0" err="1"/>
              <a:t>Изтриване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 smtClean="0"/>
              <a:t>дърво</a:t>
            </a:r>
            <a:r>
              <a:rPr lang="en-GB" dirty="0" smtClean="0"/>
              <a:t> </a:t>
            </a:r>
            <a:r>
              <a:rPr lang="bg-BG" dirty="0" smtClean="0"/>
              <a:t>за търсене (1)</a:t>
            </a:r>
            <a:endParaRPr dirty="0"/>
          </a:p>
        </p:txBody>
      </p:sp>
      <p:sp>
        <p:nvSpPr>
          <p:cNvPr id="144" name="Google Shape;144;p24"/>
          <p:cNvSpPr txBox="1"/>
          <p:nvPr/>
        </p:nvSpPr>
        <p:spPr>
          <a:xfrm>
            <a:off x="661167" y="3282215"/>
            <a:ext cx="10744770" cy="330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public void remove(E value) {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lvl="1"/>
            <a:r>
              <a:rPr lang="bg-BG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!= null &amp;&amp;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root.left.isLeaf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root.left.key.equals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(value)) {</a:t>
            </a:r>
          </a:p>
          <a:p>
            <a:pPr lvl="1"/>
            <a:r>
              <a:rPr lang="bg-BG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err="1" smtClean="0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= null;</a:t>
            </a:r>
          </a:p>
          <a:p>
            <a:pPr lvl="1"/>
            <a:r>
              <a:rPr lang="bg-BG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!= null &amp;&amp;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root.right.isLeaf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root.right.key.equals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(value)) {</a:t>
            </a:r>
          </a:p>
          <a:p>
            <a:pPr lvl="2"/>
            <a:r>
              <a:rPr lang="en-GB" dirty="0" err="1" smtClean="0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= null;</a:t>
            </a:r>
          </a:p>
          <a:p>
            <a:pPr lvl="2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5" name="Google Shape;145;p2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0" y="1814130"/>
            <a:ext cx="2875403" cy="23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07691" y="6488668"/>
            <a:ext cx="2193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Sorted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GB" dirty="0" err="1"/>
              <a:t>Изтриване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 smtClean="0"/>
              <a:t>дърво</a:t>
            </a:r>
            <a:r>
              <a:rPr lang="en-GB" dirty="0" smtClean="0"/>
              <a:t> </a:t>
            </a:r>
            <a:r>
              <a:rPr lang="bg-BG" dirty="0" smtClean="0"/>
              <a:t>за търсене (2)</a:t>
            </a:r>
            <a:endParaRPr dirty="0"/>
          </a:p>
        </p:txBody>
      </p:sp>
      <p:sp>
        <p:nvSpPr>
          <p:cNvPr id="144" name="Google Shape;144;p24"/>
          <p:cNvSpPr txBox="1"/>
          <p:nvPr/>
        </p:nvSpPr>
        <p:spPr>
          <a:xfrm>
            <a:off x="661167" y="1819175"/>
            <a:ext cx="8194966" cy="476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root.key.equals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(value)) {</a:t>
            </a: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root.isLeaf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lvl="2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root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= null;</a:t>
            </a:r>
          </a:p>
          <a:p>
            <a:pPr lvl="2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!= null) {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&gt; l = </a:t>
            </a:r>
            <a:endParaRPr lang="bg-BG" sz="1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2"/>
            <a:r>
              <a:rPr lang="bg-BG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bg-BG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l.getMax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2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root.key.equals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l.root.key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2"/>
            <a:r>
              <a:rPr lang="bg-BG" sz="14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= null;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l.remove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&gt; r = </a:t>
            </a:r>
            <a:endParaRPr lang="bg-BG" sz="1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2"/>
            <a:r>
              <a:rPr lang="bg-BG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bg-BG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r.getMin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2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root.key.equals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r.root.key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2"/>
            <a:r>
              <a:rPr lang="bg-BG" sz="14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= null;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r.remove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7691" y="6488668"/>
            <a:ext cx="2193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Sorted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6" name="Google Shape;144;p24"/>
          <p:cNvSpPr txBox="1"/>
          <p:nvPr/>
        </p:nvSpPr>
        <p:spPr>
          <a:xfrm>
            <a:off x="6172200" y="1947662"/>
            <a:ext cx="5711247" cy="476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value.compareTo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root.key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 &lt; 0) {</a:t>
            </a: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!= null) {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&gt; l = </a:t>
            </a:r>
            <a:endParaRPr lang="bg-BG" sz="1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2"/>
            <a:r>
              <a:rPr lang="bg-BG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bg-BG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l.remove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(value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else if 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 != null) {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&gt; r = </a:t>
            </a:r>
            <a:endParaRPr lang="bg-BG" sz="1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2"/>
            <a:r>
              <a:rPr lang="bg-BG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bg-BG" sz="14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SortedBinTree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14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2"/>
            <a:r>
              <a:rPr lang="en-GB" sz="1400" dirty="0" err="1" smtClean="0">
                <a:latin typeface="Consolas"/>
                <a:ea typeface="Consolas"/>
                <a:cs typeface="Consolas"/>
                <a:sym typeface="Consolas"/>
              </a:rPr>
              <a:t>r.remove</a:t>
            </a:r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(value</a:t>
            </a:r>
            <a:r>
              <a:rPr lang="en-GB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82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Терминология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idx="1"/>
          </p:nvPr>
        </p:nvSpPr>
        <p:spPr>
          <a:xfrm>
            <a:off x="5486400" y="1825625"/>
            <a:ext cx="58674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bg-BG" b="1" dirty="0" smtClean="0"/>
              <a:t>Двоично д</a:t>
            </a:r>
            <a:r>
              <a:rPr lang="en-GB" b="1" dirty="0" err="1" smtClean="0"/>
              <a:t>ърво</a:t>
            </a:r>
            <a:r>
              <a:rPr lang="bg-BG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bg-BG" b="1" dirty="0" smtClean="0"/>
              <a:t>Празно дърво </a:t>
            </a:r>
            <a:r>
              <a:rPr lang="bg-BG" dirty="0" smtClean="0"/>
              <a:t> или</a:t>
            </a:r>
          </a:p>
          <a:p>
            <a:pPr>
              <a:spcBef>
                <a:spcPts val="0"/>
              </a:spcBef>
            </a:pPr>
            <a:r>
              <a:rPr lang="bg-BG" b="1" dirty="0" smtClean="0"/>
              <a:t>Съвкупност от</a:t>
            </a:r>
          </a:p>
          <a:p>
            <a:pPr lvl="1">
              <a:spcBef>
                <a:spcPts val="0"/>
              </a:spcBef>
            </a:pPr>
            <a:r>
              <a:rPr lang="bg-BG" b="1" dirty="0" smtClean="0"/>
              <a:t>Корен</a:t>
            </a:r>
          </a:p>
          <a:p>
            <a:pPr lvl="1">
              <a:spcBef>
                <a:spcPts val="0"/>
              </a:spcBef>
            </a:pPr>
            <a:r>
              <a:rPr lang="bg-BG" b="1" dirty="0" smtClean="0"/>
              <a:t>Ляв наследник </a:t>
            </a:r>
            <a:r>
              <a:rPr lang="en-150" dirty="0" smtClean="0"/>
              <a:t>–</a:t>
            </a:r>
            <a:r>
              <a:rPr lang="bg-BG" dirty="0" smtClean="0"/>
              <a:t> двоично дърво</a:t>
            </a:r>
          </a:p>
          <a:p>
            <a:pPr lvl="1">
              <a:spcBef>
                <a:spcPts val="0"/>
              </a:spcBef>
            </a:pPr>
            <a:r>
              <a:rPr lang="bg-BG" b="1" dirty="0" smtClean="0"/>
              <a:t>Десен наследник </a:t>
            </a:r>
            <a:r>
              <a:rPr lang="bg-BG" dirty="0" smtClean="0"/>
              <a:t> – двоично дърво</a:t>
            </a:r>
            <a:endParaRPr lang="bg-BG" b="1" dirty="0"/>
          </a:p>
          <a:p>
            <a:pPr marL="0" indent="0">
              <a:spcBef>
                <a:spcPts val="0"/>
              </a:spcBef>
              <a:buNone/>
            </a:pPr>
            <a:endParaRPr lang="bg-BG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b="1" dirty="0" err="1" smtClean="0"/>
              <a:t>Разстояние</a:t>
            </a:r>
            <a:r>
              <a:rPr lang="en-GB" b="1" dirty="0" smtClean="0"/>
              <a:t> </a:t>
            </a:r>
            <a:r>
              <a:rPr lang="en-GB" b="1" dirty="0" err="1"/>
              <a:t>от</a:t>
            </a:r>
            <a:r>
              <a:rPr lang="en-GB" b="1" dirty="0"/>
              <a:t> </a:t>
            </a:r>
            <a:r>
              <a:rPr lang="en-GB" b="1" dirty="0" err="1"/>
              <a:t>корена</a:t>
            </a:r>
            <a:r>
              <a:rPr lang="en-GB" b="1" dirty="0"/>
              <a:t> / </a:t>
            </a:r>
            <a:r>
              <a:rPr lang="en-GB" b="1" dirty="0" err="1"/>
              <a:t>дълбочина</a:t>
            </a:r>
            <a:r>
              <a:rPr lang="en-GB" b="1" dirty="0"/>
              <a:t> </a:t>
            </a:r>
            <a:r>
              <a:rPr lang="en-GB" b="1" dirty="0" err="1"/>
              <a:t>на</a:t>
            </a:r>
            <a:r>
              <a:rPr lang="en-GB" b="1" dirty="0"/>
              <a:t> </a:t>
            </a:r>
            <a:r>
              <a:rPr lang="en-GB" b="1" dirty="0" err="1"/>
              <a:t>връх</a:t>
            </a:r>
            <a:r>
              <a:rPr lang="en-GB" b="1" dirty="0"/>
              <a:t>: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depth(v)=</a:t>
            </a:r>
            <a:r>
              <a:rPr lang="en-GB" b="1" dirty="0"/>
              <a:t> </a:t>
            </a:r>
            <a:r>
              <a:rPr lang="en-GB" dirty="0" err="1"/>
              <a:t>брой</a:t>
            </a:r>
            <a:r>
              <a:rPr lang="en-GB" dirty="0"/>
              <a:t> </a:t>
            </a:r>
            <a:r>
              <a:rPr lang="en-GB" dirty="0" err="1"/>
              <a:t>ребра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пътя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корена</a:t>
            </a:r>
            <a:r>
              <a:rPr lang="en-GB" dirty="0"/>
              <a:t> </a:t>
            </a:r>
            <a:r>
              <a:rPr lang="en-GB" dirty="0" err="1"/>
              <a:t>до</a:t>
            </a:r>
            <a:r>
              <a:rPr lang="en-GB" dirty="0"/>
              <a:t> </a:t>
            </a:r>
            <a:r>
              <a:rPr lang="en-GB" dirty="0" err="1" smtClean="0"/>
              <a:t>връх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34" y="2309899"/>
            <a:ext cx="4962133" cy="26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32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bg-BG" dirty="0" smtClean="0"/>
              <a:t>Примери за и</a:t>
            </a:r>
            <a:r>
              <a:rPr lang="en-GB" dirty="0" err="1" smtClean="0"/>
              <a:t>зтриване</a:t>
            </a:r>
            <a:r>
              <a:rPr lang="en-GB" dirty="0" smtClean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 smtClean="0"/>
              <a:t>дърво</a:t>
            </a:r>
            <a:r>
              <a:rPr lang="en-GB" dirty="0" smtClean="0"/>
              <a:t> </a:t>
            </a:r>
            <a:r>
              <a:rPr lang="bg-BG" dirty="0" smtClean="0"/>
              <a:t>за търсене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0007691" y="6488668"/>
            <a:ext cx="2193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Sorted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5982" y="1819175"/>
            <a:ext cx="4131485" cy="4322257"/>
            <a:chOff x="465982" y="1819175"/>
            <a:chExt cx="4131485" cy="4322257"/>
          </a:xfrm>
        </p:grpSpPr>
        <p:sp>
          <p:nvSpPr>
            <p:cNvPr id="144" name="Google Shape;144;p24"/>
            <p:cNvSpPr txBox="1"/>
            <p:nvPr/>
          </p:nvSpPr>
          <p:spPr>
            <a:xfrm>
              <a:off x="661167" y="1819175"/>
              <a:ext cx="3362193" cy="587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dirty="0" err="1" smtClean="0">
                  <a:latin typeface="Consolas"/>
                  <a:ea typeface="Consolas"/>
                  <a:cs typeface="Consolas"/>
                  <a:sym typeface="Consolas"/>
                </a:rPr>
                <a:t>mySortedTree.remove</a:t>
              </a:r>
              <a:r>
                <a:rPr lang="en-GB" dirty="0" smtClean="0">
                  <a:latin typeface="Consolas"/>
                  <a:ea typeface="Consolas"/>
                  <a:cs typeface="Consolas"/>
                  <a:sym typeface="Consolas"/>
                </a:rPr>
                <a:t>(3);</a:t>
              </a:r>
              <a:endParaRPr lang="en-GB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5982" y="3008100"/>
              <a:ext cx="4131485" cy="3133332"/>
              <a:chOff x="465982" y="3008100"/>
              <a:chExt cx="4131485" cy="3133332"/>
            </a:xfrm>
          </p:grpSpPr>
          <p:pic>
            <p:nvPicPr>
              <p:cNvPr id="145" name="Google Shape;14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8200" y="3008100"/>
                <a:ext cx="3759267" cy="31333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Freeform 3"/>
              <p:cNvSpPr/>
              <p:nvPr/>
            </p:nvSpPr>
            <p:spPr>
              <a:xfrm>
                <a:off x="963065" y="3822827"/>
                <a:ext cx="567352" cy="883927"/>
              </a:xfrm>
              <a:custGeom>
                <a:avLst/>
                <a:gdLst>
                  <a:gd name="connsiteX0" fmla="*/ 52900 w 524538"/>
                  <a:gd name="connsiteY0" fmla="*/ 875899 h 875899"/>
                  <a:gd name="connsiteX1" fmla="*/ 43275 w 524538"/>
                  <a:gd name="connsiteY1" fmla="*/ 317633 h 875899"/>
                  <a:gd name="connsiteX2" fmla="*/ 524538 w 524538"/>
                  <a:gd name="connsiteY2" fmla="*/ 0 h 875899"/>
                  <a:gd name="connsiteX3" fmla="*/ 524538 w 524538"/>
                  <a:gd name="connsiteY3" fmla="*/ 0 h 875899"/>
                  <a:gd name="connsiteX0" fmla="*/ 52900 w 582290"/>
                  <a:gd name="connsiteY0" fmla="*/ 891343 h 891343"/>
                  <a:gd name="connsiteX1" fmla="*/ 43275 w 582290"/>
                  <a:gd name="connsiteY1" fmla="*/ 333077 h 891343"/>
                  <a:gd name="connsiteX2" fmla="*/ 524538 w 582290"/>
                  <a:gd name="connsiteY2" fmla="*/ 15444 h 891343"/>
                  <a:gd name="connsiteX3" fmla="*/ 582290 w 582290"/>
                  <a:gd name="connsiteY3" fmla="*/ 53945 h 891343"/>
                  <a:gd name="connsiteX0" fmla="*/ 37962 w 567352"/>
                  <a:gd name="connsiteY0" fmla="*/ 875438 h 875438"/>
                  <a:gd name="connsiteX1" fmla="*/ 28337 w 567352"/>
                  <a:gd name="connsiteY1" fmla="*/ 317172 h 875438"/>
                  <a:gd name="connsiteX2" fmla="*/ 297844 w 567352"/>
                  <a:gd name="connsiteY2" fmla="*/ 18789 h 875438"/>
                  <a:gd name="connsiteX3" fmla="*/ 567352 w 567352"/>
                  <a:gd name="connsiteY3" fmla="*/ 38040 h 875438"/>
                  <a:gd name="connsiteX0" fmla="*/ 37962 w 567352"/>
                  <a:gd name="connsiteY0" fmla="*/ 883927 h 883927"/>
                  <a:gd name="connsiteX1" fmla="*/ 28337 w 567352"/>
                  <a:gd name="connsiteY1" fmla="*/ 325661 h 883927"/>
                  <a:gd name="connsiteX2" fmla="*/ 297844 w 567352"/>
                  <a:gd name="connsiteY2" fmla="*/ 27278 h 883927"/>
                  <a:gd name="connsiteX3" fmla="*/ 567352 w 567352"/>
                  <a:gd name="connsiteY3" fmla="*/ 46529 h 883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352" h="883927">
                    <a:moveTo>
                      <a:pt x="37962" y="883927"/>
                    </a:moveTo>
                    <a:cubicBezTo>
                      <a:pt x="-6154" y="677785"/>
                      <a:pt x="-14977" y="468436"/>
                      <a:pt x="28337" y="325661"/>
                    </a:cubicBezTo>
                    <a:cubicBezTo>
                      <a:pt x="71651" y="182886"/>
                      <a:pt x="200444" y="54630"/>
                      <a:pt x="297844" y="27278"/>
                    </a:cubicBezTo>
                    <a:cubicBezTo>
                      <a:pt x="532059" y="-38494"/>
                      <a:pt x="548101" y="33695"/>
                      <a:pt x="567352" y="4652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02080" y="3431340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3200" b="1" dirty="0" smtClean="0">
                    <a:solidFill>
                      <a:schemeClr val="accent1"/>
                    </a:solidFill>
                  </a:rPr>
                  <a:t>1</a:t>
                </a:r>
                <a:endParaRPr lang="bg-BG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6537" y="4381965"/>
                <a:ext cx="6639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7200" dirty="0" smtClean="0">
                    <a:solidFill>
                      <a:schemeClr val="accent1"/>
                    </a:solidFill>
                  </a:rPr>
                  <a:t>Х</a:t>
                </a:r>
                <a:endParaRPr lang="bg-BG" sz="4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4031" y="354839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dirty="0" smtClean="0"/>
                  <a:t>1)</a:t>
                </a:r>
                <a:endParaRPr lang="bg-BG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5982" y="498212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dirty="0" smtClean="0"/>
                  <a:t>2)</a:t>
                </a:r>
                <a:endParaRPr lang="bg-BG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964110" y="1819175"/>
            <a:ext cx="3936300" cy="4605116"/>
            <a:chOff x="661167" y="1819175"/>
            <a:chExt cx="3936300" cy="4605116"/>
          </a:xfrm>
        </p:grpSpPr>
        <p:sp>
          <p:nvSpPr>
            <p:cNvPr id="17" name="Google Shape;144;p24"/>
            <p:cNvSpPr txBox="1"/>
            <p:nvPr/>
          </p:nvSpPr>
          <p:spPr>
            <a:xfrm>
              <a:off x="661167" y="1819175"/>
              <a:ext cx="3362193" cy="587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dirty="0" err="1" smtClean="0">
                  <a:latin typeface="Consolas"/>
                  <a:ea typeface="Consolas"/>
                  <a:cs typeface="Consolas"/>
                  <a:sym typeface="Consolas"/>
                </a:rPr>
                <a:t>mySortedTree.remove</a:t>
              </a:r>
              <a:r>
                <a:rPr lang="en-GB" dirty="0" smtClean="0"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bg-BG" dirty="0" smtClean="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en-GB" dirty="0" smtClean="0"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lang="en-GB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3008100"/>
              <a:ext cx="3759267" cy="3416191"/>
              <a:chOff x="838200" y="3008100"/>
              <a:chExt cx="3759267" cy="3416191"/>
            </a:xfrm>
          </p:grpSpPr>
          <p:pic>
            <p:nvPicPr>
              <p:cNvPr id="19" name="Google Shape;14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8200" y="3008100"/>
                <a:ext cx="3759267" cy="31333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Freeform 19"/>
              <p:cNvSpPr/>
              <p:nvPr/>
            </p:nvSpPr>
            <p:spPr>
              <a:xfrm>
                <a:off x="3229340" y="4161553"/>
                <a:ext cx="307546" cy="1450454"/>
              </a:xfrm>
              <a:custGeom>
                <a:avLst/>
                <a:gdLst>
                  <a:gd name="connsiteX0" fmla="*/ 52900 w 524538"/>
                  <a:gd name="connsiteY0" fmla="*/ 875899 h 875899"/>
                  <a:gd name="connsiteX1" fmla="*/ 43275 w 524538"/>
                  <a:gd name="connsiteY1" fmla="*/ 317633 h 875899"/>
                  <a:gd name="connsiteX2" fmla="*/ 524538 w 524538"/>
                  <a:gd name="connsiteY2" fmla="*/ 0 h 875899"/>
                  <a:gd name="connsiteX3" fmla="*/ 524538 w 524538"/>
                  <a:gd name="connsiteY3" fmla="*/ 0 h 875899"/>
                  <a:gd name="connsiteX0" fmla="*/ 52900 w 582290"/>
                  <a:gd name="connsiteY0" fmla="*/ 891343 h 891343"/>
                  <a:gd name="connsiteX1" fmla="*/ 43275 w 582290"/>
                  <a:gd name="connsiteY1" fmla="*/ 333077 h 891343"/>
                  <a:gd name="connsiteX2" fmla="*/ 524538 w 582290"/>
                  <a:gd name="connsiteY2" fmla="*/ 15444 h 891343"/>
                  <a:gd name="connsiteX3" fmla="*/ 582290 w 582290"/>
                  <a:gd name="connsiteY3" fmla="*/ 53945 h 891343"/>
                  <a:gd name="connsiteX0" fmla="*/ 37962 w 567352"/>
                  <a:gd name="connsiteY0" fmla="*/ 875438 h 875438"/>
                  <a:gd name="connsiteX1" fmla="*/ 28337 w 567352"/>
                  <a:gd name="connsiteY1" fmla="*/ 317172 h 875438"/>
                  <a:gd name="connsiteX2" fmla="*/ 297844 w 567352"/>
                  <a:gd name="connsiteY2" fmla="*/ 18789 h 875438"/>
                  <a:gd name="connsiteX3" fmla="*/ 567352 w 567352"/>
                  <a:gd name="connsiteY3" fmla="*/ 38040 h 875438"/>
                  <a:gd name="connsiteX0" fmla="*/ 37962 w 567352"/>
                  <a:gd name="connsiteY0" fmla="*/ 883927 h 883927"/>
                  <a:gd name="connsiteX1" fmla="*/ 28337 w 567352"/>
                  <a:gd name="connsiteY1" fmla="*/ 325661 h 883927"/>
                  <a:gd name="connsiteX2" fmla="*/ 297844 w 567352"/>
                  <a:gd name="connsiteY2" fmla="*/ 27278 h 883927"/>
                  <a:gd name="connsiteX3" fmla="*/ 567352 w 567352"/>
                  <a:gd name="connsiteY3" fmla="*/ 46529 h 883927"/>
                  <a:gd name="connsiteX0" fmla="*/ 784953 w 1072951"/>
                  <a:gd name="connsiteY0" fmla="*/ 865360 h 865360"/>
                  <a:gd name="connsiteX1" fmla="*/ 775328 w 1072951"/>
                  <a:gd name="connsiteY1" fmla="*/ 307094 h 865360"/>
                  <a:gd name="connsiteX2" fmla="*/ 1044835 w 1072951"/>
                  <a:gd name="connsiteY2" fmla="*/ 8711 h 865360"/>
                  <a:gd name="connsiteX3" fmla="*/ 293 w 1072951"/>
                  <a:gd name="connsiteY3" fmla="*/ 80371 h 865360"/>
                  <a:gd name="connsiteX0" fmla="*/ 784660 w 826458"/>
                  <a:gd name="connsiteY0" fmla="*/ 784989 h 784989"/>
                  <a:gd name="connsiteX1" fmla="*/ 775035 w 826458"/>
                  <a:gd name="connsiteY1" fmla="*/ 226723 h 784989"/>
                  <a:gd name="connsiteX2" fmla="*/ 0 w 826458"/>
                  <a:gd name="connsiteY2" fmla="*/ 0 h 784989"/>
                  <a:gd name="connsiteX0" fmla="*/ 886913 w 886913"/>
                  <a:gd name="connsiteY0" fmla="*/ 784989 h 784989"/>
                  <a:gd name="connsiteX1" fmla="*/ 28847 w 886913"/>
                  <a:gd name="connsiteY1" fmla="*/ 331542 h 784989"/>
                  <a:gd name="connsiteX2" fmla="*/ 102253 w 886913"/>
                  <a:gd name="connsiteY2" fmla="*/ 0 h 784989"/>
                  <a:gd name="connsiteX0" fmla="*/ 918759 w 918759"/>
                  <a:gd name="connsiteY0" fmla="*/ 784989 h 784989"/>
                  <a:gd name="connsiteX1" fmla="*/ 60693 w 918759"/>
                  <a:gd name="connsiteY1" fmla="*/ 331542 h 784989"/>
                  <a:gd name="connsiteX2" fmla="*/ 134099 w 918759"/>
                  <a:gd name="connsiteY2" fmla="*/ 0 h 784989"/>
                  <a:gd name="connsiteX0" fmla="*/ 971181 w 971181"/>
                  <a:gd name="connsiteY0" fmla="*/ 777502 h 777502"/>
                  <a:gd name="connsiteX1" fmla="*/ 113115 w 971181"/>
                  <a:gd name="connsiteY1" fmla="*/ 324055 h 777502"/>
                  <a:gd name="connsiteX2" fmla="*/ 72707 w 971181"/>
                  <a:gd name="connsiteY2" fmla="*/ 0 h 777502"/>
                  <a:gd name="connsiteX0" fmla="*/ 971181 w 971181"/>
                  <a:gd name="connsiteY0" fmla="*/ 777502 h 777502"/>
                  <a:gd name="connsiteX1" fmla="*/ 113115 w 971181"/>
                  <a:gd name="connsiteY1" fmla="*/ 324055 h 777502"/>
                  <a:gd name="connsiteX2" fmla="*/ 72707 w 971181"/>
                  <a:gd name="connsiteY2" fmla="*/ 0 h 777502"/>
                  <a:gd name="connsiteX0" fmla="*/ 1543559 w 1543559"/>
                  <a:gd name="connsiteY0" fmla="*/ 515455 h 515455"/>
                  <a:gd name="connsiteX1" fmla="*/ 147456 w 1543559"/>
                  <a:gd name="connsiteY1" fmla="*/ 324055 h 515455"/>
                  <a:gd name="connsiteX2" fmla="*/ 107048 w 1543559"/>
                  <a:gd name="connsiteY2" fmla="*/ 0 h 515455"/>
                  <a:gd name="connsiteX0" fmla="*/ 1543559 w 1543559"/>
                  <a:gd name="connsiteY0" fmla="*/ 515455 h 516689"/>
                  <a:gd name="connsiteX1" fmla="*/ 147456 w 1543559"/>
                  <a:gd name="connsiteY1" fmla="*/ 324055 h 516689"/>
                  <a:gd name="connsiteX2" fmla="*/ 107048 w 1543559"/>
                  <a:gd name="connsiteY2" fmla="*/ 0 h 516689"/>
                  <a:gd name="connsiteX0" fmla="*/ 1548850 w 1548850"/>
                  <a:gd name="connsiteY0" fmla="*/ 537916 h 539185"/>
                  <a:gd name="connsiteX1" fmla="*/ 152747 w 1548850"/>
                  <a:gd name="connsiteY1" fmla="*/ 346516 h 539185"/>
                  <a:gd name="connsiteX2" fmla="*/ 101991 w 1548850"/>
                  <a:gd name="connsiteY2" fmla="*/ 0 h 539185"/>
                  <a:gd name="connsiteX0" fmla="*/ 1545256 w 1545256"/>
                  <a:gd name="connsiteY0" fmla="*/ 537916 h 539185"/>
                  <a:gd name="connsiteX1" fmla="*/ 149153 w 1545256"/>
                  <a:gd name="connsiteY1" fmla="*/ 346516 h 539185"/>
                  <a:gd name="connsiteX2" fmla="*/ 98397 w 1545256"/>
                  <a:gd name="connsiteY2" fmla="*/ 0 h 539185"/>
                  <a:gd name="connsiteX0" fmla="*/ 1510218 w 1510218"/>
                  <a:gd name="connsiteY0" fmla="*/ 537916 h 539493"/>
                  <a:gd name="connsiteX1" fmla="*/ 114115 w 1510218"/>
                  <a:gd name="connsiteY1" fmla="*/ 346516 h 539493"/>
                  <a:gd name="connsiteX2" fmla="*/ 63359 w 1510218"/>
                  <a:gd name="connsiteY2" fmla="*/ 0 h 539493"/>
                  <a:gd name="connsiteX0" fmla="*/ 1491875 w 1491875"/>
                  <a:gd name="connsiteY0" fmla="*/ 537916 h 539256"/>
                  <a:gd name="connsiteX1" fmla="*/ 147506 w 1491875"/>
                  <a:gd name="connsiteY1" fmla="*/ 327798 h 539256"/>
                  <a:gd name="connsiteX2" fmla="*/ 45016 w 1491875"/>
                  <a:gd name="connsiteY2" fmla="*/ 0 h 539256"/>
                  <a:gd name="connsiteX0" fmla="*/ 1446859 w 1446859"/>
                  <a:gd name="connsiteY0" fmla="*/ 537916 h 539256"/>
                  <a:gd name="connsiteX1" fmla="*/ 102490 w 1446859"/>
                  <a:gd name="connsiteY1" fmla="*/ 327798 h 539256"/>
                  <a:gd name="connsiteX2" fmla="*/ 0 w 1446859"/>
                  <a:gd name="connsiteY2" fmla="*/ 0 h 539256"/>
                  <a:gd name="connsiteX0" fmla="*/ 1467064 w 1467064"/>
                  <a:gd name="connsiteY0" fmla="*/ 537916 h 538994"/>
                  <a:gd name="connsiteX1" fmla="*/ 50266 w 1467064"/>
                  <a:gd name="connsiteY1" fmla="*/ 297850 h 538994"/>
                  <a:gd name="connsiteX2" fmla="*/ 20205 w 1467064"/>
                  <a:gd name="connsiteY2" fmla="*/ 0 h 538994"/>
                  <a:gd name="connsiteX0" fmla="*/ 1446859 w 1446859"/>
                  <a:gd name="connsiteY0" fmla="*/ 537916 h 540002"/>
                  <a:gd name="connsiteX1" fmla="*/ 112835 w 1446859"/>
                  <a:gd name="connsiteY1" fmla="*/ 372720 h 540002"/>
                  <a:gd name="connsiteX2" fmla="*/ 0 w 1446859"/>
                  <a:gd name="connsiteY2" fmla="*/ 0 h 540002"/>
                  <a:gd name="connsiteX0" fmla="*/ 1452326 w 1452326"/>
                  <a:gd name="connsiteY0" fmla="*/ 537916 h 540002"/>
                  <a:gd name="connsiteX1" fmla="*/ 118302 w 1452326"/>
                  <a:gd name="connsiteY1" fmla="*/ 372720 h 540002"/>
                  <a:gd name="connsiteX2" fmla="*/ 5467 w 1452326"/>
                  <a:gd name="connsiteY2" fmla="*/ 0 h 540002"/>
                  <a:gd name="connsiteX0" fmla="*/ 734498 w 734499"/>
                  <a:gd name="connsiteY0" fmla="*/ 163564 h 375039"/>
                  <a:gd name="connsiteX1" fmla="*/ 114407 w 734499"/>
                  <a:gd name="connsiteY1" fmla="*/ 372720 h 375039"/>
                  <a:gd name="connsiteX2" fmla="*/ 1572 w 734499"/>
                  <a:gd name="connsiteY2" fmla="*/ 0 h 375039"/>
                  <a:gd name="connsiteX0" fmla="*/ 732943 w 919796"/>
                  <a:gd name="connsiteY0" fmla="*/ 279579 h 280170"/>
                  <a:gd name="connsiteX1" fmla="*/ 909559 w 919796"/>
                  <a:gd name="connsiteY1" fmla="*/ 2077 h 280170"/>
                  <a:gd name="connsiteX2" fmla="*/ 17 w 919796"/>
                  <a:gd name="connsiteY2" fmla="*/ 116015 h 280170"/>
                  <a:gd name="connsiteX0" fmla="*/ 732942 w 963886"/>
                  <a:gd name="connsiteY0" fmla="*/ 279579 h 279579"/>
                  <a:gd name="connsiteX1" fmla="*/ 909558 w 963886"/>
                  <a:gd name="connsiteY1" fmla="*/ 2077 h 279579"/>
                  <a:gd name="connsiteX2" fmla="*/ 16 w 963886"/>
                  <a:gd name="connsiteY2" fmla="*/ 116015 h 279579"/>
                  <a:gd name="connsiteX0" fmla="*/ 732942 w 963886"/>
                  <a:gd name="connsiteY0" fmla="*/ 279579 h 279579"/>
                  <a:gd name="connsiteX1" fmla="*/ 909558 w 963886"/>
                  <a:gd name="connsiteY1" fmla="*/ 2077 h 279579"/>
                  <a:gd name="connsiteX2" fmla="*/ 16 w 963886"/>
                  <a:gd name="connsiteY2" fmla="*/ 116015 h 279579"/>
                  <a:gd name="connsiteX0" fmla="*/ 732926 w 963870"/>
                  <a:gd name="connsiteY0" fmla="*/ 290008 h 290008"/>
                  <a:gd name="connsiteX1" fmla="*/ 909542 w 963870"/>
                  <a:gd name="connsiteY1" fmla="*/ 12506 h 290008"/>
                  <a:gd name="connsiteX2" fmla="*/ 0 w 963870"/>
                  <a:gd name="connsiteY2" fmla="*/ 126444 h 290008"/>
                  <a:gd name="connsiteX0" fmla="*/ 494948 w 708394"/>
                  <a:gd name="connsiteY0" fmla="*/ 368776 h 368776"/>
                  <a:gd name="connsiteX1" fmla="*/ 671564 w 708394"/>
                  <a:gd name="connsiteY1" fmla="*/ 91274 h 368776"/>
                  <a:gd name="connsiteX2" fmla="*/ 0 w 708394"/>
                  <a:gd name="connsiteY2" fmla="*/ 62958 h 368776"/>
                  <a:gd name="connsiteX0" fmla="*/ 732926 w 835536"/>
                  <a:gd name="connsiteY0" fmla="*/ 267741 h 267741"/>
                  <a:gd name="connsiteX1" fmla="*/ 671564 w 835536"/>
                  <a:gd name="connsiteY1" fmla="*/ 87571 h 267741"/>
                  <a:gd name="connsiteX2" fmla="*/ 0 w 835536"/>
                  <a:gd name="connsiteY2" fmla="*/ 59255 h 267741"/>
                  <a:gd name="connsiteX0" fmla="*/ 732926 w 918812"/>
                  <a:gd name="connsiteY0" fmla="*/ 276393 h 276393"/>
                  <a:gd name="connsiteX1" fmla="*/ 847461 w 918812"/>
                  <a:gd name="connsiteY1" fmla="*/ 66275 h 276393"/>
                  <a:gd name="connsiteX2" fmla="*/ 0 w 918812"/>
                  <a:gd name="connsiteY2" fmla="*/ 67907 h 276393"/>
                  <a:gd name="connsiteX0" fmla="*/ 732926 w 821788"/>
                  <a:gd name="connsiteY0" fmla="*/ 265891 h 265891"/>
                  <a:gd name="connsiteX1" fmla="*/ 619830 w 821788"/>
                  <a:gd name="connsiteY1" fmla="*/ 93208 h 265891"/>
                  <a:gd name="connsiteX2" fmla="*/ 0 w 821788"/>
                  <a:gd name="connsiteY2" fmla="*/ 57405 h 265891"/>
                  <a:gd name="connsiteX0" fmla="*/ 732926 w 813940"/>
                  <a:gd name="connsiteY0" fmla="*/ 273532 h 273532"/>
                  <a:gd name="connsiteX1" fmla="*/ 619830 w 813940"/>
                  <a:gd name="connsiteY1" fmla="*/ 100849 h 273532"/>
                  <a:gd name="connsiteX2" fmla="*/ 0 w 813940"/>
                  <a:gd name="connsiteY2" fmla="*/ 65046 h 273532"/>
                  <a:gd name="connsiteX0" fmla="*/ 732926 w 838272"/>
                  <a:gd name="connsiteY0" fmla="*/ 274464 h 274464"/>
                  <a:gd name="connsiteX1" fmla="*/ 619830 w 838272"/>
                  <a:gd name="connsiteY1" fmla="*/ 101781 h 274464"/>
                  <a:gd name="connsiteX2" fmla="*/ 0 w 838272"/>
                  <a:gd name="connsiteY2" fmla="*/ 65978 h 274464"/>
                  <a:gd name="connsiteX0" fmla="*/ 732926 w 732926"/>
                  <a:gd name="connsiteY0" fmla="*/ 208486 h 208486"/>
                  <a:gd name="connsiteX1" fmla="*/ 0 w 732926"/>
                  <a:gd name="connsiteY1" fmla="*/ 0 h 208486"/>
                  <a:gd name="connsiteX0" fmla="*/ 732926 w 732926"/>
                  <a:gd name="connsiteY0" fmla="*/ 208486 h 208486"/>
                  <a:gd name="connsiteX1" fmla="*/ 0 w 732926"/>
                  <a:gd name="connsiteY1" fmla="*/ 0 h 208486"/>
                  <a:gd name="connsiteX0" fmla="*/ 732926 w 732926"/>
                  <a:gd name="connsiteY0" fmla="*/ 208486 h 208486"/>
                  <a:gd name="connsiteX1" fmla="*/ 0 w 732926"/>
                  <a:gd name="connsiteY1" fmla="*/ 0 h 208486"/>
                  <a:gd name="connsiteX0" fmla="*/ 101767 w 214079"/>
                  <a:gd name="connsiteY0" fmla="*/ 564121 h 564121"/>
                  <a:gd name="connsiteX1" fmla="*/ 0 w 214079"/>
                  <a:gd name="connsiteY1" fmla="*/ 0 h 564121"/>
                  <a:gd name="connsiteX0" fmla="*/ 101767 w 117552"/>
                  <a:gd name="connsiteY0" fmla="*/ 564121 h 564121"/>
                  <a:gd name="connsiteX1" fmla="*/ 0 w 117552"/>
                  <a:gd name="connsiteY1" fmla="*/ 0 h 564121"/>
                  <a:gd name="connsiteX0" fmla="*/ 473016 w 473018"/>
                  <a:gd name="connsiteY0" fmla="*/ 564121 h 564121"/>
                  <a:gd name="connsiteX1" fmla="*/ 14733 w 473018"/>
                  <a:gd name="connsiteY1" fmla="*/ 129686 h 564121"/>
                  <a:gd name="connsiteX2" fmla="*/ 371249 w 473018"/>
                  <a:gd name="connsiteY2" fmla="*/ 0 h 564121"/>
                  <a:gd name="connsiteX0" fmla="*/ 651295 w 651296"/>
                  <a:gd name="connsiteY0" fmla="*/ 564121 h 564121"/>
                  <a:gd name="connsiteX1" fmla="*/ 193012 w 651296"/>
                  <a:gd name="connsiteY1" fmla="*/ 129686 h 564121"/>
                  <a:gd name="connsiteX2" fmla="*/ 549528 w 651296"/>
                  <a:gd name="connsiteY2" fmla="*/ 0 h 564121"/>
                  <a:gd name="connsiteX0" fmla="*/ 101767 w 101767"/>
                  <a:gd name="connsiteY0" fmla="*/ 564121 h 564121"/>
                  <a:gd name="connsiteX1" fmla="*/ 0 w 101767"/>
                  <a:gd name="connsiteY1" fmla="*/ 0 h 564121"/>
                  <a:gd name="connsiteX0" fmla="*/ 220045 w 220045"/>
                  <a:gd name="connsiteY0" fmla="*/ 564121 h 564121"/>
                  <a:gd name="connsiteX1" fmla="*/ 118278 w 220045"/>
                  <a:gd name="connsiteY1" fmla="*/ 0 h 564121"/>
                  <a:gd name="connsiteX0" fmla="*/ 330601 w 330601"/>
                  <a:gd name="connsiteY0" fmla="*/ 564121 h 564121"/>
                  <a:gd name="connsiteX1" fmla="*/ 228834 w 330601"/>
                  <a:gd name="connsiteY1" fmla="*/ 0 h 564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601" h="564121">
                    <a:moveTo>
                      <a:pt x="330601" y="564121"/>
                    </a:moveTo>
                    <a:cubicBezTo>
                      <a:pt x="-117193" y="391055"/>
                      <a:pt x="-68342" y="221732"/>
                      <a:pt x="228834" y="0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21913" y="3440676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3200" b="1" dirty="0" smtClean="0">
                    <a:solidFill>
                      <a:schemeClr val="accent1"/>
                    </a:solidFill>
                  </a:rPr>
                  <a:t>13</a:t>
                </a:r>
                <a:endParaRPr lang="bg-BG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47701" y="5223962"/>
                <a:ext cx="6639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7200" dirty="0" smtClean="0">
                    <a:solidFill>
                      <a:schemeClr val="accent1"/>
                    </a:solidFill>
                  </a:rPr>
                  <a:t>Х</a:t>
                </a:r>
                <a:endParaRPr lang="bg-BG" sz="4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61592" y="3398116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dirty="0" smtClean="0"/>
                  <a:t>1)</a:t>
                </a:r>
                <a:endParaRPr lang="bg-B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762" y="5959243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dirty="0" smtClean="0"/>
                  <a:t>2)</a:t>
                </a:r>
                <a:endParaRPr lang="bg-B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29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Обхождане на елементите в двоично дърво за търсене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611754" cy="4351338"/>
          </a:xfrm>
        </p:spPr>
        <p:txBody>
          <a:bodyPr/>
          <a:lstStyle/>
          <a:p>
            <a:r>
              <a:rPr lang="bg-BG" dirty="0" smtClean="0"/>
              <a:t>Обхождането </a:t>
            </a:r>
            <a:r>
              <a:rPr lang="bg-BG" dirty="0" smtClean="0">
                <a:solidFill>
                  <a:schemeClr val="accent6"/>
                </a:solidFill>
              </a:rPr>
              <a:t>Ляво-Корен-Дясно</a:t>
            </a:r>
            <a:r>
              <a:rPr lang="bg-BG" dirty="0" smtClean="0"/>
              <a:t> (описано в метод </a:t>
            </a:r>
            <a:r>
              <a:rPr lang="en-US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обхожда елементите на дървото в </a:t>
            </a:r>
            <a:r>
              <a:rPr lang="bg-BG" b="1" dirty="0" smtClean="0"/>
              <a:t>нарастващ</a:t>
            </a:r>
            <a:r>
              <a:rPr lang="bg-BG" dirty="0" smtClean="0"/>
              <a:t> ред</a:t>
            </a:r>
          </a:p>
          <a:p>
            <a:r>
              <a:rPr lang="bg-BG" dirty="0" smtClean="0"/>
              <a:t>За обхождане в </a:t>
            </a:r>
            <a:r>
              <a:rPr lang="bg-BG" b="1" dirty="0" smtClean="0"/>
              <a:t>намаляващ</a:t>
            </a:r>
            <a:r>
              <a:rPr lang="bg-BG" dirty="0" smtClean="0"/>
              <a:t> ред, трябва посоката на </a:t>
            </a:r>
            <a:r>
              <a:rPr lang="bg-BG" dirty="0" err="1" smtClean="0"/>
              <a:t>движние</a:t>
            </a:r>
            <a:r>
              <a:rPr lang="bg-BG" dirty="0" smtClean="0"/>
              <a:t> да е </a:t>
            </a:r>
            <a:br>
              <a:rPr lang="bg-BG" dirty="0" smtClean="0"/>
            </a:br>
            <a:r>
              <a:rPr lang="bg-BG" dirty="0" smtClean="0">
                <a:solidFill>
                  <a:schemeClr val="accent6"/>
                </a:solidFill>
              </a:rPr>
              <a:t>Дясно-Корен-Ляво</a:t>
            </a:r>
          </a:p>
          <a:p>
            <a:r>
              <a:rPr lang="bg-BG" dirty="0" smtClean="0"/>
              <a:t>За </a:t>
            </a:r>
            <a:r>
              <a:rPr lang="bg-BG" b="1" dirty="0" smtClean="0"/>
              <a:t>сериализация</a:t>
            </a:r>
            <a:r>
              <a:rPr lang="bg-BG" dirty="0" smtClean="0"/>
              <a:t> на дървото:</a:t>
            </a:r>
            <a:br>
              <a:rPr lang="bg-BG" dirty="0" smtClean="0"/>
            </a:br>
            <a:r>
              <a:rPr lang="bg-BG" dirty="0" smtClean="0">
                <a:solidFill>
                  <a:schemeClr val="accent6"/>
                </a:solidFill>
              </a:rPr>
              <a:t>Корен-Ляво-Дясно</a:t>
            </a:r>
            <a:r>
              <a:rPr lang="bg-BG" dirty="0" smtClean="0"/>
              <a:t> или</a:t>
            </a:r>
            <a:br>
              <a:rPr lang="bg-BG" dirty="0" smtClean="0"/>
            </a:br>
            <a:r>
              <a:rPr lang="bg-BG" dirty="0" smtClean="0">
                <a:solidFill>
                  <a:schemeClr val="accent6"/>
                </a:solidFill>
              </a:rPr>
              <a:t>Корен-Дясно-Ляво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500" y="2132201"/>
            <a:ext cx="3759267" cy="313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92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Идея за алгоритъм за сортиране!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GB"/>
              <a:t>Добавяме всички елементи в двоично дърво за търсене.</a:t>
            </a:r>
            <a:endParaRPr/>
          </a:p>
          <a:p>
            <a:pPr marL="609585" indent="-457189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GB"/>
              <a:t>Обхождаме дървото и получаваме сортирания ред на елементите.</a:t>
            </a:r>
            <a:endParaRPr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Каква е сложността на този алгоритъм?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735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Сложност на операциите с двоично дърво за търсене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371122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/>
              <a:t>D - </a:t>
            </a:r>
            <a:r>
              <a:rPr lang="en-GB" dirty="0" err="1"/>
              <a:t>дълбочината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дървото</a:t>
            </a:r>
            <a:endParaRPr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Проверка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съществуването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: </a:t>
            </a:r>
            <a:r>
              <a:rPr lang="en-GB" b="1" dirty="0"/>
              <a:t>O(D)</a:t>
            </a:r>
            <a:endParaRPr b="1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err="1"/>
              <a:t>Добавяне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:  </a:t>
            </a:r>
            <a:r>
              <a:rPr lang="en-GB" b="1" dirty="0"/>
              <a:t>O(D)</a:t>
            </a:r>
            <a:endParaRPr b="1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err="1"/>
              <a:t>Изтриване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елемент</a:t>
            </a:r>
            <a:r>
              <a:rPr lang="en-GB" dirty="0"/>
              <a:t>:  </a:t>
            </a:r>
            <a:r>
              <a:rPr lang="en-GB" b="1" dirty="0"/>
              <a:t>O(D)</a:t>
            </a:r>
            <a:endParaRPr b="1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b="1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err="1"/>
              <a:t>Ако</a:t>
            </a:r>
            <a:r>
              <a:rPr lang="en-GB" dirty="0"/>
              <a:t> </a:t>
            </a:r>
            <a:r>
              <a:rPr lang="en-GB" dirty="0" err="1"/>
              <a:t>дървото</a:t>
            </a:r>
            <a:r>
              <a:rPr lang="en-GB" dirty="0"/>
              <a:t> е </a:t>
            </a:r>
            <a:r>
              <a:rPr lang="en-GB" dirty="0" err="1"/>
              <a:t>балансирано</a:t>
            </a:r>
            <a:r>
              <a:rPr lang="en-GB" dirty="0"/>
              <a:t> D = O(</a:t>
            </a:r>
            <a:r>
              <a:rPr lang="en-GB" dirty="0" err="1"/>
              <a:t>lgN</a:t>
            </a:r>
            <a:r>
              <a:rPr lang="en-GB" dirty="0"/>
              <a:t>), </a:t>
            </a:r>
            <a:br>
              <a:rPr lang="en-GB" dirty="0"/>
            </a:br>
            <a:r>
              <a:rPr lang="en-GB" b="1" dirty="0">
                <a:solidFill>
                  <a:srgbClr val="FF9900"/>
                </a:solidFill>
              </a:rPr>
              <a:t>НО </a:t>
            </a:r>
            <a:r>
              <a:rPr lang="en-GB" b="1" dirty="0" err="1">
                <a:solidFill>
                  <a:srgbClr val="FF9900"/>
                </a:solidFill>
              </a:rPr>
              <a:t>дървото</a:t>
            </a:r>
            <a:r>
              <a:rPr lang="en-GB" b="1" dirty="0">
                <a:solidFill>
                  <a:srgbClr val="FF9900"/>
                </a:solidFill>
              </a:rPr>
              <a:t> </a:t>
            </a:r>
            <a:r>
              <a:rPr lang="en-GB" b="1" dirty="0" err="1">
                <a:solidFill>
                  <a:srgbClr val="FF9900"/>
                </a:solidFill>
              </a:rPr>
              <a:t>може</a:t>
            </a:r>
            <a:r>
              <a:rPr lang="en-GB" b="1" dirty="0">
                <a:solidFill>
                  <a:srgbClr val="FF9900"/>
                </a:solidFill>
              </a:rPr>
              <a:t> </a:t>
            </a:r>
            <a:r>
              <a:rPr lang="en-GB" b="1" dirty="0" err="1">
                <a:solidFill>
                  <a:srgbClr val="FF9900"/>
                </a:solidFill>
              </a:rPr>
              <a:t>да</a:t>
            </a:r>
            <a:r>
              <a:rPr lang="en-GB" b="1" dirty="0">
                <a:solidFill>
                  <a:srgbClr val="FF9900"/>
                </a:solidFill>
              </a:rPr>
              <a:t> </a:t>
            </a:r>
            <a:r>
              <a:rPr lang="en-GB" b="1" dirty="0" err="1">
                <a:solidFill>
                  <a:srgbClr val="FF9900"/>
                </a:solidFill>
              </a:rPr>
              <a:t>не</a:t>
            </a:r>
            <a:r>
              <a:rPr lang="en-GB" b="1" dirty="0">
                <a:solidFill>
                  <a:srgbClr val="FF9900"/>
                </a:solidFill>
              </a:rPr>
              <a:t> е </a:t>
            </a:r>
            <a:r>
              <a:rPr lang="en-GB" b="1" dirty="0" err="1">
                <a:solidFill>
                  <a:srgbClr val="FF9900"/>
                </a:solidFill>
              </a:rPr>
              <a:t>балансирано</a:t>
            </a:r>
            <a:r>
              <a:rPr lang="en-GB" dirty="0"/>
              <a:t>,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err="1"/>
              <a:t>например</a:t>
            </a:r>
            <a:r>
              <a:rPr lang="en-GB" dirty="0"/>
              <a:t> </a:t>
            </a:r>
            <a:r>
              <a:rPr lang="en-GB" dirty="0" err="1"/>
              <a:t>ако</a:t>
            </a:r>
            <a:r>
              <a:rPr lang="en-GB" dirty="0"/>
              <a:t> </a:t>
            </a:r>
            <a:r>
              <a:rPr lang="en-GB" dirty="0" err="1"/>
              <a:t>изглежда</a:t>
            </a:r>
            <a:r>
              <a:rPr lang="en-GB" dirty="0"/>
              <a:t> </a:t>
            </a:r>
            <a:r>
              <a:rPr lang="en-GB" dirty="0" err="1"/>
              <a:t>като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картинката</a:t>
            </a:r>
            <a:r>
              <a:rPr lang="en-GB" dirty="0"/>
              <a:t>.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err="1"/>
              <a:t>Така</a:t>
            </a:r>
            <a:r>
              <a:rPr lang="en-GB" dirty="0"/>
              <a:t> </a:t>
            </a:r>
            <a:r>
              <a:rPr lang="en-GB" dirty="0" err="1"/>
              <a:t>сложността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нашия</a:t>
            </a:r>
            <a:r>
              <a:rPr lang="en-GB" dirty="0"/>
              <a:t> </a:t>
            </a:r>
            <a:r>
              <a:rPr lang="en-GB" dirty="0" err="1"/>
              <a:t>алгоритъм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сортиране</a:t>
            </a:r>
            <a:r>
              <a:rPr lang="en-GB" dirty="0"/>
              <a:t> е </a:t>
            </a:r>
            <a:br>
              <a:rPr lang="en-GB" dirty="0"/>
            </a:br>
            <a:r>
              <a:rPr lang="en-GB" dirty="0" err="1"/>
              <a:t>напрактика</a:t>
            </a:r>
            <a:r>
              <a:rPr lang="en-GB" dirty="0"/>
              <a:t> O(N*N).</a:t>
            </a:r>
            <a:endParaRPr dirty="0"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t="5589"/>
          <a:stretch/>
        </p:blipFill>
        <p:spPr>
          <a:xfrm>
            <a:off x="7040701" y="2633068"/>
            <a:ext cx="4745567" cy="3376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42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Алгоритъм за сортиране - версия 2.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GB"/>
              <a:t>Разбъркваме случайно дадените елементите.</a:t>
            </a:r>
            <a:endParaRPr/>
          </a:p>
          <a:p>
            <a:pPr marL="609585" indent="-457189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GB"/>
              <a:t>Добавяме всички елементи в двоично дърво за търсене.</a:t>
            </a:r>
            <a:endParaRPr/>
          </a:p>
          <a:p>
            <a:pPr marL="609585" indent="-457189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GB"/>
              <a:t>Обхождаме дървото и получаваме сортирания ред на елементите.</a:t>
            </a:r>
            <a:endParaRPr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Каква е сложността на този алгоритъм?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92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Самобалансиращи се дървета за търсене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/>
              <a:t>AVL дървета</a:t>
            </a:r>
            <a:endParaRPr/>
          </a:p>
          <a:p>
            <a:pPr>
              <a:lnSpc>
                <a:spcPct val="115000"/>
              </a:lnSpc>
            </a:pPr>
            <a:r>
              <a:rPr lang="en-GB"/>
              <a:t>Червено-черни дървета</a:t>
            </a:r>
            <a:endParaRPr/>
          </a:p>
          <a:p>
            <a:pPr>
              <a:lnSpc>
                <a:spcPct val="115000"/>
              </a:lnSpc>
            </a:pPr>
            <a:r>
              <a:rPr lang="en-GB"/>
              <a:t>B-дървета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1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структури от данни, използващи двоично дърво за търсене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52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dirty="0" err="1"/>
              <a:t>Дървета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търсене</a:t>
            </a:r>
            <a:r>
              <a:rPr lang="en-GB" dirty="0"/>
              <a:t> в </a:t>
            </a:r>
            <a:r>
              <a:rPr lang="en-GB" dirty="0" smtClean="0"/>
              <a:t>Java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err="1"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&lt;Integer&gt;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set = 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b="1" dirty="0" err="1"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&lt;Integer&gt;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set.add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(1);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set.add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set.add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(3);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set.contains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(3)) {</a:t>
            </a:r>
            <a:r>
              <a:rPr lang="en-GB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do </a:t>
            </a:r>
            <a:r>
              <a:rPr lang="en-GB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smth</a:t>
            </a:r>
            <a:r>
              <a:rPr lang="en-GB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bg-BG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err="1" smtClean="0">
                <a:latin typeface="Consolas"/>
                <a:ea typeface="Consolas"/>
                <a:cs typeface="Consolas"/>
                <a:sym typeface="Consolas"/>
              </a:rPr>
              <a:t>set.remove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(3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(Integer element : set)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(element);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set.size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GB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Number of elements in set</a:t>
            </a:r>
            <a:endParaRPr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796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Дървета за търсене в Java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&lt;String&gt;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set = 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b="1" dirty="0" err="1"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&lt;String&gt;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set.add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Pesho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set.add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set.add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(“Maria”);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set.add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(“Maria”);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set.contains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(“Ivan”)) {</a:t>
            </a:r>
            <a:r>
              <a:rPr lang="en-GB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do </a:t>
            </a:r>
            <a:r>
              <a:rPr lang="en-GB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smth</a:t>
            </a:r>
            <a:r>
              <a:rPr lang="en-GB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bg-BG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err="1" smtClean="0">
                <a:latin typeface="Consolas"/>
                <a:ea typeface="Consolas"/>
                <a:cs typeface="Consolas"/>
                <a:sym typeface="Consolas"/>
              </a:rPr>
              <a:t>set.remove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(String element : set)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(element);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4081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TreeMap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b="1" dirty="0" err="1"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&lt;String, Integer&gt;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set = 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 b="1" dirty="0" err="1"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&lt;String, Integer&gt;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set.put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(“Ivan”, 22);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set.put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(“Maria”, 21);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set.put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Georgi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”, 23);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set.get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(“Ivan”));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set.containsKey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(“Ivan”)) { /* ... */}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set.remove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(“Ivan”);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83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Терминология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idx="1"/>
          </p:nvPr>
        </p:nvSpPr>
        <p:spPr>
          <a:xfrm>
            <a:off x="5573026" y="1825625"/>
            <a:ext cx="5780773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 err="1"/>
              <a:t>Деца</a:t>
            </a:r>
            <a:r>
              <a:rPr lang="en-GB" b="1" dirty="0"/>
              <a:t> </a:t>
            </a:r>
            <a:r>
              <a:rPr lang="en-GB" b="1" dirty="0" err="1"/>
              <a:t>на</a:t>
            </a:r>
            <a:r>
              <a:rPr lang="en-GB" b="1" dirty="0"/>
              <a:t> </a:t>
            </a:r>
            <a:r>
              <a:rPr lang="en-GB" b="1" dirty="0" err="1"/>
              <a:t>връх</a:t>
            </a:r>
            <a:r>
              <a:rPr lang="en-GB" b="1" dirty="0"/>
              <a:t> 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b="1" dirty="0"/>
              <a:t>: </a:t>
            </a:r>
            <a:r>
              <a:rPr lang="bg-BG" dirty="0" smtClean="0"/>
              <a:t>Преките </a:t>
            </a:r>
            <a:r>
              <a:rPr lang="bg-BG" dirty="0" smtClean="0"/>
              <a:t>ляв и десен наследници на </a:t>
            </a:r>
            <a:r>
              <a:rPr lang="en-GB" i="1" dirty="0" smtClean="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bg-BG" dirty="0">
                <a:sym typeface="Consolas"/>
              </a:rPr>
              <a:t>;</a:t>
            </a:r>
            <a:r>
              <a:rPr lang="en-GB" dirty="0" smtClean="0"/>
              <a:t> </a:t>
            </a:r>
            <a:r>
              <a:rPr lang="en-GB" dirty="0" err="1" smtClean="0"/>
              <a:t>имат</a:t>
            </a:r>
            <a:r>
              <a:rPr lang="en-GB" dirty="0" smtClean="0"/>
              <a:t> </a:t>
            </a:r>
            <a:r>
              <a:rPr lang="en-GB" dirty="0" err="1"/>
              <a:t>дълбочина</a:t>
            </a:r>
            <a:r>
              <a:rPr lang="en-GB" dirty="0"/>
              <a:t> </a:t>
            </a:r>
            <a:r>
              <a:rPr lang="en-GB" i="1" dirty="0">
                <a:latin typeface="Consolas"/>
                <a:ea typeface="Consolas"/>
                <a:cs typeface="Consolas"/>
                <a:sym typeface="Consolas"/>
              </a:rPr>
              <a:t>depth(v)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+1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 err="1" smtClean="0"/>
              <a:t>Родители</a:t>
            </a:r>
            <a:r>
              <a:rPr lang="en-GB" b="1" dirty="0" smtClean="0"/>
              <a:t> </a:t>
            </a:r>
            <a:r>
              <a:rPr lang="en-GB" b="1" dirty="0" err="1"/>
              <a:t>на</a:t>
            </a:r>
            <a:r>
              <a:rPr lang="en-GB" b="1" dirty="0"/>
              <a:t> </a:t>
            </a:r>
            <a:r>
              <a:rPr lang="en-GB" b="1" dirty="0" err="1"/>
              <a:t>връх</a:t>
            </a:r>
            <a:r>
              <a:rPr lang="en-GB" b="1" dirty="0"/>
              <a:t> 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b="1" dirty="0"/>
              <a:t>: </a:t>
            </a:r>
            <a:r>
              <a:rPr lang="en-GB" dirty="0" err="1" smtClean="0"/>
              <a:t>Съсед</a:t>
            </a:r>
            <a:r>
              <a:rPr lang="bg-BG" dirty="0" err="1" smtClean="0"/>
              <a:t>ът</a:t>
            </a:r>
            <a:r>
              <a:rPr lang="en-GB" dirty="0" smtClean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i="1" dirty="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dirty="0"/>
              <a:t>, </a:t>
            </a:r>
            <a:r>
              <a:rPr lang="bg-BG" dirty="0" smtClean="0"/>
              <a:t>на когото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bg-BG" dirty="0" smtClean="0"/>
              <a:t>е ляв или десен наследник; </a:t>
            </a:r>
            <a:r>
              <a:rPr lang="en-GB" dirty="0" err="1" smtClean="0"/>
              <a:t>има</a:t>
            </a:r>
            <a:r>
              <a:rPr lang="en-GB" dirty="0" smtClean="0"/>
              <a:t> </a:t>
            </a:r>
            <a:r>
              <a:rPr lang="en-GB" dirty="0" err="1"/>
              <a:t>дълбочина</a:t>
            </a:r>
            <a:r>
              <a:rPr lang="en-GB" dirty="0"/>
              <a:t> </a:t>
            </a:r>
            <a:r>
              <a:rPr lang="en-GB" i="1" dirty="0">
                <a:latin typeface="Consolas"/>
                <a:ea typeface="Consolas"/>
                <a:cs typeface="Consolas"/>
                <a:sym typeface="Consolas"/>
              </a:rPr>
              <a:t>depth(v)-1</a:t>
            </a:r>
            <a:endParaRPr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 err="1"/>
              <a:t>Предшественик</a:t>
            </a:r>
            <a:r>
              <a:rPr lang="en-GB" b="1" dirty="0"/>
              <a:t> </a:t>
            </a:r>
            <a:r>
              <a:rPr lang="en-GB" b="1" dirty="0" err="1"/>
              <a:t>на</a:t>
            </a:r>
            <a:r>
              <a:rPr lang="en-GB" b="1" dirty="0"/>
              <a:t> </a:t>
            </a:r>
            <a:r>
              <a:rPr lang="en-GB" b="1" dirty="0" err="1"/>
              <a:t>връх</a:t>
            </a:r>
            <a:r>
              <a:rPr lang="en-GB" b="1" dirty="0"/>
              <a:t> v:</a:t>
            </a:r>
            <a:r>
              <a:rPr lang="en-GB" dirty="0"/>
              <a:t> </a:t>
            </a:r>
            <a:r>
              <a:rPr lang="en-GB" dirty="0" err="1"/>
              <a:t>връх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пътя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i="1" dirty="0"/>
              <a:t>v</a:t>
            </a:r>
            <a:r>
              <a:rPr lang="en-GB" dirty="0"/>
              <a:t> </a:t>
            </a:r>
            <a:r>
              <a:rPr lang="en-GB" dirty="0" err="1"/>
              <a:t>до</a:t>
            </a:r>
            <a:r>
              <a:rPr lang="en-GB" dirty="0"/>
              <a:t> </a:t>
            </a:r>
            <a:r>
              <a:rPr lang="en-GB" dirty="0" err="1"/>
              <a:t>корена</a:t>
            </a:r>
            <a:r>
              <a:rPr lang="en-GB" dirty="0"/>
              <a:t>.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 err="1"/>
              <a:t>Наследник</a:t>
            </a:r>
            <a:r>
              <a:rPr lang="en-GB" b="1" dirty="0"/>
              <a:t> </a:t>
            </a:r>
            <a:r>
              <a:rPr lang="en-GB" b="1" dirty="0" err="1"/>
              <a:t>на</a:t>
            </a:r>
            <a:r>
              <a:rPr lang="en-GB" b="1" dirty="0"/>
              <a:t> </a:t>
            </a:r>
            <a:r>
              <a:rPr lang="en-GB" b="1" dirty="0" err="1"/>
              <a:t>връх</a:t>
            </a:r>
            <a:r>
              <a:rPr lang="en-GB" b="1" dirty="0"/>
              <a:t> v:</a:t>
            </a:r>
            <a:r>
              <a:rPr lang="en-GB" dirty="0"/>
              <a:t> </a:t>
            </a:r>
            <a:r>
              <a:rPr lang="en-GB" dirty="0" err="1"/>
              <a:t>връх</a:t>
            </a:r>
            <a:r>
              <a:rPr lang="en-GB" dirty="0"/>
              <a:t> </a:t>
            </a:r>
            <a:r>
              <a:rPr lang="en-GB" dirty="0" err="1"/>
              <a:t>такъв</a:t>
            </a:r>
            <a:r>
              <a:rPr lang="en-GB" dirty="0"/>
              <a:t>, </a:t>
            </a:r>
            <a:r>
              <a:rPr lang="en-GB" dirty="0" err="1"/>
              <a:t>че</a:t>
            </a:r>
            <a:r>
              <a:rPr lang="en-GB" dirty="0"/>
              <a:t> </a:t>
            </a:r>
            <a:r>
              <a:rPr lang="en-GB" i="1" dirty="0"/>
              <a:t>v</a:t>
            </a:r>
            <a:r>
              <a:rPr lang="en-GB" dirty="0"/>
              <a:t> е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пътя</a:t>
            </a:r>
            <a:r>
              <a:rPr lang="en-GB" dirty="0"/>
              <a:t> </a:t>
            </a:r>
            <a:r>
              <a:rPr lang="en-GB" dirty="0" err="1"/>
              <a:t>между</a:t>
            </a:r>
            <a:r>
              <a:rPr lang="en-GB" dirty="0"/>
              <a:t> </a:t>
            </a:r>
            <a:r>
              <a:rPr lang="en-GB" dirty="0" err="1"/>
              <a:t>него</a:t>
            </a:r>
            <a:r>
              <a:rPr lang="en-GB" dirty="0"/>
              <a:t> и </a:t>
            </a:r>
            <a:r>
              <a:rPr lang="en-GB" dirty="0" err="1"/>
              <a:t>корена</a:t>
            </a:r>
            <a:r>
              <a:rPr lang="en-GB" dirty="0"/>
              <a:t>.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 err="1"/>
              <a:t>Дядовци</a:t>
            </a:r>
            <a:r>
              <a:rPr lang="en-GB" b="1" dirty="0"/>
              <a:t>, </a:t>
            </a:r>
            <a:r>
              <a:rPr lang="en-GB" b="1" dirty="0" err="1"/>
              <a:t>внуци</a:t>
            </a:r>
            <a:r>
              <a:rPr lang="en-GB" b="1" dirty="0"/>
              <a:t>, </a:t>
            </a:r>
            <a:r>
              <a:rPr lang="en-GB" b="1" dirty="0" err="1"/>
              <a:t>братя</a:t>
            </a:r>
            <a:r>
              <a:rPr lang="en-GB" b="1" dirty="0"/>
              <a:t>, </a:t>
            </a:r>
            <a:r>
              <a:rPr lang="en-GB" b="1" dirty="0" err="1"/>
              <a:t>лели</a:t>
            </a:r>
            <a:r>
              <a:rPr lang="en-GB" dirty="0"/>
              <a:t>: </a:t>
            </a:r>
            <a:r>
              <a:rPr lang="en-GB" dirty="0" err="1"/>
              <a:t>аналогично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b="1" dirty="0"/>
              <a:t>Лист: </a:t>
            </a:r>
            <a:r>
              <a:rPr lang="bg-BG" dirty="0" smtClean="0"/>
              <a:t>Връх </a:t>
            </a:r>
            <a:r>
              <a:rPr lang="bg-BG" dirty="0"/>
              <a:t>без деца</a:t>
            </a:r>
            <a:endParaRPr lang="bg-BG" b="1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GB" b="1" dirty="0" err="1" smtClean="0"/>
              <a:t>Вътрешни</a:t>
            </a:r>
            <a:r>
              <a:rPr lang="en-GB" b="1" dirty="0" smtClean="0"/>
              <a:t> </a:t>
            </a:r>
            <a:r>
              <a:rPr lang="en-GB" b="1" dirty="0" err="1"/>
              <a:t>върхове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Върховете</a:t>
            </a:r>
            <a:r>
              <a:rPr lang="en-GB" dirty="0"/>
              <a:t>, </a:t>
            </a:r>
            <a:r>
              <a:rPr lang="en-GB" dirty="0" err="1"/>
              <a:t>които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са</a:t>
            </a:r>
            <a:r>
              <a:rPr lang="en-GB" dirty="0"/>
              <a:t> </a:t>
            </a:r>
            <a:r>
              <a:rPr lang="en-GB" dirty="0" err="1"/>
              <a:t>листа</a:t>
            </a:r>
            <a:endParaRPr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67" y="2207732"/>
            <a:ext cx="4962133" cy="26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986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387226" y="1690688"/>
            <a:ext cx="10980800" cy="46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  <a:buAutoNum type="arabicPeriod"/>
            </a:pPr>
            <a:r>
              <a:rPr lang="en-GB" sz="2400" dirty="0" err="1"/>
              <a:t>Какво</a:t>
            </a:r>
            <a:r>
              <a:rPr lang="en-GB" sz="2400" dirty="0"/>
              <a:t> </a:t>
            </a:r>
            <a:r>
              <a:rPr lang="en-GB" sz="2400" dirty="0" err="1"/>
              <a:t>се</a:t>
            </a:r>
            <a:r>
              <a:rPr lang="en-GB" sz="2400" dirty="0"/>
              <a:t> </a:t>
            </a:r>
            <a:r>
              <a:rPr lang="en-GB" sz="2400" dirty="0" err="1"/>
              <a:t>случва</a:t>
            </a:r>
            <a:r>
              <a:rPr lang="en-GB" sz="2400" dirty="0"/>
              <a:t>, </a:t>
            </a:r>
            <a:r>
              <a:rPr lang="en-GB" sz="2400" dirty="0" err="1"/>
              <a:t>ако</a:t>
            </a:r>
            <a:r>
              <a:rPr lang="en-GB" sz="2400" dirty="0"/>
              <a:t> </a:t>
            </a:r>
            <a:r>
              <a:rPr lang="en-GB" sz="2400" dirty="0" err="1"/>
              <a:t>добавим</a:t>
            </a:r>
            <a:r>
              <a:rPr lang="en-GB" sz="2400" dirty="0"/>
              <a:t> </a:t>
            </a:r>
            <a:r>
              <a:rPr lang="en-GB" sz="2400" dirty="0" err="1"/>
              <a:t>два</a:t>
            </a:r>
            <a:r>
              <a:rPr lang="en-GB" sz="2400" dirty="0"/>
              <a:t> </a:t>
            </a:r>
            <a:r>
              <a:rPr lang="en-GB" sz="2400" dirty="0" err="1"/>
              <a:t>пъти</a:t>
            </a:r>
            <a:r>
              <a:rPr lang="en-GB" sz="2400" dirty="0"/>
              <a:t> </a:t>
            </a:r>
            <a:r>
              <a:rPr lang="en-GB" sz="2400" dirty="0" err="1"/>
              <a:t>ключ</a:t>
            </a:r>
            <a:r>
              <a:rPr lang="en-GB" sz="2400" dirty="0"/>
              <a:t> в </a:t>
            </a:r>
            <a:r>
              <a:rPr lang="en-GB" sz="2400" dirty="0" err="1"/>
              <a:t>TreeSet</a:t>
            </a:r>
            <a:r>
              <a:rPr lang="en-GB" sz="2400" dirty="0"/>
              <a:t> </a:t>
            </a:r>
            <a:r>
              <a:rPr lang="en-GB" sz="2400" dirty="0" err="1"/>
              <a:t>или</a:t>
            </a:r>
            <a:r>
              <a:rPr lang="en-GB" sz="2400" dirty="0"/>
              <a:t> </a:t>
            </a:r>
            <a:r>
              <a:rPr lang="en-GB" sz="2400" dirty="0" err="1"/>
              <a:t>TreeMap</a:t>
            </a:r>
            <a:r>
              <a:rPr lang="en-GB" sz="2400" dirty="0"/>
              <a:t>?</a:t>
            </a:r>
            <a:endParaRPr sz="2400" dirty="0"/>
          </a:p>
          <a:p>
            <a:pPr marL="609585" indent="-457189">
              <a:lnSpc>
                <a:spcPct val="150000"/>
              </a:lnSpc>
              <a:buSzPts val="1800"/>
              <a:buAutoNum type="arabicPeriod"/>
            </a:pPr>
            <a:r>
              <a:rPr lang="en-GB" sz="2400" dirty="0" err="1"/>
              <a:t>Как</a:t>
            </a:r>
            <a:r>
              <a:rPr lang="en-GB" sz="2400" dirty="0"/>
              <a:t> </a:t>
            </a:r>
            <a:r>
              <a:rPr lang="en-GB" sz="2400" dirty="0" err="1"/>
              <a:t>можем</a:t>
            </a:r>
            <a:r>
              <a:rPr lang="en-GB" sz="2400" dirty="0"/>
              <a:t> </a:t>
            </a:r>
            <a:r>
              <a:rPr lang="en-GB" sz="2400" dirty="0" err="1"/>
              <a:t>да</a:t>
            </a:r>
            <a:r>
              <a:rPr lang="en-GB" sz="2400" dirty="0"/>
              <a:t> </a:t>
            </a:r>
            <a:r>
              <a:rPr lang="en-GB" sz="2400" dirty="0" err="1"/>
              <a:t>постигнем</a:t>
            </a:r>
            <a:r>
              <a:rPr lang="en-GB" sz="2400" dirty="0"/>
              <a:t> </a:t>
            </a:r>
            <a:r>
              <a:rPr lang="en-GB" sz="2400" dirty="0" err="1"/>
              <a:t>TreeSet</a:t>
            </a:r>
            <a:r>
              <a:rPr lang="en-GB" sz="2400" dirty="0"/>
              <a:t> с </a:t>
            </a:r>
            <a:r>
              <a:rPr lang="en-GB" sz="2400" dirty="0" err="1"/>
              <a:t>повтарящи</a:t>
            </a:r>
            <a:r>
              <a:rPr lang="en-GB" sz="2400" dirty="0"/>
              <a:t> </a:t>
            </a:r>
            <a:r>
              <a:rPr lang="en-GB" sz="2400" dirty="0" err="1"/>
              <a:t>се</a:t>
            </a:r>
            <a:r>
              <a:rPr lang="en-GB" sz="2400" dirty="0"/>
              <a:t> </a:t>
            </a:r>
            <a:r>
              <a:rPr lang="en-GB" sz="2400" dirty="0" err="1"/>
              <a:t>елементи</a:t>
            </a:r>
            <a:r>
              <a:rPr lang="en-GB" sz="2400" dirty="0"/>
              <a:t>?</a:t>
            </a:r>
            <a:endParaRPr sz="2400" dirty="0"/>
          </a:p>
          <a:p>
            <a:pPr marL="609585" indent="-457189">
              <a:lnSpc>
                <a:spcPct val="150000"/>
              </a:lnSpc>
              <a:buSzPts val="1800"/>
              <a:buAutoNum type="arabicPeriod"/>
            </a:pPr>
            <a:r>
              <a:rPr lang="en-GB" sz="2400" dirty="0" err="1"/>
              <a:t>Каква</a:t>
            </a:r>
            <a:r>
              <a:rPr lang="en-GB" sz="2400" dirty="0"/>
              <a:t> е </a:t>
            </a:r>
            <a:r>
              <a:rPr lang="en-GB" sz="2400" dirty="0" err="1"/>
              <a:t>сложността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TreeMap.containsValue</a:t>
            </a:r>
            <a:r>
              <a:rPr lang="en-GB" sz="2400" dirty="0"/>
              <a:t>() ?</a:t>
            </a:r>
            <a:endParaRPr sz="2400" dirty="0"/>
          </a:p>
          <a:p>
            <a:pPr marL="609585" indent="-457189">
              <a:lnSpc>
                <a:spcPct val="150000"/>
              </a:lnSpc>
              <a:buSzPts val="1800"/>
              <a:buAutoNum type="arabicPeriod"/>
            </a:pPr>
            <a:r>
              <a:rPr lang="en-GB" sz="2400" dirty="0" err="1"/>
              <a:t>Каква</a:t>
            </a:r>
            <a:r>
              <a:rPr lang="en-GB" sz="2400" dirty="0"/>
              <a:t> е </a:t>
            </a:r>
            <a:r>
              <a:rPr lang="en-GB" sz="2400" dirty="0" err="1"/>
              <a:t>сложността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добавяне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стринг</a:t>
            </a:r>
            <a:r>
              <a:rPr lang="en-GB" sz="2400" dirty="0"/>
              <a:t> в </a:t>
            </a:r>
            <a:r>
              <a:rPr lang="en-GB" sz="2400" dirty="0" err="1"/>
              <a:t>TreeSet</a:t>
            </a:r>
            <a:r>
              <a:rPr lang="en-GB" sz="2400" dirty="0"/>
              <a:t>&lt;String&gt;?</a:t>
            </a:r>
            <a:endParaRPr sz="2400" dirty="0"/>
          </a:p>
          <a:p>
            <a:pPr marL="609585" indent="-457189">
              <a:lnSpc>
                <a:spcPct val="150000"/>
              </a:lnSpc>
              <a:buSzPts val="1800"/>
              <a:buAutoNum type="arabicPeriod"/>
            </a:pPr>
            <a:r>
              <a:rPr lang="en-GB" sz="2400" dirty="0" err="1"/>
              <a:t>Каква</a:t>
            </a:r>
            <a:r>
              <a:rPr lang="en-GB" sz="2400" dirty="0"/>
              <a:t> е </a:t>
            </a:r>
            <a:r>
              <a:rPr lang="en-GB" sz="2400" dirty="0" err="1"/>
              <a:t>сложността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премахване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елемент</a:t>
            </a:r>
            <a:r>
              <a:rPr lang="en-GB" sz="2400" dirty="0"/>
              <a:t> </a:t>
            </a:r>
            <a:r>
              <a:rPr lang="en-GB" sz="2400" dirty="0" err="1"/>
              <a:t>от</a:t>
            </a:r>
            <a:r>
              <a:rPr lang="en-GB" sz="2400" dirty="0"/>
              <a:t> </a:t>
            </a:r>
            <a:r>
              <a:rPr lang="en-GB" sz="2400" dirty="0" err="1"/>
              <a:t>TreeSet</a:t>
            </a:r>
            <a:r>
              <a:rPr lang="en-GB" sz="2400" dirty="0"/>
              <a:t>/</a:t>
            </a:r>
            <a:r>
              <a:rPr lang="en-GB" sz="2400" dirty="0" err="1"/>
              <a:t>TreeMap</a:t>
            </a:r>
            <a:r>
              <a:rPr lang="en-GB" sz="2400" dirty="0"/>
              <a:t>?</a:t>
            </a:r>
            <a:endParaRPr sz="2400" dirty="0"/>
          </a:p>
          <a:p>
            <a:pPr marL="609585" indent="-457189">
              <a:lnSpc>
                <a:spcPct val="150000"/>
              </a:lnSpc>
              <a:buSzPts val="1800"/>
              <a:buAutoNum type="arabicPeriod"/>
            </a:pPr>
            <a:r>
              <a:rPr lang="en-GB" sz="2400" dirty="0" err="1"/>
              <a:t>Каква</a:t>
            </a:r>
            <a:r>
              <a:rPr lang="en-GB" sz="2400" dirty="0"/>
              <a:t> е </a:t>
            </a:r>
            <a:r>
              <a:rPr lang="en-GB" sz="2400" dirty="0" err="1"/>
              <a:t>сложността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проверката</a:t>
            </a:r>
            <a:r>
              <a:rPr lang="en-GB" sz="2400" dirty="0"/>
              <a:t> </a:t>
            </a:r>
            <a:r>
              <a:rPr lang="en-GB" sz="2400" dirty="0" err="1"/>
              <a:t>дали</a:t>
            </a:r>
            <a:r>
              <a:rPr lang="en-GB" sz="2400" dirty="0"/>
              <a:t> </a:t>
            </a:r>
            <a:r>
              <a:rPr lang="en-GB" sz="2400" dirty="0" err="1"/>
              <a:t>елемент</a:t>
            </a:r>
            <a:r>
              <a:rPr lang="en-GB" sz="2400" dirty="0"/>
              <a:t> </a:t>
            </a:r>
            <a:r>
              <a:rPr lang="en-GB" sz="2400" dirty="0" err="1"/>
              <a:t>се</a:t>
            </a:r>
            <a:r>
              <a:rPr lang="en-GB" sz="2400" dirty="0"/>
              <a:t> </a:t>
            </a:r>
            <a:r>
              <a:rPr lang="en-GB" sz="2400" dirty="0" err="1"/>
              <a:t>намира</a:t>
            </a:r>
            <a:r>
              <a:rPr lang="en-GB" sz="2400" dirty="0"/>
              <a:t> в </a:t>
            </a:r>
            <a:r>
              <a:rPr lang="en-GB" sz="2400" dirty="0" err="1"/>
              <a:t>TreeSet</a:t>
            </a:r>
            <a:r>
              <a:rPr lang="en-GB" sz="2400" dirty="0"/>
              <a:t>/</a:t>
            </a:r>
            <a:r>
              <a:rPr lang="en-GB" sz="2400" dirty="0" err="1"/>
              <a:t>TreeMap</a:t>
            </a:r>
            <a:r>
              <a:rPr lang="en-GB" sz="2400" dirty="0"/>
              <a:t>?</a:t>
            </a:r>
            <a:endParaRPr sz="2400" dirty="0"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Tree Set / TreeMap  въпроси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44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Задачки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Дървета</a:t>
            </a:r>
            <a:endParaRPr dirty="0"/>
          </a:p>
          <a:p>
            <a:pPr>
              <a:spcBef>
                <a:spcPts val="2133"/>
              </a:spcBef>
            </a:pPr>
            <a:r>
              <a:rPr lang="en-GB" b="1" u="sng" dirty="0">
                <a:solidFill>
                  <a:schemeClr val="accent5"/>
                </a:solidFill>
                <a:hlinkClick r:id="rId3"/>
              </a:rPr>
              <a:t>Height of a Binary Tree</a:t>
            </a:r>
            <a:endParaRPr b="1" dirty="0"/>
          </a:p>
          <a:p>
            <a:r>
              <a:rPr lang="en-GB" b="1" u="sng" dirty="0" err="1">
                <a:solidFill>
                  <a:schemeClr val="hlink"/>
                </a:solidFill>
                <a:hlinkClick r:id="rId4"/>
              </a:rPr>
              <a:t>I</a:t>
            </a:r>
            <a:r>
              <a:rPr lang="en-GB" b="1" u="sng" dirty="0" err="1">
                <a:solidFill>
                  <a:schemeClr val="hlink"/>
                </a:solidFill>
                <a:hlinkClick r:id="rId4"/>
              </a:rPr>
              <a:t>norder</a:t>
            </a:r>
            <a:r>
              <a:rPr lang="en-GB" b="1" u="sng" dirty="0">
                <a:solidFill>
                  <a:schemeClr val="hlink"/>
                </a:solidFill>
                <a:hlinkClick r:id="rId4"/>
              </a:rPr>
              <a:t> traversal</a:t>
            </a:r>
            <a:endParaRPr b="1" dirty="0"/>
          </a:p>
          <a:p>
            <a:r>
              <a:rPr lang="en-GB" b="1" u="sng" dirty="0">
                <a:solidFill>
                  <a:schemeClr val="hlink"/>
                </a:solidFill>
                <a:hlinkClick r:id="rId5"/>
              </a:rPr>
              <a:t>BST: Insertion</a:t>
            </a:r>
            <a:endParaRPr b="1" dirty="0"/>
          </a:p>
          <a:p>
            <a:r>
              <a:rPr lang="en-GB" b="1" u="sng" dirty="0">
                <a:solidFill>
                  <a:schemeClr val="accent5"/>
                </a:solidFill>
                <a:hlinkClick r:id="rId6"/>
              </a:rPr>
              <a:t>Top view</a:t>
            </a:r>
            <a:endParaRPr b="1" dirty="0"/>
          </a:p>
          <a:p>
            <a:r>
              <a:rPr lang="en-GB" b="1" u="sng" dirty="0" err="1">
                <a:solidFill>
                  <a:schemeClr val="accent5"/>
                </a:solidFill>
                <a:hlinkClick r:id="rId7"/>
              </a:rPr>
              <a:t>Postorder</a:t>
            </a:r>
            <a:r>
              <a:rPr lang="en-GB" b="1" u="sng" dirty="0">
                <a:solidFill>
                  <a:schemeClr val="accent5"/>
                </a:solidFill>
                <a:hlinkClick r:id="rId7"/>
              </a:rPr>
              <a:t> traversal</a:t>
            </a:r>
            <a:endParaRPr b="1" dirty="0"/>
          </a:p>
          <a:p>
            <a:r>
              <a:rPr lang="en-GB" b="1" u="sng" dirty="0" err="1">
                <a:solidFill>
                  <a:schemeClr val="accent5"/>
                </a:solidFill>
                <a:hlinkClick r:id="rId8"/>
              </a:rPr>
              <a:t>Preorder</a:t>
            </a:r>
            <a:r>
              <a:rPr lang="en-GB" b="1" u="sng" dirty="0">
                <a:solidFill>
                  <a:schemeClr val="accent5"/>
                </a:solidFill>
                <a:hlinkClick r:id="rId8"/>
              </a:rPr>
              <a:t> traversal</a:t>
            </a:r>
            <a:endParaRPr b="1" dirty="0"/>
          </a:p>
          <a:p>
            <a:r>
              <a:rPr lang="en-GB" u="sng" dirty="0">
                <a:solidFill>
                  <a:schemeClr val="hlink"/>
                </a:solidFill>
                <a:hlinkClick r:id="rId9"/>
              </a:rPr>
              <a:t>BST: LCA</a:t>
            </a: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4294967295"/>
          </p:nvPr>
        </p:nvSpPr>
        <p:spPr>
          <a:xfrm>
            <a:off x="7070725" y="2559050"/>
            <a:ext cx="5121275" cy="3924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Приложение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дърветата</a:t>
            </a:r>
            <a:endParaRPr dirty="0"/>
          </a:p>
          <a:p>
            <a:pPr>
              <a:spcBef>
                <a:spcPts val="2133"/>
              </a:spcBef>
            </a:pPr>
            <a:r>
              <a:rPr lang="en-GB" b="1" u="sng" dirty="0">
                <a:solidFill>
                  <a:schemeClr val="hlink"/>
                </a:solidFill>
                <a:hlinkClick r:id="rId10"/>
              </a:rPr>
              <a:t>Set</a:t>
            </a:r>
            <a:endParaRPr dirty="0"/>
          </a:p>
          <a:p>
            <a:pPr>
              <a:spcBef>
                <a:spcPts val="2133"/>
              </a:spcBef>
            </a:pPr>
            <a:r>
              <a:rPr lang="en-GB" b="1" u="sng" dirty="0">
                <a:solidFill>
                  <a:schemeClr val="hlink"/>
                </a:solidFill>
                <a:hlinkClick r:id="rId11"/>
              </a:rPr>
              <a:t>Map</a:t>
            </a:r>
            <a:endParaRPr b="1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120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4317"/>
            <a:ext cx="10515600" cy="3822645"/>
          </a:xfrm>
        </p:spPr>
        <p:txBody>
          <a:bodyPr>
            <a:normAutofit/>
          </a:bodyPr>
          <a:lstStyle/>
          <a:p>
            <a:r>
              <a:rPr lang="bg-BG" dirty="0" smtClean="0"/>
              <a:t>Двоично дърво</a:t>
            </a:r>
            <a:endParaRPr lang="bg-BG" dirty="0" smtClean="0"/>
          </a:p>
          <a:p>
            <a:r>
              <a:rPr lang="bg-BG" dirty="0" smtClean="0"/>
              <a:t>Сортирано двоично дърво</a:t>
            </a:r>
            <a:endParaRPr lang="en-US" dirty="0" smtClean="0"/>
          </a:p>
          <a:p>
            <a:r>
              <a:rPr lang="bg-BG" dirty="0" smtClean="0"/>
              <a:t>Вградени структури, ползващи двоично дърво за търсене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098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Двоично дърво - имплементация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25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 smtClean="0"/>
              <a:t>дърво</a:t>
            </a:r>
            <a:r>
              <a:rPr lang="en-GB" dirty="0" smtClean="0"/>
              <a:t> (1)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86987" cy="6957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dirty="0" smtClean="0">
                <a:solidFill>
                  <a:schemeClr val="accent6"/>
                </a:solidFill>
              </a:rPr>
              <a:t>В</a:t>
            </a:r>
            <a:r>
              <a:rPr lang="en-GB" dirty="0" err="1" smtClean="0">
                <a:solidFill>
                  <a:schemeClr val="accent6"/>
                </a:solidFill>
              </a:rPr>
              <a:t>секи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връх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има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най-много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две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 smtClean="0">
                <a:solidFill>
                  <a:schemeClr val="accent6"/>
                </a:solidFill>
              </a:rPr>
              <a:t>деца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61167" y="2512194"/>
            <a:ext cx="5210244" cy="411577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public class Node&lt;E&gt; { </a:t>
            </a:r>
          </a:p>
          <a:p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protected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E key;</a:t>
            </a: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protected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Node&lt;E&gt; left, right;</a:t>
            </a:r>
          </a:p>
          <a:p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Node(E key) {</a:t>
            </a:r>
          </a:p>
          <a:p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this.key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key;</a:t>
            </a: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left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null;</a:t>
            </a: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right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null;</a:t>
            </a:r>
          </a:p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bg-BG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bg-BG" sz="20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150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bg-BG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0" name="Google Shape;90;p16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132320" y="1690688"/>
            <a:ext cx="4451021" cy="23564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361400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Пълният код е във файл </a:t>
            </a:r>
            <a:r>
              <a:rPr lang="en-US" dirty="0" smtClean="0"/>
              <a:t>BinTree.zip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6532579" y="4272677"/>
            <a:ext cx="565942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</a:rPr>
              <a:t>BinTree</a:t>
            </a:r>
            <a:r>
              <a:rPr lang="en-GB" dirty="0">
                <a:latin typeface="Consolas" panose="020B0609020204030204" pitchFamily="49" charset="0"/>
              </a:rPr>
              <a:t>&lt;E&gt;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protected </a:t>
            </a:r>
            <a:r>
              <a:rPr lang="en-GB" dirty="0">
                <a:latin typeface="Consolas" panose="020B0609020204030204" pitchFamily="49" charset="0"/>
              </a:rPr>
              <a:t>Node&lt;E&gt; root;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public </a:t>
            </a:r>
            <a:r>
              <a:rPr lang="en-GB" dirty="0" err="1">
                <a:latin typeface="Consolas" panose="020B0609020204030204" pitchFamily="49" charset="0"/>
              </a:rPr>
              <a:t>BinTree</a:t>
            </a:r>
            <a:r>
              <a:rPr lang="en-GB" dirty="0">
                <a:latin typeface="Consolas" panose="020B0609020204030204" pitchFamily="49" charset="0"/>
              </a:rPr>
              <a:t>(Node&lt;E&gt; node)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root </a:t>
            </a:r>
            <a:r>
              <a:rPr lang="en-GB" dirty="0">
                <a:latin typeface="Consolas" panose="020B0609020204030204" pitchFamily="49" charset="0"/>
              </a:rPr>
              <a:t>= node;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150" dirty="0" smtClean="0">
                <a:latin typeface="Consolas" panose="020B0609020204030204" pitchFamily="49" charset="0"/>
              </a:rPr>
              <a:t>…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bg-B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err="1"/>
              <a:t>Двоично</a:t>
            </a:r>
            <a:r>
              <a:rPr lang="en-GB" dirty="0"/>
              <a:t> </a:t>
            </a:r>
            <a:r>
              <a:rPr lang="en-GB" dirty="0" err="1"/>
              <a:t>дърво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86987" cy="6957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dirty="0" smtClean="0">
                <a:solidFill>
                  <a:schemeClr val="accent6"/>
                </a:solidFill>
              </a:rPr>
              <a:t>В</a:t>
            </a:r>
            <a:r>
              <a:rPr lang="en-GB" dirty="0" err="1" smtClean="0">
                <a:solidFill>
                  <a:schemeClr val="accent6"/>
                </a:solidFill>
              </a:rPr>
              <a:t>секи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връх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има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най-много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две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 smtClean="0">
                <a:solidFill>
                  <a:schemeClr val="accent6"/>
                </a:solidFill>
              </a:rPr>
              <a:t>деца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90" name="Google Shape;90;p16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556344" y="2294297"/>
            <a:ext cx="5050763" cy="267391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838200" y="2550695"/>
            <a:ext cx="7056755" cy="360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Node&lt;Integer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myNode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= new Node&lt;&gt;(5);</a:t>
            </a:r>
          </a:p>
          <a:p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myNode.left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new Node&lt;&gt;(3);</a:t>
            </a:r>
          </a:p>
          <a:p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myNode.right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new Node&lt;&gt;(8);</a:t>
            </a:r>
          </a:p>
          <a:p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myNode.left.left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new Node&lt;&gt;(1);</a:t>
            </a:r>
          </a:p>
          <a:p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myNode.left.right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new Node&lt;&gt;(4);</a:t>
            </a:r>
          </a:p>
          <a:p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myNode.right.left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new Node&lt;&gt;(7);</a:t>
            </a:r>
          </a:p>
          <a:p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myNode.right.right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= new Node&lt;&gt;(10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&lt;Integer&gt;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myTree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myNode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361400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Пълният код е във файл </a:t>
            </a:r>
            <a:r>
              <a:rPr lang="en-US" dirty="0" smtClean="0"/>
              <a:t>BinTree.zip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89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485042" y="4548039"/>
            <a:ext cx="9426000" cy="14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isLeaf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left == null &amp;&amp; right == null;</a:t>
            </a:r>
          </a:p>
          <a:p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Проверка дали връх е листо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11945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smtClean="0">
                <a:latin typeface="Consolas" panose="020B0609020204030204" pitchFamily="49" charset="0"/>
              </a:rPr>
              <a:t>Node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7" name="Google Shape;90;p16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257961" y="2005539"/>
            <a:ext cx="5050763" cy="2673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54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Височина на дърво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838200" y="1808725"/>
            <a:ext cx="9426000" cy="4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 height() {</a:t>
            </a:r>
          </a:p>
          <a:p>
            <a:pPr lvl="1"/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lvl="2"/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lvl="1"/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24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endParaRPr lang="en-GB" sz="2400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&gt; l = new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&lt;E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&gt; r = new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1"/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1 +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Math.max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l.height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r.height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744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6" name="Google Shape;90;p16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94333" y="2005539"/>
            <a:ext cx="3714391" cy="19664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472284" y="4389120"/>
            <a:ext cx="107779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Резултат:</a:t>
            </a:r>
          </a:p>
          <a:p>
            <a:endParaRPr lang="bg-BG" dirty="0" smtClean="0"/>
          </a:p>
          <a:p>
            <a:r>
              <a:rPr lang="bg-BG" dirty="0" smtClean="0"/>
              <a:t>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5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bg-BG" dirty="0" smtClean="0"/>
              <a:t>Представяне чрез символен низ</a:t>
            </a:r>
            <a:br>
              <a:rPr lang="bg-BG" dirty="0" smtClean="0"/>
            </a:br>
            <a:r>
              <a:rPr lang="bg-BG" dirty="0" smtClean="0"/>
              <a:t>Обхождане: Ляво-корен-Дясно</a:t>
            </a:r>
            <a:endParaRPr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838200" y="2096268"/>
            <a:ext cx="7814912" cy="4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lvl="1"/>
            <a:r>
              <a:rPr lang="bg-BG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"";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s = "";</a:t>
            </a:r>
          </a:p>
          <a:p>
            <a:pPr lvl="2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!= null) {</a:t>
            </a:r>
          </a:p>
          <a:p>
            <a:pPr lvl="2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+= new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&lt;E&gt;(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root.left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 + " ";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+= root;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!= null) {</a:t>
            </a:r>
          </a:p>
          <a:p>
            <a:pPr lvl="1"/>
            <a:r>
              <a:rPr lang="bg-BG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+= " " + new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BinTree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&lt;E&gt;(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root.right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s;</a:t>
            </a:r>
          </a:p>
          <a:p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744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>
                <a:latin typeface="Consolas" panose="020B0609020204030204" pitchFamily="49" charset="0"/>
              </a:rPr>
              <a:t>BinTree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57884" y="4976261"/>
            <a:ext cx="149111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bg-BG" dirty="0" smtClean="0"/>
              <a:t>Резултат:</a:t>
            </a:r>
          </a:p>
          <a:p>
            <a:endParaRPr lang="bg-BG" dirty="0" smtClean="0"/>
          </a:p>
          <a:p>
            <a:r>
              <a:rPr lang="en-150" dirty="0" smtClean="0"/>
              <a:t>1 </a:t>
            </a:r>
            <a:r>
              <a:rPr lang="en-150" dirty="0"/>
              <a:t>3 4 5 7 8 10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Google Shape;90;p16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34964" y="1808725"/>
            <a:ext cx="4003149" cy="211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894295"/>
      </p:ext>
    </p:extLst>
  </p:cSld>
  <p:clrMapOvr>
    <a:masterClrMapping/>
  </p:clrMapOvr>
</p:sld>
</file>

<file path=ppt/theme/theme1.xml><?xml version="1.0" encoding="utf-8"?>
<a:theme xmlns:a="http://schemas.openxmlformats.org/drawingml/2006/main" name="SDP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226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E84C22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OOP_Pregovor.pptx" id="{6035A432-49F7-43A7-B414-2733D73C81EA}" vid="{CD08F22D-82C7-41C1-8135-3E10660D9C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SDP</Template>
  <TotalTime>14682</TotalTime>
  <Words>1642</Words>
  <Application>Microsoft Office PowerPoint</Application>
  <PresentationFormat>Widescreen</PresentationFormat>
  <Paragraphs>360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Bahnschrift SemiLight</vt:lpstr>
      <vt:lpstr>Calibri</vt:lpstr>
      <vt:lpstr>Calibri Light</vt:lpstr>
      <vt:lpstr>Consolas</vt:lpstr>
      <vt:lpstr>SDP</vt:lpstr>
      <vt:lpstr>Двоично дърво</vt:lpstr>
      <vt:lpstr>Терминология</vt:lpstr>
      <vt:lpstr>Терминология</vt:lpstr>
      <vt:lpstr>Двоично дърво - имплементация</vt:lpstr>
      <vt:lpstr>Двоично дърво (1)</vt:lpstr>
      <vt:lpstr>Двоично дърво</vt:lpstr>
      <vt:lpstr>Проверка дали връх е листо</vt:lpstr>
      <vt:lpstr>Височина на дърво</vt:lpstr>
      <vt:lpstr>Представяне чрез символен низ Обхождане: Ляво-корен-Дясно</vt:lpstr>
      <vt:lpstr>Проверка дали елемент е в двоично дърво</vt:lpstr>
      <vt:lpstr>Двоично дърво за търсене</vt:lpstr>
      <vt:lpstr>Двоично дърво за търсене</vt:lpstr>
      <vt:lpstr>Двоично дърво за търсене – представяне</vt:lpstr>
      <vt:lpstr>Добавяне на елемент в двоично дърво за търсене</vt:lpstr>
      <vt:lpstr>Двоично дърво за търсене – създаване</vt:lpstr>
      <vt:lpstr>Проверка дали елемент е в двоично дърво за търсене</vt:lpstr>
      <vt:lpstr>Намиране на максимален и минимален елемент в двоично дърво за търсене</vt:lpstr>
      <vt:lpstr>Изтриване на елемент от двоично дърво за търсене (1)</vt:lpstr>
      <vt:lpstr>Изтриване на елемент от двоично дърво за търсене (2)</vt:lpstr>
      <vt:lpstr>Примери за изтриване на елемент от двоично дърво за търсене</vt:lpstr>
      <vt:lpstr>Обхождане на елементите в двоично дърво за търсене</vt:lpstr>
      <vt:lpstr>Идея за алгоритъм за сортиране!</vt:lpstr>
      <vt:lpstr>Сложност на операциите с двоично дърво за търсене</vt:lpstr>
      <vt:lpstr>Алгоритъм за сортиране - версия 2.</vt:lpstr>
      <vt:lpstr>Самобалансиращи се дървета за търсене</vt:lpstr>
      <vt:lpstr>Вградени структури от данни, използващи двоично дърво за търсене</vt:lpstr>
      <vt:lpstr>Дървета за търсене в Java</vt:lpstr>
      <vt:lpstr>Дървета за търсене в Java</vt:lpstr>
      <vt:lpstr>TreeMap</vt:lpstr>
      <vt:lpstr>Tree Set / TreeMap  въпроси</vt:lpstr>
      <vt:lpstr>Задачки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Синтаксис на основни конструкции в езика Java. Методи за работа с числова информация. Създаване и редактиране на Java приложения.</dc:title>
  <dc:creator>Nikolina Nikolova</dc:creator>
  <cp:lastModifiedBy>Editor</cp:lastModifiedBy>
  <cp:revision>914</cp:revision>
  <dcterms:created xsi:type="dcterms:W3CDTF">2018-10-03T16:54:24Z</dcterms:created>
  <dcterms:modified xsi:type="dcterms:W3CDTF">2022-01-02T21:29:30Z</dcterms:modified>
</cp:coreProperties>
</file>