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7" r:id="rId6"/>
    <p:sldId id="268" r:id="rId7"/>
    <p:sldId id="265" r:id="rId8"/>
    <p:sldId id="261" r:id="rId9"/>
    <p:sldId id="266" r:id="rId10"/>
    <p:sldId id="262" r:id="rId11"/>
    <p:sldId id="257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63" r:id="rId21"/>
    <p:sldId id="264" r:id="rId2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F23"/>
    <a:srgbClr val="B2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>
        <p:scale>
          <a:sx n="60" d="100"/>
          <a:sy n="60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F0868-C4A9-4056-AB6C-0324A4BEB970}" type="doc">
      <dgm:prSet loTypeId="urn:microsoft.com/office/officeart/2005/8/layout/target1" loCatId="relationship" qsTypeId="urn:microsoft.com/office/officeart/2005/8/quickstyle/simple1" qsCatId="simple" csTypeId="urn:microsoft.com/office/officeart/2005/8/colors/colorful1" csCatId="colorful" phldr="1"/>
      <dgm:spPr/>
    </dgm:pt>
    <dgm:pt modelId="{A29E1F90-8AA9-401A-A51C-DAA6157E7B6F}">
      <dgm:prSet phldrT="[Text]"/>
      <dgm:spPr/>
      <dgm:t>
        <a:bodyPr/>
        <a:lstStyle/>
        <a:p>
          <a:r>
            <a:rPr lang="bg-BG" dirty="0" smtClean="0"/>
            <a:t>Квадрат</a:t>
          </a:r>
          <a:endParaRPr lang="en-US" dirty="0"/>
        </a:p>
      </dgm:t>
    </dgm:pt>
    <dgm:pt modelId="{53FDBB7E-5EB2-4EE7-8916-821608203080}" type="parTrans" cxnId="{0B34533A-8C20-4C8E-A6A0-AC12D6808FD2}">
      <dgm:prSet/>
      <dgm:spPr/>
      <dgm:t>
        <a:bodyPr/>
        <a:lstStyle/>
        <a:p>
          <a:endParaRPr lang="en-US"/>
        </a:p>
      </dgm:t>
    </dgm:pt>
    <dgm:pt modelId="{EF7B51E7-FD9D-49BE-9CB2-8052BB498D64}" type="sibTrans" cxnId="{0B34533A-8C20-4C8E-A6A0-AC12D6808FD2}">
      <dgm:prSet/>
      <dgm:spPr/>
      <dgm:t>
        <a:bodyPr/>
        <a:lstStyle/>
        <a:p>
          <a:endParaRPr lang="en-US"/>
        </a:p>
      </dgm:t>
    </dgm:pt>
    <dgm:pt modelId="{E6F2CC3E-DBFA-41D3-9D3A-0C7B64697D40}">
      <dgm:prSet phldrT="[Text]"/>
      <dgm:spPr/>
      <dgm:t>
        <a:bodyPr/>
        <a:lstStyle/>
        <a:p>
          <a:r>
            <a:rPr lang="bg-BG" dirty="0" smtClean="0"/>
            <a:t>Правоъгълник</a:t>
          </a:r>
          <a:endParaRPr lang="en-US" dirty="0"/>
        </a:p>
      </dgm:t>
    </dgm:pt>
    <dgm:pt modelId="{79CD1C19-39CC-4C53-945A-4407E379A5D7}" type="parTrans" cxnId="{9C63F947-286B-4709-BB52-CFFE4A06EF96}">
      <dgm:prSet/>
      <dgm:spPr/>
      <dgm:t>
        <a:bodyPr/>
        <a:lstStyle/>
        <a:p>
          <a:endParaRPr lang="en-US"/>
        </a:p>
      </dgm:t>
    </dgm:pt>
    <dgm:pt modelId="{D50EBE27-11F8-483D-9D3C-7455CE0C5542}" type="sibTrans" cxnId="{9C63F947-286B-4709-BB52-CFFE4A06EF96}">
      <dgm:prSet/>
      <dgm:spPr/>
      <dgm:t>
        <a:bodyPr/>
        <a:lstStyle/>
        <a:p>
          <a:endParaRPr lang="en-US"/>
        </a:p>
      </dgm:t>
    </dgm:pt>
    <dgm:pt modelId="{33DB2D83-0871-4648-A0A0-3478D3A8253D}" type="pres">
      <dgm:prSet presAssocID="{07CF0868-C4A9-4056-AB6C-0324A4BEB970}" presName="composite" presStyleCnt="0">
        <dgm:presLayoutVars>
          <dgm:chMax val="5"/>
          <dgm:dir/>
          <dgm:resizeHandles val="exact"/>
        </dgm:presLayoutVars>
      </dgm:prSet>
      <dgm:spPr/>
    </dgm:pt>
    <dgm:pt modelId="{5D5963D9-D0A1-424D-B847-AEE96DDB69FE}" type="pres">
      <dgm:prSet presAssocID="{A29E1F90-8AA9-401A-A51C-DAA6157E7B6F}" presName="circle1" presStyleLbl="lnNode1" presStyleIdx="0" presStyleCnt="2"/>
      <dgm:spPr/>
    </dgm:pt>
    <dgm:pt modelId="{74BEC5C7-06A4-4A17-AD02-244311429671}" type="pres">
      <dgm:prSet presAssocID="{A29E1F90-8AA9-401A-A51C-DAA6157E7B6F}" presName="text1" presStyleLbl="revTx" presStyleIdx="0" presStyleCnt="2">
        <dgm:presLayoutVars>
          <dgm:bulletEnabled val="1"/>
        </dgm:presLayoutVars>
      </dgm:prSet>
      <dgm:spPr/>
    </dgm:pt>
    <dgm:pt modelId="{2BFAAE28-94BC-4DFA-8B7A-B6EFEAE50DC3}" type="pres">
      <dgm:prSet presAssocID="{A29E1F90-8AA9-401A-A51C-DAA6157E7B6F}" presName="line1" presStyleLbl="callout" presStyleIdx="0" presStyleCnt="4"/>
      <dgm:spPr/>
    </dgm:pt>
    <dgm:pt modelId="{8F8D5F75-6154-4A24-A7E2-6B010EA0161D}" type="pres">
      <dgm:prSet presAssocID="{A29E1F90-8AA9-401A-A51C-DAA6157E7B6F}" presName="d1" presStyleLbl="callout" presStyleIdx="1" presStyleCnt="4"/>
      <dgm:spPr/>
    </dgm:pt>
    <dgm:pt modelId="{AC77AFB1-3F0C-47A5-A7FF-BF9A2B479DFD}" type="pres">
      <dgm:prSet presAssocID="{E6F2CC3E-DBFA-41D3-9D3A-0C7B64697D40}" presName="circle2" presStyleLbl="lnNode1" presStyleIdx="1" presStyleCnt="2"/>
      <dgm:spPr/>
    </dgm:pt>
    <dgm:pt modelId="{653DEDBF-7054-4EA5-9148-2346AF3BE544}" type="pres">
      <dgm:prSet presAssocID="{E6F2CC3E-DBFA-41D3-9D3A-0C7B64697D40}" presName="text2" presStyleLbl="revTx" presStyleIdx="1" presStyleCnt="2">
        <dgm:presLayoutVars>
          <dgm:bulletEnabled val="1"/>
        </dgm:presLayoutVars>
      </dgm:prSet>
      <dgm:spPr/>
    </dgm:pt>
    <dgm:pt modelId="{34BDD181-91E3-4B90-B26B-F2D7C98FC59C}" type="pres">
      <dgm:prSet presAssocID="{E6F2CC3E-DBFA-41D3-9D3A-0C7B64697D40}" presName="line2" presStyleLbl="callout" presStyleIdx="2" presStyleCnt="4"/>
      <dgm:spPr/>
    </dgm:pt>
    <dgm:pt modelId="{23A6A97B-2E28-4196-9E58-3C9DCED6BE83}" type="pres">
      <dgm:prSet presAssocID="{E6F2CC3E-DBFA-41D3-9D3A-0C7B64697D40}" presName="d2" presStyleLbl="callout" presStyleIdx="3" presStyleCnt="4"/>
      <dgm:spPr/>
    </dgm:pt>
  </dgm:ptLst>
  <dgm:cxnLst>
    <dgm:cxn modelId="{6BC0B39F-C87C-4698-BFA3-4C6127078388}" type="presOf" srcId="{E6F2CC3E-DBFA-41D3-9D3A-0C7B64697D40}" destId="{653DEDBF-7054-4EA5-9148-2346AF3BE544}" srcOrd="0" destOrd="0" presId="urn:microsoft.com/office/officeart/2005/8/layout/target1"/>
    <dgm:cxn modelId="{9C63F947-286B-4709-BB52-CFFE4A06EF96}" srcId="{07CF0868-C4A9-4056-AB6C-0324A4BEB970}" destId="{E6F2CC3E-DBFA-41D3-9D3A-0C7B64697D40}" srcOrd="1" destOrd="0" parTransId="{79CD1C19-39CC-4C53-945A-4407E379A5D7}" sibTransId="{D50EBE27-11F8-483D-9D3C-7455CE0C5542}"/>
    <dgm:cxn modelId="{EFB72272-AF2D-4EAC-9E39-4DE1297455B4}" type="presOf" srcId="{07CF0868-C4A9-4056-AB6C-0324A4BEB970}" destId="{33DB2D83-0871-4648-A0A0-3478D3A8253D}" srcOrd="0" destOrd="0" presId="urn:microsoft.com/office/officeart/2005/8/layout/target1"/>
    <dgm:cxn modelId="{EF90C378-8842-48B1-AC42-55AD18AF7639}" type="presOf" srcId="{A29E1F90-8AA9-401A-A51C-DAA6157E7B6F}" destId="{74BEC5C7-06A4-4A17-AD02-244311429671}" srcOrd="0" destOrd="0" presId="urn:microsoft.com/office/officeart/2005/8/layout/target1"/>
    <dgm:cxn modelId="{0B34533A-8C20-4C8E-A6A0-AC12D6808FD2}" srcId="{07CF0868-C4A9-4056-AB6C-0324A4BEB970}" destId="{A29E1F90-8AA9-401A-A51C-DAA6157E7B6F}" srcOrd="0" destOrd="0" parTransId="{53FDBB7E-5EB2-4EE7-8916-821608203080}" sibTransId="{EF7B51E7-FD9D-49BE-9CB2-8052BB498D64}"/>
    <dgm:cxn modelId="{D315D55F-50F2-49A6-B4C0-F453CB5BD270}" type="presParOf" srcId="{33DB2D83-0871-4648-A0A0-3478D3A8253D}" destId="{5D5963D9-D0A1-424D-B847-AEE96DDB69FE}" srcOrd="0" destOrd="0" presId="urn:microsoft.com/office/officeart/2005/8/layout/target1"/>
    <dgm:cxn modelId="{80ABA231-C84B-449D-B60E-CB2DABB51078}" type="presParOf" srcId="{33DB2D83-0871-4648-A0A0-3478D3A8253D}" destId="{74BEC5C7-06A4-4A17-AD02-244311429671}" srcOrd="1" destOrd="0" presId="urn:microsoft.com/office/officeart/2005/8/layout/target1"/>
    <dgm:cxn modelId="{38373E81-03BA-4E1A-BA90-37FD586BFD6C}" type="presParOf" srcId="{33DB2D83-0871-4648-A0A0-3478D3A8253D}" destId="{2BFAAE28-94BC-4DFA-8B7A-B6EFEAE50DC3}" srcOrd="2" destOrd="0" presId="urn:microsoft.com/office/officeart/2005/8/layout/target1"/>
    <dgm:cxn modelId="{FB42DDD1-D1F5-42F5-B4CD-1B9EA06EC0A8}" type="presParOf" srcId="{33DB2D83-0871-4648-A0A0-3478D3A8253D}" destId="{8F8D5F75-6154-4A24-A7E2-6B010EA0161D}" srcOrd="3" destOrd="0" presId="urn:microsoft.com/office/officeart/2005/8/layout/target1"/>
    <dgm:cxn modelId="{C30D65C3-FB9B-4E6E-ACC2-F0B9B4C0AD4A}" type="presParOf" srcId="{33DB2D83-0871-4648-A0A0-3478D3A8253D}" destId="{AC77AFB1-3F0C-47A5-A7FF-BF9A2B479DFD}" srcOrd="4" destOrd="0" presId="urn:microsoft.com/office/officeart/2005/8/layout/target1"/>
    <dgm:cxn modelId="{6B162DE5-44D2-4D19-8DDF-8C2A281268A5}" type="presParOf" srcId="{33DB2D83-0871-4648-A0A0-3478D3A8253D}" destId="{653DEDBF-7054-4EA5-9148-2346AF3BE544}" srcOrd="5" destOrd="0" presId="urn:microsoft.com/office/officeart/2005/8/layout/target1"/>
    <dgm:cxn modelId="{4DFA3239-5A05-4738-9120-107E316AE708}" type="presParOf" srcId="{33DB2D83-0871-4648-A0A0-3478D3A8253D}" destId="{34BDD181-91E3-4B90-B26B-F2D7C98FC59C}" srcOrd="6" destOrd="0" presId="urn:microsoft.com/office/officeart/2005/8/layout/target1"/>
    <dgm:cxn modelId="{55B26D2F-73D7-40A0-B912-8FB28F324D9F}" type="presParOf" srcId="{33DB2D83-0871-4648-A0A0-3478D3A8253D}" destId="{23A6A97B-2E28-4196-9E58-3C9DCED6BE83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7AFB1-3F0C-47A5-A7FF-BF9A2B479DFD}">
      <dsp:nvSpPr>
        <dsp:cNvPr id="0" name=""/>
        <dsp:cNvSpPr/>
      </dsp:nvSpPr>
      <dsp:spPr>
        <a:xfrm>
          <a:off x="106702" y="770407"/>
          <a:ext cx="2311222" cy="23112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963D9-D0A1-424D-B847-AEE96DDB69FE}">
      <dsp:nvSpPr>
        <dsp:cNvPr id="0" name=""/>
        <dsp:cNvSpPr/>
      </dsp:nvSpPr>
      <dsp:spPr>
        <a:xfrm>
          <a:off x="877110" y="1540815"/>
          <a:ext cx="770407" cy="7704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EC5C7-06A4-4A17-AD02-244311429671}">
      <dsp:nvSpPr>
        <dsp:cNvPr id="0" name=""/>
        <dsp:cNvSpPr/>
      </dsp:nvSpPr>
      <dsp:spPr>
        <a:xfrm>
          <a:off x="2803128" y="0"/>
          <a:ext cx="1155611" cy="963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Квадрат</a:t>
          </a:r>
          <a:endParaRPr lang="en-US" sz="1300" kern="1200" dirty="0"/>
        </a:p>
      </dsp:txBody>
      <dsp:txXfrm>
        <a:off x="2803128" y="0"/>
        <a:ext cx="1155611" cy="963009"/>
      </dsp:txXfrm>
    </dsp:sp>
    <dsp:sp modelId="{2BFAAE28-94BC-4DFA-8B7A-B6EFEAE50DC3}">
      <dsp:nvSpPr>
        <dsp:cNvPr id="0" name=""/>
        <dsp:cNvSpPr/>
      </dsp:nvSpPr>
      <dsp:spPr>
        <a:xfrm>
          <a:off x="2514226" y="481504"/>
          <a:ext cx="28890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D5F75-6154-4A24-A7E2-6B010EA0161D}">
      <dsp:nvSpPr>
        <dsp:cNvPr id="0" name=""/>
        <dsp:cNvSpPr/>
      </dsp:nvSpPr>
      <dsp:spPr>
        <a:xfrm rot="5400000">
          <a:off x="1165146" y="577901"/>
          <a:ext cx="1445284" cy="1250949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DEDBF-7054-4EA5-9148-2346AF3BE544}">
      <dsp:nvSpPr>
        <dsp:cNvPr id="0" name=""/>
        <dsp:cNvSpPr/>
      </dsp:nvSpPr>
      <dsp:spPr>
        <a:xfrm>
          <a:off x="2803128" y="963009"/>
          <a:ext cx="1155611" cy="963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Правоъгълник</a:t>
          </a:r>
          <a:endParaRPr lang="en-US" sz="1300" kern="1200" dirty="0"/>
        </a:p>
      </dsp:txBody>
      <dsp:txXfrm>
        <a:off x="2803128" y="963009"/>
        <a:ext cx="1155611" cy="963009"/>
      </dsp:txXfrm>
    </dsp:sp>
    <dsp:sp modelId="{34BDD181-91E3-4B90-B26B-F2D7C98FC59C}">
      <dsp:nvSpPr>
        <dsp:cNvPr id="0" name=""/>
        <dsp:cNvSpPr/>
      </dsp:nvSpPr>
      <dsp:spPr>
        <a:xfrm>
          <a:off x="2514226" y="1444514"/>
          <a:ext cx="28890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6A97B-2E28-4196-9E58-3C9DCED6BE83}">
      <dsp:nvSpPr>
        <dsp:cNvPr id="0" name=""/>
        <dsp:cNvSpPr/>
      </dsp:nvSpPr>
      <dsp:spPr>
        <a:xfrm rot="5400000">
          <a:off x="1657841" y="1602177"/>
          <a:ext cx="1011699" cy="699144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F689F-0323-4051-99AD-4CF53B520DE9}" type="datetimeFigureOut">
              <a:rPr lang="bg-BG" smtClean="0"/>
              <a:t>17.10.2019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4B2A2-EFEE-4792-8AE0-69DFC38359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7809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altLang="bg-BG" smtClean="0"/>
          </a:p>
        </p:txBody>
      </p:sp>
    </p:spTree>
    <p:extLst>
      <p:ext uri="{BB962C8B-B14F-4D97-AF65-F5344CB8AC3E}">
        <p14:creationId xmlns:p14="http://schemas.microsoft.com/office/powerpoint/2010/main" val="280548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17.10.2019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1"/>
            <a:ext cx="1861903" cy="55167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659654" y="-11687"/>
            <a:ext cx="632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baseline="0" dirty="0" smtClean="0">
                <a:solidFill>
                  <a:srgbClr val="AC1F23"/>
                </a:solidFill>
                <a:latin typeface="Bahnschrift SemiLight" panose="020B0502040204020203" pitchFamily="34" charset="0"/>
              </a:rPr>
              <a:t>Избрани въпроси от профилираната подготовка по информатика:</a:t>
            </a:r>
          </a:p>
          <a:p>
            <a:pPr algn="r"/>
            <a:r>
              <a:rPr lang="bg-BG" sz="1600" baseline="0" dirty="0" smtClean="0">
                <a:solidFill>
                  <a:srgbClr val="AC1F23"/>
                </a:solidFill>
                <a:latin typeface="Bahnschrift SemiLight" panose="020B0502040204020203" pitchFamily="34" charset="0"/>
              </a:rPr>
              <a:t>Алгоритми и 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115344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3539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17.10.2019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22554"/>
            <a:ext cx="664465" cy="411481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838200" y="1913861"/>
            <a:ext cx="3933825" cy="72000"/>
          </a:xfrm>
          <a:prstGeom prst="rect">
            <a:avLst/>
          </a:prstGeom>
          <a:solidFill>
            <a:srgbClr val="AC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783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5666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17.10.2019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sp>
        <p:nvSpPr>
          <p:cNvPr id="8" name="Rectangle 7"/>
          <p:cNvSpPr/>
          <p:nvPr userDrawn="1"/>
        </p:nvSpPr>
        <p:spPr>
          <a:xfrm>
            <a:off x="838200" y="1913861"/>
            <a:ext cx="3933825" cy="72000"/>
          </a:xfrm>
          <a:prstGeom prst="rect">
            <a:avLst/>
          </a:prstGeom>
          <a:solidFill>
            <a:srgbClr val="AC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4800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17.10.2019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658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17.10.2019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5855378" y="3235441"/>
            <a:ext cx="5811046" cy="72002"/>
          </a:xfrm>
          <a:prstGeom prst="rect">
            <a:avLst/>
          </a:prstGeom>
          <a:solidFill>
            <a:srgbClr val="AC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704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17.10.2019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95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2" y="365125"/>
            <a:ext cx="82007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17.10.2019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7901" flipH="1">
            <a:off x="191831" y="700581"/>
            <a:ext cx="1167017" cy="103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0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oog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2" y="365125"/>
            <a:ext cx="82007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17.10.2019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224" flipH="1">
            <a:off x="304559" y="574756"/>
            <a:ext cx="769136" cy="103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AC1F23"/>
          </a:solidFill>
          <a:ln>
            <a:solidFill>
              <a:schemeClr val="accent1"/>
            </a:solidFill>
          </a:ln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17.10.2019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6"/>
          <p:cNvSpPr/>
          <p:nvPr userDrawn="1"/>
        </p:nvSpPr>
        <p:spPr>
          <a:xfrm>
            <a:off x="838200" y="449794"/>
            <a:ext cx="10509250" cy="1259943"/>
          </a:xfrm>
          <a:prstGeom prst="rect">
            <a:avLst/>
          </a:prstGeom>
          <a:solidFill>
            <a:srgbClr val="AC1F2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387" y="489802"/>
            <a:ext cx="1715614" cy="1083817"/>
          </a:xfrm>
          <a:prstGeom prst="rect">
            <a:avLst/>
          </a:prstGeom>
          <a:solidFill>
            <a:srgbClr val="AC1F23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111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17.10.2019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052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17.10.2019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347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17.10.2019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211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2F41-3D2A-455E-B825-DD2CFEE0788D}" type="datetimeFigureOut">
              <a:rPr lang="bg-BG" smtClean="0"/>
              <a:t>17.10.2019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689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A2F41-3D2A-455E-B825-DD2CFEE0788D}" type="datetimeFigureOut">
              <a:rPr lang="bg-BG" smtClean="0"/>
              <a:t>17.10.2019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9E88-8824-41FE-98CB-36219A866C42}" type="slidenum">
              <a:rPr lang="bg-BG" smtClean="0"/>
              <a:t>‹#›</a:t>
            </a:fld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329" y="187377"/>
            <a:ext cx="574058" cy="3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8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C1F2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tnext.io/solid-principles-explanation-and-examples-715b975dcad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tnext.io/solid-principles-explanation-and-examples-715b975dcad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tnext.io/solid-principles-explanation-and-examples-715b975dcad4" TargetMode="External"/><Relationship Id="rId2" Type="http://schemas.openxmlformats.org/officeDocument/2006/relationships/hyperlink" Target="https://introprogramming.info/intro-csharp-book/read-online/glava20-principi-na-obektno-orientiranoto-programira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ernoon.com/solid-principles-simple-and-easy-explanation-f57d86c47a7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techeasy.com/2018/06/encapsulation-in-java-real-time-examples-advantages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sciencewiki.org/index.php/Abstractio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0075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b="0" dirty="0"/>
              <a:t>Принципи на обектно-ориентираното програмиране.</a:t>
            </a:r>
            <a:br>
              <a:rPr lang="ru-RU" sz="4000" b="0" dirty="0"/>
            </a:br>
            <a:r>
              <a:rPr lang="ru-RU" sz="4000" b="0" dirty="0"/>
              <a:t>Класове и обекти в Java</a:t>
            </a:r>
            <a:br>
              <a:rPr lang="ru-RU" sz="4000" b="0" dirty="0"/>
            </a:br>
            <a:r>
              <a:rPr lang="ru-RU" sz="4000" b="0" dirty="0"/>
              <a:t>(Преговор</a:t>
            </a:r>
            <a:r>
              <a:rPr lang="ru-RU" sz="4000" b="0" dirty="0" smtClean="0"/>
              <a:t>)</a:t>
            </a:r>
            <a:endParaRPr lang="bg-B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3776"/>
            <a:ext cx="9144000" cy="1323753"/>
          </a:xfrm>
        </p:spPr>
        <p:txBody>
          <a:bodyPr/>
          <a:lstStyle/>
          <a:p>
            <a:r>
              <a:rPr lang="bg-BG" dirty="0" smtClean="0"/>
              <a:t>доц. Николина Николова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547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Полиморфизъм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044" y="1825625"/>
            <a:ext cx="5164756" cy="4351338"/>
          </a:xfrm>
        </p:spPr>
        <p:txBody>
          <a:bodyPr/>
          <a:lstStyle/>
          <a:p>
            <a:r>
              <a:rPr lang="bg-BG" sz="3200" i="1" dirty="0" smtClean="0">
                <a:solidFill>
                  <a:schemeClr val="accent1"/>
                </a:solidFill>
              </a:rPr>
              <a:t>Съдържанието (контекстът) определя поведението</a:t>
            </a:r>
          </a:p>
          <a:p>
            <a:endParaRPr lang="bg-BG" dirty="0"/>
          </a:p>
          <a:p>
            <a:r>
              <a:rPr lang="bg-BG" dirty="0" smtClean="0"/>
              <a:t>Много форми на едноименен метод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36" y="1690688"/>
            <a:ext cx="6443579" cy="478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Принципи на качествения програмен код</a:t>
            </a:r>
            <a:br>
              <a:rPr lang="bg-BG" dirty="0" smtClean="0"/>
            </a:br>
            <a:r>
              <a:rPr lang="bg-BG" dirty="0" smtClean="0"/>
              <a:t>Модел </a:t>
            </a:r>
            <a:r>
              <a:rPr lang="en-US" dirty="0" smtClean="0"/>
              <a:t>SOLID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95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GB" dirty="0"/>
              <a:t>ingle Responsibility Principle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AC1F23"/>
                </a:solidFill>
              </a:rPr>
              <a:t>Принцип за единствена отговорност</a:t>
            </a:r>
          </a:p>
          <a:p>
            <a:r>
              <a:rPr lang="ru-RU" dirty="0"/>
              <a:t>Класът трябва да има една единствена отговорност (т.е. само промени в софтуерните спецификации могат да предизвикат промяна в спецификациите на класа</a:t>
            </a:r>
            <a:r>
              <a:rPr lang="ru-RU" dirty="0" smtClean="0"/>
              <a:t>)</a:t>
            </a:r>
          </a:p>
          <a:p>
            <a:r>
              <a:rPr lang="ru-RU" dirty="0"/>
              <a:t>Всяка една единица от кода има една единствена отговорност, т.е. една променлива, метод, клас, </a:t>
            </a:r>
            <a:r>
              <a:rPr lang="ru-RU" dirty="0" smtClean="0"/>
              <a:t>библиотека,..., прави едно единствено нещо</a:t>
            </a:r>
          </a:p>
          <a:p>
            <a:pPr lvl="1"/>
            <a:r>
              <a:rPr lang="ru-RU" b="1" dirty="0">
                <a:solidFill>
                  <a:srgbClr val="AC1F23"/>
                </a:solidFill>
              </a:rPr>
              <a:t>Strong Cohesion </a:t>
            </a:r>
            <a:r>
              <a:rPr lang="ru-RU" dirty="0"/>
              <a:t>– </a:t>
            </a:r>
            <a:r>
              <a:rPr lang="ru-RU" b="1" dirty="0"/>
              <a:t>силна </a:t>
            </a:r>
            <a:r>
              <a:rPr lang="ru-RU" b="1" dirty="0" smtClean="0"/>
              <a:t>сплотеност/свързаност </a:t>
            </a:r>
            <a:r>
              <a:rPr lang="ru-RU" dirty="0"/>
              <a:t>на функционалността на един клас, </a:t>
            </a:r>
            <a:r>
              <a:rPr lang="ru-RU" dirty="0" smtClean="0"/>
              <a:t>т.е</a:t>
            </a:r>
            <a:r>
              <a:rPr lang="ru-RU" dirty="0"/>
              <a:t>. всички методи в него </a:t>
            </a:r>
            <a:r>
              <a:rPr lang="ru-RU" dirty="0" smtClean="0"/>
              <a:t>имат </a:t>
            </a:r>
            <a:r>
              <a:rPr lang="ru-RU" dirty="0"/>
              <a:t>обща насока.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Един </a:t>
            </a:r>
            <a:r>
              <a:rPr lang="ru-RU" dirty="0"/>
              <a:t>метод </a:t>
            </a:r>
            <a:r>
              <a:rPr lang="ru-RU" dirty="0" smtClean="0"/>
              <a:t>трябва да </a:t>
            </a:r>
            <a:r>
              <a:rPr lang="ru-RU" dirty="0"/>
              <a:t>изпълнява само една задача и </a:t>
            </a:r>
            <a:r>
              <a:rPr lang="ru-RU" dirty="0" smtClean="0"/>
              <a:t>да я </a:t>
            </a:r>
            <a:r>
              <a:rPr lang="ru-RU" dirty="0"/>
              <a:t>изпълнява добре</a:t>
            </a:r>
          </a:p>
          <a:p>
            <a:pPr lvl="1"/>
            <a:r>
              <a:rPr lang="ru-RU" b="1" dirty="0">
                <a:solidFill>
                  <a:srgbClr val="AC1F23"/>
                </a:solidFill>
              </a:rPr>
              <a:t>Loose </a:t>
            </a:r>
            <a:r>
              <a:rPr lang="en-US" b="1" dirty="0" smtClean="0">
                <a:solidFill>
                  <a:srgbClr val="AC1F23"/>
                </a:solidFill>
              </a:rPr>
              <a:t>C</a:t>
            </a:r>
            <a:r>
              <a:rPr lang="ru-RU" b="1" dirty="0" smtClean="0">
                <a:solidFill>
                  <a:srgbClr val="AC1F23"/>
                </a:solidFill>
              </a:rPr>
              <a:t>oupling </a:t>
            </a:r>
            <a:r>
              <a:rPr lang="ru-RU" dirty="0"/>
              <a:t>– </a:t>
            </a:r>
            <a:r>
              <a:rPr lang="ru-RU" b="1" dirty="0" smtClean="0"/>
              <a:t>функционална независимост</a:t>
            </a:r>
            <a:r>
              <a:rPr lang="ru-RU" dirty="0" smtClean="0"/>
              <a:t>.  Програмните </a:t>
            </a:r>
            <a:r>
              <a:rPr lang="ru-RU" dirty="0"/>
              <a:t>единици общуват с други такива през ясно дефинирани интерфейси (договори) и промяната в имплемента­цията на един компонент не се отразява на другите, с които той </a:t>
            </a:r>
            <a:r>
              <a:rPr lang="ru-RU" dirty="0" smtClean="0"/>
              <a:t>общува</a:t>
            </a:r>
            <a:endParaRPr lang="en-US" dirty="0" smtClean="0"/>
          </a:p>
          <a:p>
            <a:r>
              <a:rPr lang="bg-BG" dirty="0" smtClean="0"/>
              <a:t>Пример: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itnext.io/solid-principles-explanation-and-examples-715b975dcad4</a:t>
            </a:r>
            <a:r>
              <a:rPr lang="bg-BG" dirty="0" smtClean="0"/>
              <a:t> </a:t>
            </a:r>
            <a:endParaRPr lang="ru-RU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34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GB" dirty="0"/>
              <a:t>pen-Closed Principle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AC1F23"/>
                </a:solidFill>
              </a:rPr>
              <a:t>Прицип отворен/затворен</a:t>
            </a:r>
          </a:p>
          <a:p>
            <a:pPr marL="0" indent="0">
              <a:buNone/>
            </a:pPr>
            <a:r>
              <a:rPr lang="ru-RU" i="1" dirty="0" smtClean="0">
                <a:solidFill>
                  <a:srgbClr val="AC1F23"/>
                </a:solidFill>
              </a:rPr>
              <a:t>Софтуерните </a:t>
            </a:r>
            <a:r>
              <a:rPr lang="ru-RU" i="1" dirty="0">
                <a:solidFill>
                  <a:srgbClr val="AC1F23"/>
                </a:solidFill>
              </a:rPr>
              <a:t>единици трябва да са отворени за разширение, но затворени за промяна</a:t>
            </a:r>
            <a:r>
              <a:rPr lang="ru-RU" i="1" dirty="0" smtClean="0">
                <a:solidFill>
                  <a:srgbClr val="AC1F23"/>
                </a:solidFill>
              </a:rPr>
              <a:t>.</a:t>
            </a:r>
          </a:p>
          <a:p>
            <a:r>
              <a:rPr lang="bg-BG" dirty="0" smtClean="0"/>
              <a:t>При надграждане не се модифицира оригиналния код, а се разширява</a:t>
            </a:r>
          </a:p>
          <a:p>
            <a:r>
              <a:rPr lang="bg-BG" dirty="0" smtClean="0"/>
              <a:t>Начини за постигане:</a:t>
            </a:r>
          </a:p>
          <a:p>
            <a:pPr lvl="1"/>
            <a:r>
              <a:rPr lang="ru-RU" dirty="0" smtClean="0"/>
              <a:t>Чрез </a:t>
            </a:r>
            <a:r>
              <a:rPr lang="ru-RU" b="1" dirty="0" smtClean="0">
                <a:solidFill>
                  <a:srgbClr val="AC1F23"/>
                </a:solidFill>
              </a:rPr>
              <a:t>наследяване</a:t>
            </a:r>
            <a:r>
              <a:rPr lang="ru-RU" dirty="0" smtClean="0"/>
              <a:t>  </a:t>
            </a:r>
            <a:r>
              <a:rPr lang="ru-RU" dirty="0"/>
              <a:t>– </a:t>
            </a:r>
            <a:r>
              <a:rPr lang="ru-RU" dirty="0" smtClean="0"/>
              <a:t>абстрактен / виртуален метод; при разширяване се пренаписва </a:t>
            </a:r>
            <a:r>
              <a:rPr lang="ru-RU" dirty="0"/>
              <a:t>новата желана </a:t>
            </a:r>
            <a:r>
              <a:rPr lang="ru-RU" dirty="0" smtClean="0"/>
              <a:t>функционалност</a:t>
            </a:r>
            <a:endParaRPr lang="ru-RU" dirty="0"/>
          </a:p>
          <a:p>
            <a:pPr lvl="1"/>
            <a:r>
              <a:rPr lang="ru-RU" dirty="0"/>
              <a:t>Чрез </a:t>
            </a:r>
            <a:r>
              <a:rPr lang="ru-RU" dirty="0" smtClean="0"/>
              <a:t>параметризация </a:t>
            </a:r>
            <a:r>
              <a:rPr lang="ru-RU" dirty="0"/>
              <a:t>– </a:t>
            </a:r>
            <a:r>
              <a:rPr lang="ru-RU" dirty="0" smtClean="0"/>
              <a:t>прилага се в </a:t>
            </a:r>
            <a:r>
              <a:rPr lang="ru-RU" dirty="0"/>
              <a:t>процедурните </a:t>
            </a:r>
            <a:r>
              <a:rPr lang="ru-RU" dirty="0" smtClean="0"/>
              <a:t>езици чрез методи с параметри – функции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87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8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GB" dirty="0" err="1"/>
              <a:t>iskov</a:t>
            </a:r>
            <a:r>
              <a:rPr lang="en-GB" dirty="0"/>
              <a:t> Substitution Principle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AC1F23"/>
                </a:solidFill>
              </a:rPr>
              <a:t>Принцип на заместване на Лисков</a:t>
            </a:r>
          </a:p>
          <a:p>
            <a:pPr marL="0" indent="0">
              <a:buNone/>
            </a:pPr>
            <a:r>
              <a:rPr lang="ru-RU" dirty="0"/>
              <a:t>Всеки наследник (подтип) трябва лесно да заменя всичките си базови </a:t>
            </a:r>
            <a:r>
              <a:rPr lang="ru-RU" dirty="0" smtClean="0"/>
              <a:t>типове</a:t>
            </a:r>
          </a:p>
          <a:p>
            <a:r>
              <a:rPr lang="ru-RU" dirty="0" smtClean="0"/>
              <a:t>Всеки </a:t>
            </a:r>
            <a:r>
              <a:rPr lang="ru-RU" dirty="0"/>
              <a:t>наследник (подтип) трябва лесно да заменя всичките си базови </a:t>
            </a:r>
            <a:r>
              <a:rPr lang="ru-RU" dirty="0" smtClean="0"/>
              <a:t>типове</a:t>
            </a:r>
          </a:p>
          <a:p>
            <a:r>
              <a:rPr lang="ru-RU" dirty="0" smtClean="0"/>
              <a:t>Подтипът </a:t>
            </a:r>
            <a:r>
              <a:rPr lang="ru-RU" dirty="0"/>
              <a:t>не трябва да премахва нито една от функционалностите на базовия клас, а при нужда само да ги </a:t>
            </a:r>
            <a:r>
              <a:rPr lang="ru-RU" dirty="0" smtClean="0"/>
              <a:t>разширява</a:t>
            </a:r>
          </a:p>
          <a:p>
            <a:r>
              <a:rPr lang="ru-RU" dirty="0" smtClean="0"/>
              <a:t>Ако </a:t>
            </a:r>
            <a:r>
              <a:rPr lang="ru-RU" dirty="0"/>
              <a:t>по някаква причина даден клас не поддържа някоя от функционалностите на своя базов клас (родител), трябва да се помисли, дали се използва правилен вид </a:t>
            </a:r>
            <a:r>
              <a:rPr lang="ru-RU" dirty="0" smtClean="0"/>
              <a:t>наследяване</a:t>
            </a:r>
          </a:p>
          <a:p>
            <a:r>
              <a:rPr lang="bg-BG" dirty="0" smtClean="0">
                <a:solidFill>
                  <a:schemeClr val="accent6"/>
                </a:solidFill>
              </a:rPr>
              <a:t>Нарушаване на принципа </a:t>
            </a:r>
            <a:r>
              <a:rPr 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 </a:t>
            </a:r>
            <a:r>
              <a:rPr lang="bg-BG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нарушаване на полиморфизма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нарушен принцип на </a:t>
            </a:r>
            <a:r>
              <a:rPr lang="bg-BG" dirty="0" err="1" smtClean="0"/>
              <a:t>Лисков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1339098" y="1852701"/>
            <a:ext cx="17029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200" b="1" dirty="0" smtClean="0">
                <a:solidFill>
                  <a:srgbClr val="AC1F23"/>
                </a:solidFill>
              </a:rPr>
              <a:t>Математика</a:t>
            </a:r>
            <a:endParaRPr lang="bg-BG" sz="2200" b="1" dirty="0">
              <a:solidFill>
                <a:srgbClr val="AC1F23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51952971"/>
              </p:ext>
            </p:extLst>
          </p:nvPr>
        </p:nvGraphicFramePr>
        <p:xfrm>
          <a:off x="899962" y="2695621"/>
          <a:ext cx="4065443" cy="3081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58382" y="1852701"/>
            <a:ext cx="2061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200" b="1" dirty="0" smtClean="0">
                <a:solidFill>
                  <a:srgbClr val="AC1F23"/>
                </a:solidFill>
              </a:rPr>
              <a:t>Програмен код</a:t>
            </a:r>
            <a:endParaRPr lang="bg-BG" sz="2200" b="1" dirty="0">
              <a:solidFill>
                <a:srgbClr val="AC1F2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1" y="2695622"/>
            <a:ext cx="3543300" cy="3743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28607" y="1729966"/>
            <a:ext cx="218200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 smtClean="0">
                <a:solidFill>
                  <a:schemeClr val="accent6"/>
                </a:solidFill>
              </a:rPr>
              <a:t>X</a:t>
            </a:r>
            <a:endParaRPr lang="bg-BG" sz="30000" dirty="0">
              <a:solidFill>
                <a:schemeClr val="accent6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546833" y="3934047"/>
            <a:ext cx="1105786" cy="30238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163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 </a:t>
            </a:r>
            <a:r>
              <a:rPr lang="en-GB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dirty="0"/>
              <a:t>nterface Segregation Principle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AC1F23"/>
                </a:solidFill>
              </a:rPr>
              <a:t>Принцип за разделяне на интерфейсите</a:t>
            </a:r>
          </a:p>
          <a:p>
            <a:pPr marL="0" indent="0">
              <a:buNone/>
            </a:pPr>
            <a:r>
              <a:rPr lang="ru-RU" i="1" dirty="0" smtClean="0">
                <a:solidFill>
                  <a:srgbClr val="AC1F23"/>
                </a:solidFill>
              </a:rPr>
              <a:t>Много </a:t>
            </a:r>
            <a:r>
              <a:rPr lang="ru-RU" i="1" dirty="0">
                <a:solidFill>
                  <a:srgbClr val="AC1F23"/>
                </a:solidFill>
              </a:rPr>
              <a:t>на брой малки интерфейси е по-добре от един голям общ </a:t>
            </a:r>
            <a:r>
              <a:rPr lang="ru-RU" i="1" dirty="0" smtClean="0">
                <a:solidFill>
                  <a:srgbClr val="AC1F23"/>
                </a:solidFill>
              </a:rPr>
              <a:t>интерфейс</a:t>
            </a:r>
            <a:endParaRPr lang="en-US" i="1" dirty="0" smtClean="0">
              <a:solidFill>
                <a:srgbClr val="AC1F23"/>
              </a:solidFill>
            </a:endParaRPr>
          </a:p>
          <a:p>
            <a:r>
              <a:rPr lang="bg-BG" dirty="0" smtClean="0"/>
              <a:t>Всеки</a:t>
            </a:r>
            <a:r>
              <a:rPr lang="ru-RU" dirty="0" smtClean="0"/>
              <a:t> интерфейс </a:t>
            </a:r>
            <a:r>
              <a:rPr lang="ru-RU" dirty="0"/>
              <a:t>трябва да </a:t>
            </a:r>
            <a:r>
              <a:rPr lang="ru-RU" dirty="0" smtClean="0"/>
              <a:t>отговаря </a:t>
            </a:r>
            <a:r>
              <a:rPr lang="ru-RU" dirty="0"/>
              <a:t>за едно единствено </a:t>
            </a:r>
            <a:r>
              <a:rPr lang="ru-RU" dirty="0" smtClean="0"/>
              <a:t>нещо</a:t>
            </a:r>
          </a:p>
          <a:p>
            <a:r>
              <a:rPr lang="ru-RU" dirty="0" smtClean="0"/>
              <a:t>Нито </a:t>
            </a:r>
            <a:r>
              <a:rPr lang="ru-RU" dirty="0"/>
              <a:t>един клас не трябва да бъде принуждаван да имплементира методи, които няма да ползва </a:t>
            </a:r>
            <a:r>
              <a:rPr lang="ru-RU" dirty="0" smtClean="0"/>
              <a:t>никога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Непазване на принципа води </a:t>
            </a:r>
            <a:r>
              <a:rPr lang="ru-RU" dirty="0"/>
              <a:t>до:</a:t>
            </a:r>
          </a:p>
          <a:p>
            <a:pPr lvl="1"/>
            <a:r>
              <a:rPr lang="ru-RU" dirty="0" smtClean="0"/>
              <a:t>Класовете </a:t>
            </a:r>
            <a:r>
              <a:rPr lang="ru-RU" dirty="0"/>
              <a:t>да имплементират методи, които не са им </a:t>
            </a:r>
            <a:r>
              <a:rPr lang="ru-RU" dirty="0" smtClean="0"/>
              <a:t>нужни</a:t>
            </a:r>
            <a:endParaRPr lang="ru-RU" dirty="0"/>
          </a:p>
          <a:p>
            <a:pPr lvl="1"/>
            <a:r>
              <a:rPr lang="ru-RU" dirty="0"/>
              <a:t>Увеличена </a:t>
            </a:r>
            <a:r>
              <a:rPr lang="ru-RU" dirty="0" smtClean="0"/>
              <a:t>свързаност</a:t>
            </a:r>
            <a:r>
              <a:rPr lang="en-US" dirty="0" smtClean="0"/>
              <a:t> / </a:t>
            </a:r>
            <a:r>
              <a:rPr lang="bg-BG" dirty="0" smtClean="0"/>
              <a:t>зависимост</a:t>
            </a:r>
            <a:r>
              <a:rPr lang="ru-RU" dirty="0" smtClean="0"/>
              <a:t> (</a:t>
            </a:r>
            <a:r>
              <a:rPr lang="en-US" i="1" dirty="0" smtClean="0">
                <a:solidFill>
                  <a:schemeClr val="accent5"/>
                </a:solidFill>
              </a:rPr>
              <a:t>tight </a:t>
            </a:r>
            <a:r>
              <a:rPr lang="ru-RU" i="1" dirty="0" smtClean="0">
                <a:solidFill>
                  <a:schemeClr val="accent5"/>
                </a:solidFill>
              </a:rPr>
              <a:t>coupling</a:t>
            </a:r>
            <a:r>
              <a:rPr lang="ru-RU" dirty="0"/>
              <a:t>) между </a:t>
            </a:r>
            <a:r>
              <a:rPr lang="ru-RU" dirty="0" smtClean="0"/>
              <a:t>класовете</a:t>
            </a:r>
            <a:endParaRPr lang="ru-RU" dirty="0"/>
          </a:p>
          <a:p>
            <a:pPr lvl="1"/>
            <a:r>
              <a:rPr lang="ru-RU" dirty="0"/>
              <a:t>Намалена </a:t>
            </a:r>
            <a:r>
              <a:rPr lang="ru-RU" dirty="0" smtClean="0"/>
              <a:t>гъвкавост</a:t>
            </a:r>
            <a:endParaRPr lang="ru-RU" dirty="0"/>
          </a:p>
          <a:p>
            <a:pPr lvl="1"/>
            <a:r>
              <a:rPr lang="bg-BG" dirty="0" smtClean="0"/>
              <a:t>По-трудна </a:t>
            </a:r>
            <a:r>
              <a:rPr lang="ru-RU" dirty="0" smtClean="0"/>
              <a:t>поддръжка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70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dirty="0"/>
              <a:t>ependency Inversion Principle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AC1F23"/>
                </a:solidFill>
              </a:rPr>
              <a:t>Принцип на обръщане на зависимостите</a:t>
            </a:r>
          </a:p>
          <a:p>
            <a:pPr marL="0" indent="0">
              <a:buNone/>
            </a:pPr>
            <a:r>
              <a:rPr lang="ru-RU" dirty="0"/>
              <a:t>Всички класове трябва да зависят от абстракции и нито един не трябва да зависи от конкретен </a:t>
            </a:r>
            <a:r>
              <a:rPr lang="ru-RU" dirty="0" smtClean="0"/>
              <a:t>клас</a:t>
            </a:r>
            <a:endParaRPr lang="en-US" dirty="0" smtClean="0"/>
          </a:p>
          <a:p>
            <a:r>
              <a:rPr lang="ru-RU" dirty="0" smtClean="0"/>
              <a:t>Специфичен </a:t>
            </a:r>
            <a:r>
              <a:rPr lang="ru-RU" dirty="0"/>
              <a:t>начин за </a:t>
            </a:r>
            <a:r>
              <a:rPr lang="ru-RU" i="1" dirty="0"/>
              <a:t>отвързване</a:t>
            </a:r>
            <a:r>
              <a:rPr lang="ru-RU" dirty="0"/>
              <a:t> (</a:t>
            </a:r>
            <a:r>
              <a:rPr lang="ru-RU" dirty="0">
                <a:solidFill>
                  <a:schemeClr val="accent5"/>
                </a:solidFill>
              </a:rPr>
              <a:t>отделяне; </a:t>
            </a:r>
            <a:r>
              <a:rPr lang="ru-RU" i="1" dirty="0">
                <a:solidFill>
                  <a:schemeClr val="accent5"/>
                </a:solidFill>
              </a:rPr>
              <a:t>decoupling</a:t>
            </a:r>
            <a:r>
              <a:rPr lang="ru-RU" dirty="0"/>
              <a:t>) на софтуерните </a:t>
            </a:r>
            <a:r>
              <a:rPr lang="ru-RU" dirty="0" smtClean="0"/>
              <a:t>модули</a:t>
            </a:r>
          </a:p>
          <a:p>
            <a:r>
              <a:rPr lang="ru-RU" dirty="0" smtClean="0"/>
              <a:t>Модулите </a:t>
            </a:r>
            <a:r>
              <a:rPr lang="ru-RU" dirty="0"/>
              <a:t>на по-високо ниво не зависят от тези на по-ниско ниво, като и двата трябва да зависят само и единствено от </a:t>
            </a:r>
            <a:r>
              <a:rPr lang="ru-RU" dirty="0" smtClean="0"/>
              <a:t>абстракции</a:t>
            </a:r>
          </a:p>
          <a:p>
            <a:r>
              <a:rPr lang="ru-RU" dirty="0" smtClean="0"/>
              <a:t>В </a:t>
            </a:r>
            <a:r>
              <a:rPr lang="ru-RU" dirty="0"/>
              <a:t>същото време абстракциите не трябва да зависят от детайлите, а детайлите трябва да зависят от </a:t>
            </a:r>
            <a:r>
              <a:rPr lang="ru-RU" dirty="0" smtClean="0"/>
              <a:t>абстракциите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85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Обръщане на зависимостите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Правила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Класовете трябва да декларират от какво имат </a:t>
            </a:r>
            <a:r>
              <a:rPr lang="ru-RU" dirty="0" smtClean="0"/>
              <a:t>нужда</a:t>
            </a:r>
            <a:endParaRPr lang="ru-RU" dirty="0"/>
          </a:p>
          <a:p>
            <a:r>
              <a:rPr lang="ru-RU" dirty="0"/>
              <a:t>Скритите зависимости трябва да бъдат </a:t>
            </a:r>
            <a:r>
              <a:rPr lang="ru-RU" dirty="0" smtClean="0"/>
              <a:t>показани</a:t>
            </a:r>
            <a:endParaRPr lang="ru-RU" dirty="0"/>
          </a:p>
          <a:p>
            <a:r>
              <a:rPr lang="ru-RU" dirty="0"/>
              <a:t>Зависимостите трябва да са </a:t>
            </a:r>
            <a:r>
              <a:rPr lang="ru-RU" dirty="0" smtClean="0"/>
              <a:t>абстракции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Начини за обръщане на зависимостите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bg-BG" dirty="0"/>
              <a:t>През </a:t>
            </a:r>
            <a:r>
              <a:rPr lang="bg-BG" dirty="0" smtClean="0"/>
              <a:t>конструктора</a:t>
            </a:r>
          </a:p>
          <a:p>
            <a:r>
              <a:rPr lang="bg-BG" dirty="0"/>
              <a:t>През </a:t>
            </a:r>
            <a:r>
              <a:rPr lang="bg-BG" dirty="0" smtClean="0"/>
              <a:t>атрибутите на класа</a:t>
            </a:r>
          </a:p>
          <a:p>
            <a:pPr lvl="1"/>
            <a:r>
              <a:rPr lang="bg-BG" dirty="0" smtClean="0"/>
              <a:t>Недостатък: ако не се инициализира атрибут, </a:t>
            </a:r>
            <a:r>
              <a:rPr lang="ru-RU" dirty="0" smtClean="0"/>
              <a:t>той </a:t>
            </a:r>
            <a:r>
              <a:rPr lang="ru-RU" dirty="0"/>
              <a:t>ще остане със стойност </a:t>
            </a:r>
            <a:r>
              <a:rPr lang="ru-RU" b="1" dirty="0" smtClean="0"/>
              <a:t>null</a:t>
            </a:r>
          </a:p>
          <a:p>
            <a:r>
              <a:rPr lang="bg-BG" dirty="0"/>
              <a:t>През </a:t>
            </a:r>
            <a:r>
              <a:rPr lang="bg-BG" dirty="0" smtClean="0"/>
              <a:t>параметър </a:t>
            </a:r>
            <a:r>
              <a:rPr lang="bg-BG" dirty="0"/>
              <a:t>на </a:t>
            </a:r>
            <a:r>
              <a:rPr lang="bg-BG" dirty="0" smtClean="0"/>
              <a:t>метод</a:t>
            </a:r>
          </a:p>
          <a:p>
            <a:pPr lvl="1"/>
            <a:r>
              <a:rPr lang="bg-BG" dirty="0" smtClean="0"/>
              <a:t>При повече методи е по-добре това да се прави чрез конструктора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63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Разгледайте примерите, описани тук: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itnext.io/solid-principles-explanation-and-examples-715b975dcad4</a:t>
            </a:r>
            <a:endParaRPr lang="bg-BG" dirty="0" smtClean="0"/>
          </a:p>
          <a:p>
            <a:r>
              <a:rPr lang="bg-BG" dirty="0" smtClean="0"/>
              <a:t>Коментирайте всеки от принципите:</a:t>
            </a:r>
          </a:p>
          <a:p>
            <a:pPr lvl="1"/>
            <a:r>
              <a:rPr lang="bg-BG" dirty="0" smtClean="0"/>
              <a:t>Как са нарушени?</a:t>
            </a:r>
          </a:p>
          <a:p>
            <a:pPr lvl="1"/>
            <a:r>
              <a:rPr lang="bg-BG" dirty="0" smtClean="0"/>
              <a:t>До какви проблеми води това?</a:t>
            </a:r>
          </a:p>
          <a:p>
            <a:pPr lvl="1"/>
            <a:r>
              <a:rPr lang="bg-BG" dirty="0" smtClean="0"/>
              <a:t>По какъв начин се осигури спазването им?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84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Принципи на обектно-ориентираното </a:t>
            </a:r>
            <a:r>
              <a:rPr lang="bg-BG" dirty="0" smtClean="0"/>
              <a:t>програмиране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Основни концепции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59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Класове и обекти</a:t>
            </a:r>
            <a:endParaRPr lang="bg-BG" dirty="0" smtClean="0"/>
          </a:p>
          <a:p>
            <a:r>
              <a:rPr lang="bg-BG" dirty="0" smtClean="0"/>
              <a:t>Принципи на ООП</a:t>
            </a:r>
            <a:endParaRPr lang="bg-BG" dirty="0" smtClean="0"/>
          </a:p>
          <a:p>
            <a:r>
              <a:rPr lang="en-US" dirty="0" smtClean="0"/>
              <a:t>SOLID </a:t>
            </a:r>
            <a:r>
              <a:rPr lang="bg-BG" dirty="0" smtClean="0"/>
              <a:t>модел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7718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Източници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Официален уеб сайт на безплатната книга "Принципи на програмирането със C#" / "Въведение в програмирането със C</a:t>
            </a:r>
            <a:r>
              <a:rPr lang="ru-RU" dirty="0" smtClean="0"/>
              <a:t>#",</a:t>
            </a:r>
            <a:r>
              <a:rPr lang="ru-RU" dirty="0" smtClean="0">
                <a:hlinkClick r:id="rId2"/>
              </a:rPr>
              <a:t> </a:t>
            </a:r>
            <a:r>
              <a:rPr lang="ru-RU" dirty="0" smtClean="0"/>
              <a:t>Светлин Наков и колектив,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://introprogramming.info/intro-csharp-book/read-online/glava20-principi-na-obektno-orientiranoto-programirane</a:t>
            </a:r>
            <a:r>
              <a:rPr lang="en-GB" dirty="0" smtClean="0">
                <a:hlinkClick r:id="rId2"/>
              </a:rPr>
              <a:t>/</a:t>
            </a:r>
            <a:endParaRPr lang="bg-BG" dirty="0" smtClean="0"/>
          </a:p>
          <a:p>
            <a:r>
              <a:rPr lang="en-US" dirty="0"/>
              <a:t>Simon </a:t>
            </a:r>
            <a:r>
              <a:rPr lang="en-US" dirty="0" smtClean="0"/>
              <a:t>LH</a:t>
            </a:r>
            <a:r>
              <a:rPr lang="bg-BG" dirty="0" smtClean="0"/>
              <a:t>, </a:t>
            </a:r>
            <a:r>
              <a:rPr lang="en-US" dirty="0" smtClean="0"/>
              <a:t>INTEXT</a:t>
            </a:r>
            <a:r>
              <a:rPr lang="bg-BG" dirty="0" smtClean="0"/>
              <a:t>, </a:t>
            </a:r>
            <a:r>
              <a:rPr lang="en-US" dirty="0"/>
              <a:t>SOLID Principles: Explanation and </a:t>
            </a:r>
            <a:r>
              <a:rPr lang="en-US" dirty="0" smtClean="0"/>
              <a:t>examples</a:t>
            </a:r>
            <a:r>
              <a:rPr lang="bg-BG" dirty="0" smtClean="0"/>
              <a:t>,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itnext.io/solid-principles-explanation-and-examples-715b975dcad4</a:t>
            </a:r>
            <a:endParaRPr lang="bg-BG" dirty="0" smtClean="0"/>
          </a:p>
          <a:p>
            <a:r>
              <a:rPr lang="en-US" dirty="0" err="1"/>
              <a:t>Nahidul</a:t>
            </a:r>
            <a:r>
              <a:rPr lang="en-US" dirty="0"/>
              <a:t> </a:t>
            </a:r>
            <a:r>
              <a:rPr lang="en-US" dirty="0" smtClean="0"/>
              <a:t>Hasan, </a:t>
            </a:r>
            <a:r>
              <a:rPr lang="en-US" dirty="0" err="1" smtClean="0"/>
              <a:t>HackerNoon</a:t>
            </a:r>
            <a:r>
              <a:rPr lang="en-US" dirty="0"/>
              <a:t>, SOLID Principles-simple and easy </a:t>
            </a:r>
            <a:r>
              <a:rPr lang="en-US" dirty="0" smtClean="0"/>
              <a:t>explanation, </a:t>
            </a:r>
            <a:r>
              <a:rPr lang="en-GB" dirty="0">
                <a:hlinkClick r:id="rId4"/>
              </a:rPr>
              <a:t>https://hackernoon.com/solid-principles-simple-and-easy-explanation-f57d86c47a7f</a:t>
            </a:r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301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bg-BG" smtClean="0"/>
              <a:t>Класове и обекти</a:t>
            </a:r>
            <a:endParaRPr lang="en-GB" altLang="bg-BG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accent1"/>
                </a:solidFill>
              </a:rPr>
              <a:t>Обект</a:t>
            </a:r>
            <a:r>
              <a:rPr lang="bg-BG" altLang="bg-BG" dirty="0" smtClean="0"/>
              <a:t/>
            </a:r>
            <a:br>
              <a:rPr lang="bg-BG" altLang="bg-BG" dirty="0" smtClean="0"/>
            </a:br>
            <a:r>
              <a:rPr lang="bg-BG" altLang="bg-BG" dirty="0" err="1" smtClean="0"/>
              <a:t>Взаимносвързана</a:t>
            </a:r>
            <a:r>
              <a:rPr lang="bg-BG" altLang="bg-BG" dirty="0" smtClean="0"/>
              <a:t> съвкупност от </a:t>
            </a:r>
            <a:r>
              <a:rPr lang="bg-BG" altLang="bg-B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характеристики</a:t>
            </a:r>
            <a:r>
              <a:rPr lang="bg-BG" altLang="bg-BG" dirty="0" smtClean="0"/>
              <a:t> </a:t>
            </a:r>
            <a:r>
              <a:rPr lang="en-GB" altLang="bg-BG" dirty="0"/>
              <a:t>(</a:t>
            </a:r>
            <a:r>
              <a:rPr lang="en-GB" altLang="bg-B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свойства</a:t>
            </a:r>
            <a:r>
              <a:rPr lang="en-GB" altLang="bg-BG" dirty="0"/>
              <a:t>, </a:t>
            </a:r>
            <a:r>
              <a:rPr lang="en-GB" altLang="bg-B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атрибути</a:t>
            </a:r>
            <a:r>
              <a:rPr lang="en-GB" altLang="bg-BG" dirty="0"/>
              <a:t>) и </a:t>
            </a:r>
            <a:r>
              <a:rPr lang="en-GB" altLang="bg-B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поведение</a:t>
            </a:r>
            <a:r>
              <a:rPr lang="en-GB" altLang="bg-BG" dirty="0"/>
              <a:t> (</a:t>
            </a:r>
            <a:r>
              <a:rPr lang="en-GB" altLang="bg-B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en-GB" altLang="bg-BG" dirty="0"/>
              <a:t>) </a:t>
            </a:r>
            <a:endParaRPr lang="en-GB" altLang="bg-BG" dirty="0" smtClean="0"/>
          </a:p>
          <a:p>
            <a:r>
              <a:rPr lang="en-GB" altLang="bg-BG" dirty="0" err="1" smtClean="0">
                <a:solidFill>
                  <a:schemeClr val="accent1"/>
                </a:solidFill>
              </a:rPr>
              <a:t>Клас</a:t>
            </a:r>
            <a:r>
              <a:rPr lang="bg-BG" altLang="bg-BG" dirty="0">
                <a:solidFill>
                  <a:schemeClr val="accent1"/>
                </a:solidFill>
              </a:rPr>
              <a:t/>
            </a:r>
            <a:br>
              <a:rPr lang="bg-BG" altLang="bg-BG" dirty="0">
                <a:solidFill>
                  <a:schemeClr val="accent1"/>
                </a:solidFill>
              </a:rPr>
            </a:br>
            <a:r>
              <a:rPr lang="bg-BG" altLang="bg-BG" dirty="0" smtClean="0"/>
              <a:t>А</a:t>
            </a:r>
            <a:r>
              <a:rPr lang="en-GB" altLang="bg-BG" dirty="0" err="1" smtClean="0"/>
              <a:t>бстрактна</a:t>
            </a:r>
            <a:r>
              <a:rPr lang="en-GB" altLang="bg-BG" dirty="0" smtClean="0"/>
              <a:t> </a:t>
            </a:r>
            <a:r>
              <a:rPr lang="en-GB" altLang="bg-BG" dirty="0" err="1" smtClean="0"/>
              <a:t>конструкция</a:t>
            </a:r>
            <a:r>
              <a:rPr lang="en-GB" altLang="bg-BG" dirty="0" smtClean="0"/>
              <a:t>, </a:t>
            </a:r>
            <a:r>
              <a:rPr lang="en-GB" altLang="bg-BG" dirty="0" err="1" smtClean="0"/>
              <a:t>вид</a:t>
            </a:r>
            <a:r>
              <a:rPr lang="en-GB" altLang="bg-BG" dirty="0" smtClean="0"/>
              <a:t> </a:t>
            </a:r>
            <a:r>
              <a:rPr lang="en-GB" altLang="bg-BG" dirty="0" err="1" smtClean="0"/>
              <a:t>шаблон</a:t>
            </a:r>
            <a:r>
              <a:rPr lang="en-GB" altLang="bg-BG" dirty="0" smtClean="0"/>
              <a:t>, </a:t>
            </a:r>
            <a:r>
              <a:rPr lang="en-GB" altLang="bg-BG" dirty="0" err="1" smtClean="0"/>
              <a:t>описващ</a:t>
            </a:r>
            <a:r>
              <a:rPr lang="en-GB" altLang="bg-BG" dirty="0" smtClean="0"/>
              <a:t> </a:t>
            </a:r>
            <a:r>
              <a:rPr lang="en-GB" altLang="bg-BG" dirty="0" err="1" smtClean="0"/>
              <a:t>общите</a:t>
            </a:r>
            <a:r>
              <a:rPr lang="en-GB" altLang="bg-BG" dirty="0" smtClean="0"/>
              <a:t> </a:t>
            </a:r>
            <a:r>
              <a:rPr lang="en-GB" altLang="bg-BG" dirty="0" err="1" smtClean="0"/>
              <a:t>характеристики</a:t>
            </a:r>
            <a:r>
              <a:rPr lang="en-GB" altLang="bg-BG" dirty="0" smtClean="0"/>
              <a:t> (</a:t>
            </a:r>
            <a:r>
              <a:rPr lang="en-GB" altLang="bg-BG" dirty="0" err="1" smtClean="0"/>
              <a:t>свойства</a:t>
            </a:r>
            <a:r>
              <a:rPr lang="en-GB" altLang="bg-BG" dirty="0" smtClean="0"/>
              <a:t>, </a:t>
            </a:r>
            <a:r>
              <a:rPr lang="en-GB" altLang="bg-BG" dirty="0" err="1" smtClean="0"/>
              <a:t>атрибути</a:t>
            </a:r>
            <a:r>
              <a:rPr lang="en-GB" altLang="bg-BG" dirty="0" smtClean="0"/>
              <a:t>) и </a:t>
            </a:r>
            <a:r>
              <a:rPr lang="en-GB" altLang="bg-BG" dirty="0" err="1" smtClean="0"/>
              <a:t>поведение</a:t>
            </a:r>
            <a:r>
              <a:rPr lang="en-GB" altLang="bg-BG" dirty="0" smtClean="0"/>
              <a:t> (</a:t>
            </a:r>
            <a:r>
              <a:rPr lang="en-GB" altLang="bg-BG" dirty="0" err="1" smtClean="0"/>
              <a:t>методи</a:t>
            </a:r>
            <a:r>
              <a:rPr lang="en-GB" altLang="bg-BG" dirty="0" smtClean="0"/>
              <a:t>) </a:t>
            </a:r>
            <a:r>
              <a:rPr lang="en-GB" altLang="bg-BG" dirty="0" err="1" smtClean="0"/>
              <a:t>на</a:t>
            </a:r>
            <a:r>
              <a:rPr lang="en-GB" altLang="bg-BG" dirty="0" smtClean="0"/>
              <a:t> </a:t>
            </a:r>
            <a:r>
              <a:rPr lang="en-GB" altLang="bg-BG" dirty="0" err="1" smtClean="0"/>
              <a:t>своите</a:t>
            </a:r>
            <a:r>
              <a:rPr lang="en-GB" altLang="bg-BG" dirty="0" smtClean="0"/>
              <a:t> </a:t>
            </a:r>
            <a:r>
              <a:rPr lang="en-GB" altLang="bg-BG" dirty="0" err="1" smtClean="0"/>
              <a:t>представители</a:t>
            </a:r>
            <a:endParaRPr lang="en-GB" altLang="bg-BG" dirty="0" smtClean="0"/>
          </a:p>
          <a:p>
            <a:r>
              <a:rPr lang="bg-BG" altLang="bg-BG" dirty="0" smtClean="0">
                <a:solidFill>
                  <a:schemeClr val="accent1"/>
                </a:solidFill>
              </a:rPr>
              <a:t>Инстанция на о</a:t>
            </a:r>
            <a:r>
              <a:rPr lang="en-GB" altLang="bg-BG" dirty="0" err="1" smtClean="0">
                <a:solidFill>
                  <a:schemeClr val="accent1"/>
                </a:solidFill>
              </a:rPr>
              <a:t>бект</a:t>
            </a:r>
            <a:r>
              <a:rPr lang="en-GB" altLang="bg-BG" dirty="0" smtClean="0">
                <a:solidFill>
                  <a:schemeClr val="accent1"/>
                </a:solidFill>
              </a:rPr>
              <a:t> </a:t>
            </a:r>
            <a:r>
              <a:rPr lang="en-GB" altLang="bg-BG" dirty="0" smtClean="0"/>
              <a:t>– </a:t>
            </a:r>
            <a:r>
              <a:rPr lang="en-GB" altLang="bg-BG" dirty="0" err="1" smtClean="0"/>
              <a:t>конкретен</a:t>
            </a:r>
            <a:r>
              <a:rPr lang="en-GB" altLang="bg-BG" dirty="0" smtClean="0"/>
              <a:t> </a:t>
            </a:r>
            <a:r>
              <a:rPr lang="en-GB" altLang="bg-BG" dirty="0" err="1" smtClean="0"/>
              <a:t>представител</a:t>
            </a:r>
            <a:r>
              <a:rPr lang="en-GB" altLang="bg-BG" dirty="0" smtClean="0"/>
              <a:t> </a:t>
            </a:r>
            <a:r>
              <a:rPr lang="en-GB" altLang="bg-BG" dirty="0" err="1" smtClean="0"/>
              <a:t>на</a:t>
            </a:r>
            <a:r>
              <a:rPr lang="en-GB" altLang="bg-BG" dirty="0" smtClean="0"/>
              <a:t> </a:t>
            </a:r>
            <a:r>
              <a:rPr lang="en-GB" altLang="bg-BG" dirty="0" err="1" smtClean="0"/>
              <a:t>класа</a:t>
            </a:r>
            <a:endParaRPr lang="en-GB" altLang="bg-BG" dirty="0" smtClean="0"/>
          </a:p>
        </p:txBody>
      </p:sp>
    </p:spTree>
    <p:extLst>
      <p:ext uri="{BB962C8B-B14F-4D97-AF65-F5344CB8AC3E}">
        <p14:creationId xmlns:p14="http://schemas.microsoft.com/office/powerpoint/2010/main" val="1023245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Статични данни и методи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Не зависят от конкретен обект</a:t>
            </a:r>
          </a:p>
          <a:p>
            <a:r>
              <a:rPr lang="bg-BG" dirty="0" smtClean="0"/>
              <a:t>Данни – имат една и съща стойност за всеки обект</a:t>
            </a:r>
          </a:p>
          <a:p>
            <a:r>
              <a:rPr lang="bg-BG" dirty="0" smtClean="0"/>
              <a:t>Методи – поведението, дефинирано чрез тях не зависи от атрибутите на конкретен обект</a:t>
            </a:r>
          </a:p>
          <a:p>
            <a:r>
              <a:rPr lang="bg-BG" dirty="0" smtClean="0"/>
              <a:t>Достъпни са директно чрез името на класа</a:t>
            </a:r>
          </a:p>
          <a:p>
            <a:r>
              <a:rPr lang="bg-BG" dirty="0" smtClean="0"/>
              <a:t>Примери:</a:t>
            </a:r>
          </a:p>
          <a:p>
            <a:pPr lvl="1"/>
            <a:r>
              <a:rPr lang="bg-BG" dirty="0" smtClean="0"/>
              <a:t>Общи за класа константи</a:t>
            </a:r>
          </a:p>
          <a:p>
            <a:pPr lvl="1"/>
            <a:r>
              <a:rPr lang="bg-BG" dirty="0" smtClean="0"/>
              <a:t>Броячи</a:t>
            </a:r>
          </a:p>
          <a:p>
            <a:pPr lvl="1"/>
            <a:r>
              <a:rPr lang="bg-BG" dirty="0" smtClean="0"/>
              <a:t>…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6982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Асоциации </a:t>
            </a:r>
            <a:br>
              <a:rPr lang="bg-BG" dirty="0" smtClean="0"/>
            </a:br>
            <a:r>
              <a:rPr lang="bg-BG" dirty="0" smtClean="0"/>
              <a:t>(връзки / отношения между класове) (1)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2222202"/>
            <a:ext cx="4935279" cy="977531"/>
            <a:chOff x="931752" y="2554622"/>
            <a:chExt cx="5928978" cy="1357495"/>
          </a:xfrm>
        </p:grpSpPr>
        <p:pic>
          <p:nvPicPr>
            <p:cNvPr id="1026" name="Picture 2" descr="clip_image0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752" y="2923954"/>
              <a:ext cx="5928978" cy="988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31752" y="2554622"/>
              <a:ext cx="197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 smtClean="0">
                  <a:solidFill>
                    <a:srgbClr val="AC1F23"/>
                  </a:solidFill>
                </a:rPr>
                <a:t>Много към много</a:t>
              </a:r>
              <a:endParaRPr lang="bg-BG" b="1" dirty="0">
                <a:solidFill>
                  <a:srgbClr val="AC1F23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8200" y="4176984"/>
            <a:ext cx="4952605" cy="982610"/>
            <a:chOff x="3602665" y="4422369"/>
            <a:chExt cx="5949792" cy="1364548"/>
          </a:xfrm>
        </p:grpSpPr>
        <p:pic>
          <p:nvPicPr>
            <p:cNvPr id="1028" name="Picture 4" descr="clip_image0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2665" y="4795285"/>
              <a:ext cx="5949792" cy="991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602665" y="4422369"/>
              <a:ext cx="3097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 smtClean="0">
                  <a:solidFill>
                    <a:srgbClr val="AC1F23"/>
                  </a:solidFill>
                </a:rPr>
                <a:t>Много към много по атрибут</a:t>
              </a:r>
              <a:endParaRPr lang="bg-BG" b="1" dirty="0">
                <a:solidFill>
                  <a:srgbClr val="AC1F23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418521" y="3317799"/>
            <a:ext cx="4935279" cy="1088503"/>
            <a:chOff x="6418521" y="3305086"/>
            <a:chExt cx="4935279" cy="1088503"/>
          </a:xfrm>
        </p:grpSpPr>
        <p:pic>
          <p:nvPicPr>
            <p:cNvPr id="1030" name="Picture 6" descr="clip_image0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521" y="3571042"/>
              <a:ext cx="4935279" cy="822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18521" y="3305086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 smtClean="0">
                  <a:solidFill>
                    <a:srgbClr val="AC1F23"/>
                  </a:solidFill>
                </a:rPr>
                <a:t>Едно към много</a:t>
              </a:r>
              <a:endParaRPr lang="bg-BG" b="1" dirty="0">
                <a:solidFill>
                  <a:srgbClr val="AC1F23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18521" y="5159594"/>
            <a:ext cx="4902126" cy="1095597"/>
            <a:chOff x="6418520" y="5288816"/>
            <a:chExt cx="4902126" cy="1095597"/>
          </a:xfrm>
        </p:grpSpPr>
        <p:pic>
          <p:nvPicPr>
            <p:cNvPr id="1032" name="Picture 8" descr="clip_image0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521" y="5563793"/>
              <a:ext cx="4902125" cy="820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418520" y="5288816"/>
              <a:ext cx="1688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 smtClean="0">
                  <a:solidFill>
                    <a:srgbClr val="AC1F23"/>
                  </a:solidFill>
                </a:rPr>
                <a:t>Едно към едно</a:t>
              </a:r>
              <a:endParaRPr lang="bg-BG" b="1" dirty="0">
                <a:solidFill>
                  <a:srgbClr val="AC1F2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89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Асоциации </a:t>
            </a:r>
            <a:br>
              <a:rPr lang="bg-BG" dirty="0" smtClean="0"/>
            </a:br>
            <a:r>
              <a:rPr lang="bg-BG" dirty="0" smtClean="0"/>
              <a:t>(връзки / отношения между класове) (2)</a:t>
            </a:r>
            <a:endParaRPr lang="bg-BG" dirty="0"/>
          </a:p>
        </p:txBody>
      </p:sp>
      <p:grpSp>
        <p:nvGrpSpPr>
          <p:cNvPr id="10" name="Group 9"/>
          <p:cNvGrpSpPr/>
          <p:nvPr/>
        </p:nvGrpSpPr>
        <p:grpSpPr>
          <a:xfrm>
            <a:off x="838200" y="2236809"/>
            <a:ext cx="5979411" cy="2418104"/>
            <a:chOff x="485184" y="2660102"/>
            <a:chExt cx="5979411" cy="2418104"/>
          </a:xfrm>
        </p:grpSpPr>
        <p:pic>
          <p:nvPicPr>
            <p:cNvPr id="2050" name="Picture 2" descr="clip_image0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184" y="3860431"/>
              <a:ext cx="5979411" cy="1217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85184" y="2660102"/>
              <a:ext cx="40489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 smtClean="0">
                  <a:solidFill>
                    <a:srgbClr val="AC1F23"/>
                  </a:solidFill>
                </a:rPr>
                <a:t>Агрегация</a:t>
              </a:r>
              <a:r>
                <a:rPr lang="bg-BG" dirty="0" smtClean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Моделира </a:t>
              </a:r>
              <a:r>
                <a:rPr lang="ru-RU" dirty="0"/>
                <a:t>връзката </a:t>
              </a:r>
              <a:r>
                <a:rPr lang="en-US" dirty="0" smtClean="0"/>
                <a:t>“</a:t>
              </a:r>
              <a:r>
                <a:rPr lang="ru-RU" dirty="0" smtClean="0"/>
                <a:t>цяло </a:t>
              </a:r>
              <a:r>
                <a:rPr lang="ru-RU" dirty="0"/>
                <a:t>/ </a:t>
              </a:r>
              <a:r>
                <a:rPr lang="ru-RU" dirty="0" smtClean="0"/>
                <a:t>част</a:t>
              </a:r>
              <a:r>
                <a:rPr lang="en-US" dirty="0" smtClean="0"/>
                <a:t>”</a:t>
              </a:r>
              <a:endParaRPr lang="ru-RU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b="1" dirty="0" smtClean="0"/>
                <a:t>Агрегат</a:t>
              </a:r>
              <a:r>
                <a:rPr lang="ru-RU" dirty="0"/>
                <a:t> </a:t>
              </a:r>
              <a:r>
                <a:rPr lang="ru-RU" dirty="0" smtClean="0"/>
                <a:t>- </a:t>
              </a:r>
              <a:r>
                <a:rPr lang="en-US" dirty="0" smtClean="0"/>
                <a:t>“</a:t>
              </a:r>
              <a:r>
                <a:rPr lang="ru-RU" dirty="0" smtClean="0"/>
                <a:t>цялото</a:t>
              </a:r>
              <a:r>
                <a:rPr lang="en-US" dirty="0" smtClean="0"/>
                <a:t>”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b="1" dirty="0" smtClean="0"/>
                <a:t>Компоненти</a:t>
              </a:r>
              <a:r>
                <a:rPr lang="ru-RU" dirty="0"/>
                <a:t> </a:t>
              </a:r>
              <a:r>
                <a:rPr lang="en-US" dirty="0" smtClean="0"/>
                <a:t>-</a:t>
              </a:r>
              <a:r>
                <a:rPr lang="ru-RU" dirty="0" smtClean="0"/>
                <a:t> </a:t>
              </a:r>
              <a:r>
                <a:rPr lang="ru-RU" dirty="0"/>
                <a:t>агре­ги­­раните </a:t>
              </a:r>
              <a:r>
                <a:rPr lang="ru-RU" dirty="0" smtClean="0"/>
                <a:t>класове</a:t>
              </a:r>
              <a:endParaRPr lang="bg-BG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82484" y="4277705"/>
            <a:ext cx="5979411" cy="1938186"/>
            <a:chOff x="5652605" y="4586049"/>
            <a:chExt cx="5979411" cy="1938186"/>
          </a:xfrm>
        </p:grpSpPr>
        <p:pic>
          <p:nvPicPr>
            <p:cNvPr id="2052" name="Picture 4" descr="clip_image0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605" y="5509379"/>
              <a:ext cx="5979411" cy="1014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7757622" y="4586049"/>
              <a:ext cx="38743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 smtClean="0">
                  <a:solidFill>
                    <a:srgbClr val="AC1F23"/>
                  </a:solidFill>
                </a:rPr>
                <a:t>Композиция</a:t>
              </a:r>
              <a:r>
                <a:rPr lang="bg-BG" dirty="0" smtClean="0"/>
                <a:t>:</a:t>
              </a:r>
            </a:p>
            <a:p>
              <a:r>
                <a:rPr lang="ru-RU" dirty="0" smtClean="0"/>
                <a:t>Агрегация</a:t>
              </a:r>
              <a:r>
                <a:rPr lang="ru-RU" dirty="0"/>
                <a:t>, при която компонентите </a:t>
              </a:r>
              <a:r>
                <a:rPr lang="ru-RU" dirty="0" smtClean="0"/>
                <a:t/>
              </a:r>
              <a:br>
                <a:rPr lang="ru-RU" dirty="0" smtClean="0"/>
              </a:br>
              <a:r>
                <a:rPr lang="ru-RU" dirty="0" smtClean="0"/>
                <a:t>НЕ </a:t>
              </a:r>
              <a:r>
                <a:rPr lang="ru-RU" dirty="0"/>
                <a:t>могат да съществуват без агрегата</a:t>
              </a:r>
              <a:endParaRPr lang="bg-BG" dirty="0"/>
            </a:p>
          </p:txBody>
        </p:sp>
      </p:grpSp>
    </p:spTree>
    <p:extLst>
      <p:ext uri="{BB962C8B-B14F-4D97-AF65-F5344CB8AC3E}">
        <p14:creationId xmlns:p14="http://schemas.microsoft.com/office/powerpoint/2010/main" val="387137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Капсулация</a:t>
            </a:r>
            <a:r>
              <a:rPr lang="bg-BG" dirty="0"/>
              <a:t> </a:t>
            </a:r>
            <a:r>
              <a:rPr lang="bg-BG" dirty="0" smtClean="0"/>
              <a:t>(</a:t>
            </a:r>
            <a:r>
              <a:rPr lang="en-GB" dirty="0"/>
              <a:t>Encapsulation)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6"/>
            <a:ext cx="5807149" cy="3363062"/>
          </a:xfrm>
        </p:spPr>
        <p:txBody>
          <a:bodyPr>
            <a:normAutofit/>
          </a:bodyPr>
          <a:lstStyle/>
          <a:p>
            <a:r>
              <a:rPr lang="bg-BG" dirty="0" smtClean="0"/>
              <a:t>Принцип на „черната кутия“</a:t>
            </a:r>
          </a:p>
          <a:p>
            <a:pPr lvl="1"/>
            <a:r>
              <a:rPr lang="ru-RU" dirty="0" smtClean="0"/>
              <a:t>Скриване на ненужните детайли</a:t>
            </a:r>
          </a:p>
          <a:p>
            <a:pPr lvl="1"/>
            <a:r>
              <a:rPr lang="ru-RU" dirty="0" smtClean="0"/>
              <a:t>Предоставяне на прост </a:t>
            </a:r>
            <a:r>
              <a:rPr lang="ru-RU" dirty="0"/>
              <a:t>и ясен интерфейс за работа с </a:t>
            </a:r>
            <a:r>
              <a:rPr lang="ru-RU" dirty="0" smtClean="0"/>
              <a:t>тях</a:t>
            </a:r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Защита на данните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36241" y="2628716"/>
            <a:ext cx="6533583" cy="4009324"/>
            <a:chOff x="5436241" y="2628716"/>
            <a:chExt cx="6533583" cy="4009324"/>
          </a:xfrm>
        </p:grpSpPr>
        <p:pic>
          <p:nvPicPr>
            <p:cNvPr id="3076" name="Picture 4" descr="https://1.bp.blogspot.com/-fPSKnJYshN4/XJddHPilRcI/AAAAAAAACQQ/vBCHwD8NKmc1w4b4OeKrdKDanS1GxFlMQCLcBGAs/s1600/Encapsulati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5349" y="2628716"/>
              <a:ext cx="5324475" cy="339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436241" y="6176375"/>
              <a:ext cx="65335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1200" dirty="0" smtClean="0"/>
                <a:t>Източник: </a:t>
              </a:r>
              <a:br>
                <a:rPr lang="bg-BG" sz="1200" dirty="0" smtClean="0"/>
              </a:br>
              <a:r>
                <a:rPr lang="en-GB" sz="1200" dirty="0" smtClean="0">
                  <a:hlinkClick r:id="rId3"/>
                </a:rPr>
                <a:t>https</a:t>
              </a:r>
              <a:r>
                <a:rPr lang="en-GB" sz="1200" dirty="0">
                  <a:hlinkClick r:id="rId3"/>
                </a:rPr>
                <a:t>://</a:t>
              </a:r>
              <a:r>
                <a:rPr lang="en-GB" sz="1200" dirty="0" smtClean="0">
                  <a:hlinkClick r:id="rId3"/>
                </a:rPr>
                <a:t>www.scientecheasy.com/2018/06/encapsulation-in-java-real-time-examples-advantages.html</a:t>
              </a:r>
              <a:r>
                <a:rPr lang="bg-BG" sz="1200" dirty="0" smtClean="0"/>
                <a:t> </a:t>
              </a:r>
              <a:endParaRPr lang="bg-B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12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Наследяване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39470"/>
          </a:xfrm>
        </p:spPr>
        <p:txBody>
          <a:bodyPr/>
          <a:lstStyle/>
          <a:p>
            <a:r>
              <a:rPr lang="bg-BG" dirty="0" smtClean="0"/>
              <a:t>Разширяване на клас чрез добавяне на атрибути и/или методи</a:t>
            </a:r>
          </a:p>
          <a:p>
            <a:r>
              <a:rPr lang="bg-BG" dirty="0" smtClean="0"/>
              <a:t>Създаване на йерархии</a:t>
            </a:r>
          </a:p>
          <a:p>
            <a:r>
              <a:rPr lang="bg-BG" dirty="0" smtClean="0"/>
              <a:t>Многократна използваемост на код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793" y="4182544"/>
            <a:ext cx="4174899" cy="2348381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693821" y="3846747"/>
            <a:ext cx="6480948" cy="2727308"/>
            <a:chOff x="838200" y="3875623"/>
            <a:chExt cx="6480948" cy="2727308"/>
          </a:xfrm>
        </p:grpSpPr>
        <p:sp>
          <p:nvSpPr>
            <p:cNvPr id="17" name="Oval 16"/>
            <p:cNvSpPr/>
            <p:nvPr/>
          </p:nvSpPr>
          <p:spPr>
            <a:xfrm>
              <a:off x="2993457" y="3875623"/>
              <a:ext cx="873432" cy="6256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216088" y="4818990"/>
              <a:ext cx="1435771" cy="629000"/>
              <a:chOff x="874696" y="4818899"/>
              <a:chExt cx="1435771" cy="6290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76301" y="4822257"/>
                <a:ext cx="1434166" cy="62564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74696" y="4818899"/>
                <a:ext cx="873432" cy="62564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38200" y="5948413"/>
              <a:ext cx="1982805" cy="640080"/>
              <a:chOff x="838200" y="5948413"/>
              <a:chExt cx="1982805" cy="64008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838200" y="5948413"/>
                <a:ext cx="1982805" cy="625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38200" y="5948413"/>
                <a:ext cx="1434166" cy="62564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38200" y="5962851"/>
                <a:ext cx="873432" cy="62564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076935" y="4818899"/>
              <a:ext cx="4242213" cy="1784032"/>
              <a:chOff x="3850547" y="4818899"/>
              <a:chExt cx="4242213" cy="178403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40351" y="4818899"/>
                <a:ext cx="1434166" cy="629000"/>
                <a:chOff x="5140351" y="4818899"/>
                <a:chExt cx="1434166" cy="629000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5140351" y="4822257"/>
                  <a:ext cx="1434166" cy="625642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153958" y="4818899"/>
                  <a:ext cx="873432" cy="62564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850547" y="5962851"/>
                <a:ext cx="1982805" cy="640080"/>
                <a:chOff x="3607869" y="5948413"/>
                <a:chExt cx="1982805" cy="64008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3607869" y="5948413"/>
                  <a:ext cx="1982805" cy="625642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3608468" y="5948413"/>
                  <a:ext cx="1434166" cy="625642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612743" y="5962851"/>
                  <a:ext cx="873432" cy="62564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6109955" y="5948413"/>
                <a:ext cx="1982805" cy="625642"/>
                <a:chOff x="6377538" y="5948413"/>
                <a:chExt cx="1982805" cy="62564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6377538" y="5948413"/>
                  <a:ext cx="1982805" cy="625642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6377538" y="5948413"/>
                  <a:ext cx="1434166" cy="625642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377538" y="5948413"/>
                  <a:ext cx="873432" cy="62564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cxnSp>
            <p:nvCxnSpPr>
              <p:cNvPr id="29" name="Straight Arrow Connector 28"/>
              <p:cNvCxnSpPr>
                <a:endCxn id="13" idx="4"/>
              </p:cNvCxnSpPr>
              <p:nvPr/>
            </p:nvCxnSpPr>
            <p:spPr>
              <a:xfrm flipV="1">
                <a:off x="4841507" y="5447899"/>
                <a:ext cx="1015927" cy="5005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9" idx="0"/>
                <a:endCxn id="13" idx="4"/>
              </p:cNvCxnSpPr>
              <p:nvPr/>
            </p:nvCxnSpPr>
            <p:spPr>
              <a:xfrm flipH="1" flipV="1">
                <a:off x="5857434" y="5447899"/>
                <a:ext cx="1243924" cy="5005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/>
            <p:cNvCxnSpPr>
              <a:stCxn id="5" idx="0"/>
              <a:endCxn id="12" idx="4"/>
            </p:cNvCxnSpPr>
            <p:nvPr/>
          </p:nvCxnSpPr>
          <p:spPr>
            <a:xfrm flipV="1">
              <a:off x="1829603" y="5447990"/>
              <a:ext cx="105173" cy="500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3" idx="0"/>
              <a:endCxn id="17" idx="4"/>
            </p:cNvCxnSpPr>
            <p:nvPr/>
          </p:nvCxnSpPr>
          <p:spPr>
            <a:xfrm flipH="1" flipV="1">
              <a:off x="3430173" y="4501265"/>
              <a:ext cx="1653649" cy="3209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2" idx="0"/>
              <a:endCxn id="17" idx="4"/>
            </p:cNvCxnSpPr>
            <p:nvPr/>
          </p:nvCxnSpPr>
          <p:spPr>
            <a:xfrm flipV="1">
              <a:off x="1934776" y="4501265"/>
              <a:ext cx="1495397" cy="3210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82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Абстракция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5372" cy="4351338"/>
          </a:xfrm>
        </p:spPr>
        <p:txBody>
          <a:bodyPr/>
          <a:lstStyle/>
          <a:p>
            <a:r>
              <a:rPr lang="ru-RU" dirty="0" smtClean="0"/>
              <a:t>Поглед към обекта само от една гледна точка с абстрахиране от останалите детайли</a:t>
            </a:r>
          </a:p>
          <a:p>
            <a:pPr marL="0" indent="0">
              <a:buNone/>
            </a:pP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701750" y="3790368"/>
            <a:ext cx="5071838" cy="2875547"/>
            <a:chOff x="744280" y="3365066"/>
            <a:chExt cx="5071838" cy="2875547"/>
          </a:xfrm>
        </p:grpSpPr>
        <p:pic>
          <p:nvPicPr>
            <p:cNvPr id="4098" name="Picture 2" descr="https://computersciencewiki.org/images/thumb/e/e2/Abstract_heart.png/350px-Abstract_hear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210" y="3365066"/>
              <a:ext cx="3621977" cy="2721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44280" y="5932836"/>
              <a:ext cx="5071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1400" dirty="0" smtClean="0"/>
                <a:t>Източник: </a:t>
              </a:r>
              <a:r>
                <a:rPr lang="en-GB" sz="1400" dirty="0">
                  <a:hlinkClick r:id="rId3"/>
                </a:rPr>
                <a:t>https://computersciencewiki.org/index.php/Abstraction</a:t>
              </a:r>
              <a:endParaRPr lang="bg-BG" sz="1400" dirty="0"/>
            </a:p>
          </p:txBody>
        </p:sp>
      </p:grpSp>
      <p:pic>
        <p:nvPicPr>
          <p:cNvPr id="4100" name="Picture 4" descr="File:Screen Shot 2017-08-05 at 06.29.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10" y="2609076"/>
            <a:ext cx="5944691" cy="321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B226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E84C22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_OOP_Pregovor.pptx" id="{6035A432-49F7-43A7-B414-2733D73C81EA}" vid="{CD08F22D-82C7-41C1-8135-3E10660D9C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SDP</Template>
  <TotalTime>190</TotalTime>
  <Words>739</Words>
  <Application>Microsoft Office PowerPoint</Application>
  <PresentationFormat>Widescreen</PresentationFormat>
  <Paragraphs>117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Bahnschrift SemiLight</vt:lpstr>
      <vt:lpstr>Calibri</vt:lpstr>
      <vt:lpstr>Calibri Light</vt:lpstr>
      <vt:lpstr>Wingdings</vt:lpstr>
      <vt:lpstr>Office Theme</vt:lpstr>
      <vt:lpstr>Принципи на обектно-ориентираното програмиране. Класове и обекти в Java (Преговор)</vt:lpstr>
      <vt:lpstr>Принципи на обектно-ориентираното програмиране</vt:lpstr>
      <vt:lpstr>Класове и обекти</vt:lpstr>
      <vt:lpstr>Статични данни и методи</vt:lpstr>
      <vt:lpstr>Асоциации  (връзки / отношения между класове) (1)</vt:lpstr>
      <vt:lpstr>Асоциации  (връзки / отношения между класове) (2)</vt:lpstr>
      <vt:lpstr>Капсулация (Encapsulation)</vt:lpstr>
      <vt:lpstr>Наследяване</vt:lpstr>
      <vt:lpstr>Абстракция</vt:lpstr>
      <vt:lpstr>Полиморфизъм</vt:lpstr>
      <vt:lpstr>Принципи на качествения програмен код Модел SOLID</vt:lpstr>
      <vt:lpstr>Single Responsibility Principle</vt:lpstr>
      <vt:lpstr>Open-Closed Principle</vt:lpstr>
      <vt:lpstr>Liskov Substitution Principle</vt:lpstr>
      <vt:lpstr>Пример за нарушен принцип на Лисков</vt:lpstr>
      <vt:lpstr> Interface Segregation Principle</vt:lpstr>
      <vt:lpstr>Dependency Inversion Principle</vt:lpstr>
      <vt:lpstr>Обръщане на зависимостите</vt:lpstr>
      <vt:lpstr>Задача</vt:lpstr>
      <vt:lpstr>Заключение</vt:lpstr>
      <vt:lpstr>Източници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Nikolina Nikolova</dc:creator>
  <cp:lastModifiedBy>Nikolina Nikolova</cp:lastModifiedBy>
  <cp:revision>40</cp:revision>
  <dcterms:created xsi:type="dcterms:W3CDTF">2019-10-17T17:17:28Z</dcterms:created>
  <dcterms:modified xsi:type="dcterms:W3CDTF">2019-10-17T20:28:12Z</dcterms:modified>
</cp:coreProperties>
</file>