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63" r:id="rId29"/>
    <p:sldId id="299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F23"/>
    <a:srgbClr val="B2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60" d="100"/>
          <a:sy n="60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F689F-0323-4051-99AD-4CF53B520DE9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B2A2-EFEE-4792-8AE0-69DFC38359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008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Да се покаже с пример детайлно за паролата.</a:t>
            </a:r>
          </a:p>
          <a:p>
            <a:r>
              <a:rPr lang="bg-BG" dirty="0" smtClean="0"/>
              <a:t>Може в скрит слайд, който да се отваря при затруднение</a:t>
            </a:r>
          </a:p>
          <a:p>
            <a:r>
              <a:rPr lang="bg-BG" dirty="0" smtClean="0"/>
              <a:t>Да се посочи стандартът</a:t>
            </a:r>
            <a:r>
              <a:rPr lang="bg-BG" baseline="0" dirty="0" smtClean="0"/>
              <a:t>, в който е описана структурата на мейл адрес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07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Да се покаже с пример детайлно за паролата.</a:t>
            </a:r>
          </a:p>
          <a:p>
            <a:r>
              <a:rPr lang="bg-BG" dirty="0" smtClean="0"/>
              <a:t>Може в скрит слайд, който да се отваря при затруднение</a:t>
            </a:r>
          </a:p>
          <a:p>
            <a:r>
              <a:rPr lang="bg-BG" dirty="0" smtClean="0"/>
              <a:t>Да се посочи стандартът</a:t>
            </a:r>
            <a:r>
              <a:rPr lang="bg-BG" baseline="0" dirty="0" smtClean="0"/>
              <a:t>, в който е описана структурата на мейл адрес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7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Скрит слайд – ще се използва само при затруднения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683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601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96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Да се покаже с пример детайлно за паролата.</a:t>
            </a:r>
          </a:p>
          <a:p>
            <a:r>
              <a:rPr lang="bg-BG" dirty="0" smtClean="0"/>
              <a:t>Може в скрит слайд, който да се отваря при затруднение</a:t>
            </a:r>
          </a:p>
          <a:p>
            <a:r>
              <a:rPr lang="bg-BG" dirty="0" smtClean="0"/>
              <a:t>Да се посочи стандартът</a:t>
            </a:r>
            <a:r>
              <a:rPr lang="bg-BG" baseline="0" dirty="0" smtClean="0"/>
              <a:t>, в който е описана структурата на мейл адрес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9DAF-1495-4D87-B5E5-8A8ADE18D796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3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659654" y="-11687"/>
            <a:ext cx="632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Избрани въпроси от профилираната подготовка по информатика:</a:t>
            </a:r>
          </a:p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Алгоритми 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534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35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83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566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80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58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70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9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0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oog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224" flipH="1">
            <a:off x="304559" y="574756"/>
            <a:ext cx="769136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AC1F23"/>
          </a:solidFill>
          <a:ln>
            <a:solidFill>
              <a:schemeClr val="accent1"/>
            </a:solidFill>
          </a:ln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449794"/>
            <a:ext cx="10509250" cy="1259943"/>
          </a:xfrm>
          <a:prstGeom prst="rect">
            <a:avLst/>
          </a:prstGeom>
          <a:solidFill>
            <a:srgbClr val="AC1F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87" y="489802"/>
            <a:ext cx="1715614" cy="1083817"/>
          </a:xfrm>
          <a:prstGeom prst="rect">
            <a:avLst/>
          </a:prstGeom>
          <a:solidFill>
            <a:srgbClr val="AC1F23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1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5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34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21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68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2F41-3D2A-455E-B825-DD2CFEE0788D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29" y="187377"/>
            <a:ext cx="574058" cy="3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C1F2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java-regex-tester.appspot.com/" TargetMode="External"/><Relationship Id="rId4" Type="http://schemas.openxmlformats.org/officeDocument/2006/relationships/hyperlink" Target="http://www.regexplanet.com/advanced/java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Blanks/EComme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s/ECommerce.j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Blanks/ExcursionLi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emos/ExcursionList.ja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Demos/ELearningApp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lib.com/" TargetMode="External"/><Relationship Id="rId2" Type="http://schemas.openxmlformats.org/officeDocument/2006/relationships/hyperlink" Target="http://www.regular-expressions.info/jav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devnotes.com/java-string-split-tutorial-and-examples" TargetMode="External"/><Relationship Id="rId4" Type="http://schemas.openxmlformats.org/officeDocument/2006/relationships/hyperlink" Target="https://docs.oracle.com/javase/tutorial/essential/regex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mtClean="0"/>
              <a:t>Регулярни изрази в </a:t>
            </a:r>
            <a:r>
              <a:rPr lang="en-US" smtClean="0"/>
              <a:t>Java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7330"/>
            <a:ext cx="9144000" cy="1100470"/>
          </a:xfrm>
        </p:spPr>
        <p:txBody>
          <a:bodyPr/>
          <a:lstStyle/>
          <a:p>
            <a:r>
              <a:rPr lang="bg-BG" dirty="0" smtClean="0"/>
              <a:t>Николина Николова</a:t>
            </a:r>
          </a:p>
          <a:p>
            <a:r>
              <a:rPr lang="bg-BG" dirty="0" smtClean="0"/>
              <a:t>Мирослава Николова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2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1" y="365125"/>
            <a:ext cx="9817657" cy="1049005"/>
          </a:xfrm>
        </p:spPr>
        <p:txBody>
          <a:bodyPr>
            <a:normAutofit/>
          </a:bodyPr>
          <a:lstStyle/>
          <a:p>
            <a:r>
              <a:rPr lang="bg-BG" sz="4000" i="1" dirty="0" smtClean="0">
                <a:solidFill>
                  <a:srgbClr val="00B050"/>
                </a:solidFill>
              </a:rPr>
              <a:t>Трик за лесно тестване </a:t>
            </a:r>
            <a:r>
              <a:rPr lang="bg-BG" sz="4000" i="1" dirty="0" smtClean="0">
                <a:solidFill>
                  <a:srgbClr val="00B050"/>
                </a:solidFill>
              </a:rPr>
              <a:t>на регулярни </a:t>
            </a:r>
            <a:r>
              <a:rPr lang="bg-BG" sz="4000" i="1" dirty="0" smtClean="0">
                <a:solidFill>
                  <a:srgbClr val="00B050"/>
                </a:solidFill>
              </a:rPr>
              <a:t>изрази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721"/>
            <a:ext cx="10515600" cy="4635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В интернет има много сайтове за тестване на регулярни изрази:</a:t>
            </a:r>
          </a:p>
          <a:p>
            <a:pPr fontAlgn="ctr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RegExrv2.1</a:t>
            </a:r>
            <a:r>
              <a:rPr lang="bg-BG" dirty="0" smtClean="0"/>
              <a:t>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://regexr.com</a:t>
            </a:r>
            <a:r>
              <a:rPr lang="en-US" dirty="0" smtClean="0">
                <a:hlinkClick r:id="rId2"/>
              </a:rPr>
              <a:t>/</a:t>
            </a:r>
            <a:r>
              <a:rPr lang="bg-BG" dirty="0" smtClean="0"/>
              <a:t>, </a:t>
            </a:r>
            <a:r>
              <a:rPr lang="bg-BG" dirty="0"/>
              <a:t>последен достъп </a:t>
            </a:r>
            <a:r>
              <a:rPr lang="bg-BG" dirty="0" smtClean="0"/>
              <a:t>14.11.2019</a:t>
            </a:r>
            <a:endParaRPr lang="bg-BG" dirty="0" smtClean="0">
              <a:hlinkClick r:id="rId3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/>
              <a:t>Regular </a:t>
            </a:r>
            <a:r>
              <a:rPr lang="en-US" altLang="en-US" dirty="0"/>
              <a:t>Expression Test Page for Java</a:t>
            </a:r>
            <a:r>
              <a:rPr lang="bg-BG" altLang="en-US" dirty="0"/>
              <a:t>,</a:t>
            </a:r>
            <a:r>
              <a:rPr lang="bg-BG" altLang="en-US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www.regexplanet.com/advanced/java/index.html</a:t>
            </a:r>
            <a:r>
              <a:rPr lang="bg-BG" dirty="0" smtClean="0"/>
              <a:t>, последен достъп </a:t>
            </a:r>
            <a:r>
              <a:rPr lang="bg-BG" dirty="0"/>
              <a:t>14.11.2019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Java regex </a:t>
            </a:r>
            <a:r>
              <a:rPr lang="en-US" dirty="0" smtClean="0"/>
              <a:t>tester</a:t>
            </a:r>
            <a:r>
              <a:rPr lang="bg-BG" dirty="0" smtClean="0"/>
              <a:t>, </a:t>
            </a:r>
            <a:r>
              <a:rPr lang="en-US" dirty="0">
                <a:hlinkClick r:id="rId5"/>
              </a:rPr>
              <a:t>http://java-regex-tester.appspot.com</a:t>
            </a:r>
            <a:r>
              <a:rPr lang="en-US" dirty="0" smtClean="0">
                <a:hlinkClick r:id="rId5"/>
              </a:rPr>
              <a:t>/</a:t>
            </a:r>
            <a:r>
              <a:rPr lang="bg-BG" dirty="0" smtClean="0"/>
              <a:t> , </a:t>
            </a:r>
            <a:r>
              <a:rPr lang="bg-BG" dirty="0"/>
              <a:t>последен достъп </a:t>
            </a:r>
            <a:r>
              <a:rPr lang="bg-BG" dirty="0" smtClean="0"/>
              <a:t>14.11.2019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валидира ...</a:t>
            </a:r>
            <a:r>
              <a:rPr lang="en-US" dirty="0" smtClean="0"/>
              <a:t> </a:t>
            </a:r>
            <a:r>
              <a:rPr lang="bg-BG" dirty="0" smtClean="0"/>
              <a:t>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11</a:t>
            </a:fld>
            <a:endParaRPr lang="bg-BG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91481"/>
              </p:ext>
            </p:extLst>
          </p:nvPr>
        </p:nvGraphicFramePr>
        <p:xfrm>
          <a:off x="1644859" y="1905429"/>
          <a:ext cx="8816663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 smtClean="0"/>
                        <a:t>Регулярен израз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400" kern="1200" dirty="0" smtClean="0"/>
                        <a:t>Код на валута </a:t>
                      </a:r>
                      <a:endParaRPr lang="en-US" sz="2400" kern="1200" dirty="0" smtClean="0"/>
                    </a:p>
                    <a:p>
                      <a:r>
                        <a:rPr lang="bg-BG" sz="2400" kern="1200" dirty="0" smtClean="0"/>
                        <a:t>(</a:t>
                      </a:r>
                      <a:r>
                        <a:rPr lang="en-US" sz="2400" kern="1200" dirty="0" smtClean="0"/>
                        <a:t>BGN, EUR, USD, CHF </a:t>
                      </a:r>
                      <a:r>
                        <a:rPr lang="bg-BG" sz="2400" kern="1200" dirty="0" smtClean="0"/>
                        <a:t>)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kern="1200" dirty="0" smtClean="0"/>
                        <a:t>Потвърждение в конзолен режим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bg-BG" sz="2400" kern="1200" dirty="0" smtClean="0"/>
                        <a:t>(</a:t>
                      </a:r>
                      <a:r>
                        <a:rPr lang="en-US" sz="2400" kern="1200" dirty="0" smtClean="0"/>
                        <a:t>yes, Yes</a:t>
                      </a:r>
                      <a:r>
                        <a:rPr lang="bg-BG" sz="2400" kern="1200" dirty="0" smtClean="0"/>
                        <a:t>)</a:t>
                      </a:r>
                      <a:endParaRPr lang="bg-BG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kern="1200" dirty="0" smtClean="0"/>
                        <a:t>Отрицание в конзолен режим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bg-BG" sz="2400" kern="1200" dirty="0" smtClean="0"/>
                        <a:t>(</a:t>
                      </a:r>
                      <a:r>
                        <a:rPr lang="en-US" sz="2400" kern="1200" dirty="0" smtClean="0"/>
                        <a:t>no, No</a:t>
                      </a:r>
                      <a:r>
                        <a:rPr lang="bg-BG" sz="2400" kern="1200" dirty="0" smtClean="0"/>
                        <a:t>)</a:t>
                      </a:r>
                      <a:endParaRPr lang="bg-BG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kern="1200" dirty="0" smtClean="0"/>
                        <a:t>ЕГН</a:t>
                      </a:r>
                      <a:endParaRPr lang="bg-BG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06263" y="2498563"/>
            <a:ext cx="308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[A-Z]{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4909" y="3288660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4908" y="4078758"/>
            <a:ext cx="1903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6263" y="4790699"/>
            <a:ext cx="2200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"\\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d{10}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304"/>
          </a:xfrm>
        </p:spPr>
        <p:txBody>
          <a:bodyPr/>
          <a:lstStyle/>
          <a:p>
            <a:r>
              <a:rPr lang="bg-BG" dirty="0" smtClean="0"/>
              <a:t>Как се валидира ...?</a:t>
            </a:r>
            <a:r>
              <a:rPr lang="en-US" dirty="0" smtClean="0"/>
              <a:t> – </a:t>
            </a:r>
            <a:r>
              <a:rPr lang="bg-BG" dirty="0" smtClean="0"/>
              <a:t>продължение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12</a:t>
            </a:fld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1940782" y="3166531"/>
            <a:ext cx="16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r>
              <a:rPr lang="en-US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bg-BG" sz="3200" dirty="0" smtClean="0">
              <a:solidFill>
                <a:srgbClr val="E76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7665" y="3164433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4327133" y="3179352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8112" y="3864072"/>
            <a:ext cx="1493766" cy="677581"/>
            <a:chOff x="855407" y="4503795"/>
            <a:chExt cx="1493766" cy="789909"/>
          </a:xfrm>
          <a:noFill/>
        </p:grpSpPr>
        <p:sp>
          <p:nvSpPr>
            <p:cNvPr id="19" name="Rounded Rectangular Callout 18"/>
            <p:cNvSpPr/>
            <p:nvPr/>
          </p:nvSpPr>
          <p:spPr>
            <a:xfrm>
              <a:off x="855407" y="4503795"/>
              <a:ext cx="1435510" cy="789909"/>
            </a:xfrm>
            <a:prstGeom prst="wedgeRoundRectCallout">
              <a:avLst>
                <a:gd name="adj1" fmla="val 114783"/>
                <a:gd name="adj2" fmla="val -69007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8116" y="4503795"/>
              <a:ext cx="1491057" cy="75347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bg-BG" dirty="0" smtClean="0">
                  <a:solidFill>
                    <a:schemeClr val="accent6"/>
                  </a:solidFill>
                </a:rPr>
                <a:t>Главна </a:t>
              </a:r>
              <a:r>
                <a:rPr lang="bg-BG" dirty="0">
                  <a:solidFill>
                    <a:schemeClr val="accent6"/>
                  </a:solidFill>
                </a:rPr>
                <a:t>буква на кирилица 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70378" y="4221250"/>
            <a:ext cx="1522674" cy="976488"/>
            <a:chOff x="2054496" y="4688113"/>
            <a:chExt cx="1522674" cy="1022556"/>
          </a:xfrm>
          <a:noFill/>
        </p:grpSpPr>
        <p:sp>
          <p:nvSpPr>
            <p:cNvPr id="20" name="Rounded Rectangular Callout 19"/>
            <p:cNvSpPr/>
            <p:nvPr/>
          </p:nvSpPr>
          <p:spPr>
            <a:xfrm>
              <a:off x="2054496" y="4688113"/>
              <a:ext cx="1435510" cy="1022555"/>
            </a:xfrm>
            <a:prstGeom prst="wedgeRoundRectCallout">
              <a:avLst>
                <a:gd name="adj1" fmla="val -61244"/>
                <a:gd name="adj2" fmla="val -117352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86113" y="4743779"/>
              <a:ext cx="1491057" cy="96689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bg-BG" dirty="0" smtClean="0">
                  <a:solidFill>
                    <a:schemeClr val="accent6"/>
                  </a:solidFill>
                </a:rPr>
                <a:t>Няколко малки букви на кирилица 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82563" y="4195826"/>
            <a:ext cx="2545438" cy="1243390"/>
            <a:chOff x="3282563" y="4303980"/>
            <a:chExt cx="2545438" cy="1243390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283935" y="4303980"/>
              <a:ext cx="2405415" cy="1243390"/>
            </a:xfrm>
            <a:prstGeom prst="wedgeRoundRectCallout">
              <a:avLst>
                <a:gd name="adj1" fmla="val -813"/>
                <a:gd name="adj2" fmla="val -9386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82563" y="4347041"/>
              <a:ext cx="254543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g-BG" dirty="0" smtClean="0">
                  <a:solidFill>
                    <a:schemeClr val="accent6"/>
                  </a:solidFill>
                </a:rPr>
                <a:t>Едно или повече срещания на предхождащия низ </a:t>
              </a:r>
              <a:r>
                <a:rPr lang="en-US" dirty="0" smtClean="0">
                  <a:solidFill>
                    <a:schemeClr val="accent6"/>
                  </a:solidFill>
                </a:rPr>
                <a:t>(</a:t>
              </a:r>
              <a:r>
                <a:rPr lang="bg-BG" dirty="0" smtClean="0">
                  <a:solidFill>
                    <a:schemeClr val="accent6"/>
                  </a:solidFill>
                </a:rPr>
                <a:t>няколко малки букви</a:t>
              </a:r>
              <a:r>
                <a:rPr lang="en-US" dirty="0" smtClean="0">
                  <a:solidFill>
                    <a:schemeClr val="accent6"/>
                  </a:solidFill>
                </a:rPr>
                <a:t>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611734" y="3164432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 \\s]</a:t>
            </a:r>
            <a:endParaRPr lang="en-US" sz="3200" dirty="0">
              <a:solidFill>
                <a:srgbClr val="E76F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782579" y="4195826"/>
            <a:ext cx="1509060" cy="779746"/>
            <a:chOff x="5782579" y="4286355"/>
            <a:chExt cx="1509060" cy="797371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5802359" y="4286355"/>
              <a:ext cx="1427464" cy="797371"/>
            </a:xfrm>
            <a:prstGeom prst="wedgeRoundRectCallout">
              <a:avLst>
                <a:gd name="adj1" fmla="val -53693"/>
                <a:gd name="adj2" fmla="val -11374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82579" y="4370814"/>
              <a:ext cx="1509060" cy="660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g-BG" dirty="0" smtClean="0">
                  <a:solidFill>
                    <a:schemeClr val="accent6"/>
                  </a:solidFill>
                </a:rPr>
                <a:t>Символ тире </a:t>
              </a:r>
            </a:p>
            <a:p>
              <a:r>
                <a:rPr lang="bg-BG" dirty="0" smtClean="0">
                  <a:solidFill>
                    <a:schemeClr val="accent6"/>
                  </a:solidFill>
                </a:rPr>
                <a:t>или интервал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40640" y="3166530"/>
            <a:ext cx="16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r>
              <a:rPr lang="en-US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bg-BG" sz="3200" dirty="0" smtClean="0">
              <a:solidFill>
                <a:srgbClr val="E76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7523" y="3164432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8589924" y="3161062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978996" y="3157692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302171" y="4223725"/>
            <a:ext cx="1516307" cy="751847"/>
            <a:chOff x="737646" y="4251707"/>
            <a:chExt cx="1516307" cy="1041996"/>
          </a:xfrm>
          <a:noFill/>
        </p:grpSpPr>
        <p:sp>
          <p:nvSpPr>
            <p:cNvPr id="35" name="Rounded Rectangular Callout 34"/>
            <p:cNvSpPr/>
            <p:nvPr/>
          </p:nvSpPr>
          <p:spPr>
            <a:xfrm>
              <a:off x="737646" y="4251707"/>
              <a:ext cx="1435510" cy="1041996"/>
            </a:xfrm>
            <a:prstGeom prst="wedgeRoundRectCallout">
              <a:avLst>
                <a:gd name="adj1" fmla="val -67408"/>
                <a:gd name="adj2" fmla="val -120854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896" y="4305668"/>
              <a:ext cx="1491057" cy="8957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bg-BG" dirty="0" smtClean="0">
                  <a:solidFill>
                    <a:schemeClr val="accent6"/>
                  </a:solidFill>
                </a:rPr>
                <a:t>Главна </a:t>
              </a:r>
              <a:r>
                <a:rPr lang="bg-BG" dirty="0">
                  <a:solidFill>
                    <a:schemeClr val="accent6"/>
                  </a:solidFill>
                </a:rPr>
                <a:t>буква на кирилица 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35416" y="4223724"/>
            <a:ext cx="1496274" cy="689274"/>
            <a:chOff x="2492723" y="4255555"/>
            <a:chExt cx="1496274" cy="789909"/>
          </a:xfrm>
          <a:noFill/>
        </p:grpSpPr>
        <p:sp>
          <p:nvSpPr>
            <p:cNvPr id="38" name="Rounded Rectangular Callout 37"/>
            <p:cNvSpPr/>
            <p:nvPr/>
          </p:nvSpPr>
          <p:spPr>
            <a:xfrm>
              <a:off x="2492723" y="4255555"/>
              <a:ext cx="1435510" cy="789909"/>
            </a:xfrm>
            <a:prstGeom prst="wedgeRoundRectCallout">
              <a:avLst>
                <a:gd name="adj1" fmla="val 72317"/>
                <a:gd name="adj2" fmla="val -126264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97940" y="4279606"/>
              <a:ext cx="1491057" cy="740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bg-BG" dirty="0" smtClean="0">
                  <a:solidFill>
                    <a:schemeClr val="accent6"/>
                  </a:solidFill>
                </a:rPr>
                <a:t>Малки букви на кирилица  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476658" y="3171891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5382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3200" b="1" dirty="0">
              <a:solidFill>
                <a:srgbClr val="5382A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86501" y="3147222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5382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solidFill>
                <a:srgbClr val="5382A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623793" y="3365340"/>
            <a:ext cx="1568207" cy="1821548"/>
            <a:chOff x="10603544" y="3813391"/>
            <a:chExt cx="1568207" cy="1821548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10603544" y="3813391"/>
              <a:ext cx="1435510" cy="1821548"/>
            </a:xfrm>
            <a:prstGeom prst="wedgeRoundRectCallout">
              <a:avLst>
                <a:gd name="adj1" fmla="val -138642"/>
                <a:gd name="adj2" fmla="val -44256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80694" y="3871302"/>
              <a:ext cx="149105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0 </a:t>
              </a:r>
              <a:r>
                <a:rPr lang="bg-BG" dirty="0" smtClean="0">
                  <a:solidFill>
                    <a:schemeClr val="accent6"/>
                  </a:solidFill>
                </a:rPr>
                <a:t>или 1 срещане на предшестващия низ в </a:t>
              </a:r>
              <a:r>
                <a:rPr lang="bg-BG" b="1" dirty="0" smtClean="0">
                  <a:solidFill>
                    <a:schemeClr val="accent6"/>
                  </a:solidFill>
                </a:rPr>
                <a:t>( ) </a:t>
              </a:r>
              <a:r>
                <a:rPr lang="bg-BG" dirty="0" smtClean="0">
                  <a:solidFill>
                    <a:schemeClr val="accent6"/>
                  </a:solidFill>
                </a:rPr>
                <a:t>т.е. </a:t>
              </a:r>
              <a:r>
                <a:rPr lang="bg-BG" dirty="0">
                  <a:solidFill>
                    <a:schemeClr val="accent6"/>
                  </a:solidFill>
                </a:rPr>
                <a:t>в</a:t>
              </a:r>
              <a:r>
                <a:rPr lang="bg-BG" dirty="0" smtClean="0">
                  <a:solidFill>
                    <a:schemeClr val="accent6"/>
                  </a:solidFill>
                </a:rPr>
                <a:t>торото име 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40854" y="1142601"/>
            <a:ext cx="92226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Име – на </a:t>
            </a:r>
            <a:r>
              <a:rPr lang="bg-BG" sz="2800" dirty="0" smtClean="0"/>
              <a:t>кирилица и първа </a:t>
            </a:r>
            <a:r>
              <a:rPr lang="bg-BG" sz="2800" dirty="0"/>
              <a:t>главна </a:t>
            </a:r>
            <a:r>
              <a:rPr lang="bg-BG" sz="2800" dirty="0" smtClean="0"/>
              <a:t>буква</a:t>
            </a:r>
          </a:p>
          <a:p>
            <a:pPr algn="ctr"/>
            <a:r>
              <a:rPr lang="bg-BG" sz="2800" dirty="0" smtClean="0"/>
              <a:t>(</a:t>
            </a:r>
            <a:r>
              <a:rPr lang="bg-BG" sz="2800" dirty="0"/>
              <a:t>не забравяйте имена като </a:t>
            </a:r>
            <a:r>
              <a:rPr lang="bg-BG" sz="2800" dirty="0" smtClean="0"/>
              <a:t>Анна-Мария и Петър Йоан </a:t>
            </a:r>
            <a:r>
              <a:rPr lang="bg-BG" sz="2800" dirty="0" smtClean="0">
                <a:sym typeface="Wingdings" panose="05000000000000000000" pitchFamily="2" charset="2"/>
              </a:rPr>
              <a:t></a:t>
            </a:r>
            <a:r>
              <a:rPr lang="bg-BG" sz="2800" dirty="0" smtClean="0"/>
              <a:t>)</a:t>
            </a:r>
            <a:endParaRPr lang="bg-B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Left Brace 47"/>
          <p:cNvSpPr/>
          <p:nvPr/>
        </p:nvSpPr>
        <p:spPr>
          <a:xfrm rot="5400000">
            <a:off x="6749765" y="1043100"/>
            <a:ext cx="246524" cy="4211936"/>
          </a:xfrm>
          <a:prstGeom prst="leftBrace">
            <a:avLst>
              <a:gd name="adj1" fmla="val 147926"/>
              <a:gd name="adj2" fmla="val 488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6411764" y="2259891"/>
            <a:ext cx="2806265" cy="426320"/>
          </a:xfrm>
          <a:prstGeom prst="wedgeRoundRectCallout">
            <a:avLst>
              <a:gd name="adj1" fmla="val -31055"/>
              <a:gd name="adj2" fmla="val 1109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accent6"/>
                </a:solidFill>
              </a:rPr>
              <a:t>Второ име, ако има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85207" y="5848844"/>
            <a:ext cx="10113735" cy="649224"/>
            <a:chOff x="1085207" y="5848844"/>
            <a:chExt cx="10113735" cy="649224"/>
          </a:xfrm>
        </p:grpSpPr>
        <p:sp>
          <p:nvSpPr>
            <p:cNvPr id="53" name="Rectangle 52"/>
            <p:cNvSpPr/>
            <p:nvPr/>
          </p:nvSpPr>
          <p:spPr>
            <a:xfrm>
              <a:off x="1660302" y="5856539"/>
              <a:ext cx="9538640" cy="640080"/>
            </a:xfrm>
            <a:prstGeom prst="rect">
              <a:avLst/>
            </a:prstGeom>
            <a:ln w="19050">
              <a:solidFill>
                <a:srgbClr val="5382A1"/>
              </a:solidFill>
            </a:ln>
          </p:spPr>
          <p:txBody>
            <a:bodyPr wrap="square">
              <a:spAutoFit/>
            </a:bodyPr>
            <a:lstStyle/>
            <a:p>
              <a:r>
                <a:rPr lang="bg-BG" dirty="0" smtClean="0"/>
                <a:t>Какъв ще е  регулярният израз за фамилия</a:t>
              </a:r>
              <a:r>
                <a:rPr lang="en-US" dirty="0" smtClean="0"/>
                <a:t> </a:t>
              </a:r>
              <a:r>
                <a:rPr lang="bg-BG" dirty="0"/>
                <a:t>с латински букви (не забравяйте омъжените дами с две фамилии </a:t>
              </a:r>
              <a:r>
                <a:rPr lang="bg-BG" dirty="0">
                  <a:sym typeface="Wingdings" panose="05000000000000000000" pitchFamily="2" charset="2"/>
                </a:rPr>
                <a:t> </a:t>
              </a:r>
              <a:r>
                <a:rPr lang="bg-BG" dirty="0"/>
                <a:t>)</a:t>
              </a:r>
              <a:endParaRPr lang="bg-B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5207" y="5848844"/>
              <a:ext cx="588415" cy="649224"/>
            </a:xfrm>
            <a:prstGeom prst="rect">
              <a:avLst/>
            </a:prstGeom>
            <a:solidFill>
              <a:srgbClr val="E76F00"/>
            </a:solidFill>
            <a:ln>
              <a:solidFill>
                <a:srgbClr val="E76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700" dirty="0" smtClean="0">
                  <a:solidFill>
                    <a:schemeClr val="bg1"/>
                  </a:solidFill>
                </a:rPr>
                <a:t>?</a:t>
              </a:r>
              <a:endParaRPr lang="en-US" sz="3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7" grpId="0"/>
      <p:bldP spid="30" grpId="0"/>
      <p:bldP spid="31" grpId="0"/>
      <p:bldP spid="32" grpId="0"/>
      <p:bldP spid="33" grpId="0"/>
      <p:bldP spid="40" grpId="0"/>
      <p:bldP spid="41" grpId="0"/>
      <p:bldP spid="46" grpId="0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 кои случаи се използва </a:t>
            </a:r>
            <a:r>
              <a:rPr lang="en-US" dirty="0" smtClean="0">
                <a:solidFill>
                  <a:srgbClr val="E76F00"/>
                </a:solidFill>
              </a:rPr>
              <a:t>\\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24" y="1758228"/>
            <a:ext cx="10598160" cy="43513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bg-BG" dirty="0" smtClean="0"/>
              <a:t>Когато в регулярен израз на </a:t>
            </a:r>
            <a:r>
              <a:rPr lang="en-US" dirty="0" smtClean="0"/>
              <a:t>Java</a:t>
            </a:r>
            <a:r>
              <a:rPr lang="bg-BG" dirty="0" smtClean="0"/>
              <a:t> трябва да изпишем специални символи с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bg-BG" dirty="0" smtClean="0"/>
              <a:t>Например </a:t>
            </a:r>
            <a:r>
              <a:rPr lang="en-US" dirty="0" smtClean="0">
                <a:solidFill>
                  <a:schemeClr val="accent1"/>
                </a:solidFill>
              </a:rPr>
              <a:t>\s </a:t>
            </a:r>
            <a:r>
              <a:rPr lang="bg-BG" dirty="0" smtClean="0"/>
              <a:t>се изписва с </a:t>
            </a:r>
            <a:r>
              <a:rPr lang="en-US" dirty="0" smtClean="0">
                <a:solidFill>
                  <a:schemeClr val="accent6"/>
                </a:solidFill>
              </a:rPr>
              <a:t>\\s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\d</a:t>
            </a:r>
            <a:r>
              <a:rPr lang="en-US" dirty="0" smtClean="0"/>
              <a:t> </a:t>
            </a:r>
            <a:r>
              <a:rPr lang="bg-BG" dirty="0" smtClean="0"/>
              <a:t>се представя с </a:t>
            </a:r>
            <a:r>
              <a:rPr lang="en-US" dirty="0" smtClean="0">
                <a:solidFill>
                  <a:schemeClr val="accent6"/>
                </a:solidFill>
              </a:rPr>
              <a:t>\\d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Когато в регулярен израз на </a:t>
            </a:r>
            <a:r>
              <a:rPr lang="en-US" dirty="0" smtClean="0"/>
              <a:t>Java </a:t>
            </a:r>
            <a:r>
              <a:rPr lang="bg-BG" dirty="0" smtClean="0"/>
              <a:t>метасимволи със специално предназначение като </a:t>
            </a:r>
            <a:r>
              <a:rPr lang="en-US" dirty="0" smtClean="0">
                <a:solidFill>
                  <a:schemeClr val="accent1"/>
                </a:solidFill>
              </a:rPr>
              <a:t>* ? + [ ] ( ) { } </a:t>
            </a:r>
            <a:r>
              <a:rPr lang="bg-BG" dirty="0" smtClean="0"/>
              <a:t>трябва да бъдат интерпетирани като обикновени символи </a:t>
            </a:r>
          </a:p>
          <a:p>
            <a:pPr marL="0" indent="0">
              <a:buNone/>
            </a:pPr>
            <a:r>
              <a:rPr lang="bg-BG" dirty="0" smtClean="0"/>
              <a:t>Например при търсене на низове, които съдържат символа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, </a:t>
            </a:r>
            <a:r>
              <a:rPr lang="bg-BG" dirty="0" smtClean="0"/>
              <a:t>пишем </a:t>
            </a:r>
            <a:r>
              <a:rPr lang="en-US" dirty="0" smtClean="0">
                <a:solidFill>
                  <a:schemeClr val="accent6"/>
                </a:solidFill>
              </a:rPr>
              <a:t>\\*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41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Какво е значението на регулярните изрази?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14</a:t>
            </a:fld>
            <a:endParaRPr lang="bg-BG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37557"/>
              </p:ext>
            </p:extLst>
          </p:nvPr>
        </p:nvGraphicFramePr>
        <p:xfrm>
          <a:off x="1178350" y="1853732"/>
          <a:ext cx="9807678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0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400" dirty="0" smtClean="0"/>
                        <a:t>Регулярен израз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400" dirty="0" smtClean="0"/>
                        <a:t>Значение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[Tt]rue|[Yy]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</a:t>
                      </a:r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 smtClean="0"/>
                    </a:p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.*true.*</a:t>
                      </a:r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bg-BG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[А-</a:t>
                      </a:r>
                      <a:r>
                        <a:rPr lang="bg-BG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Яа</a:t>
                      </a:r>
                      <a:r>
                        <a:rPr lang="bg-BG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-я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-z]{5}</a:t>
                      </a:r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^[^\\d].*</a:t>
                      </a:r>
                      <a:endParaRPr lang="bg-BG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([\\w&amp;&amp;[^b]]\\s*)*</a:t>
                      </a:r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bg-BG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[1-4]?[0-9]{1,2}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05400" y="23151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400" dirty="0"/>
              <a:t>Изразът представлява поне една от думите </a:t>
            </a:r>
            <a:r>
              <a:rPr lang="en-US" sz="2400" dirty="0"/>
              <a:t>True, true, Yes, yes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35965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400" dirty="0" smtClean="0"/>
              <a:t>5-буквена дума 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312600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400" dirty="0" smtClean="0"/>
              <a:t>Поне едно срещане на думата </a:t>
            </a:r>
            <a:r>
              <a:rPr lang="en-US" sz="2400" dirty="0" smtClean="0"/>
              <a:t>true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40587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400" dirty="0"/>
              <a:t>Н</a:t>
            </a:r>
            <a:r>
              <a:rPr lang="bg-BG" sz="2400" dirty="0" smtClean="0"/>
              <a:t>из, който </a:t>
            </a:r>
            <a:r>
              <a:rPr lang="bg-BG" sz="2400" b="1" u="sng" dirty="0" smtClean="0"/>
              <a:t>НЕ</a:t>
            </a:r>
            <a:r>
              <a:rPr lang="bg-BG" sz="2400" dirty="0" smtClean="0"/>
              <a:t> започва с цифра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45084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400" dirty="0" smtClean="0"/>
              <a:t>Низът </a:t>
            </a:r>
            <a:r>
              <a:rPr lang="bg-BG" sz="2400" b="1" u="sng" dirty="0"/>
              <a:t>НЕ</a:t>
            </a:r>
            <a:r>
              <a:rPr lang="bg-BG" sz="2400" dirty="0" smtClean="0"/>
              <a:t> съдържа символа </a:t>
            </a:r>
            <a:r>
              <a:rPr lang="en-US" sz="2400" dirty="0" smtClean="0"/>
              <a:t>b</a:t>
            </a:r>
            <a:r>
              <a:rPr lang="bg-BG" sz="2400" dirty="0" smtClean="0"/>
              <a:t> 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400" y="4948165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/>
              <a:t>Низът съдържа число &lt;500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6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6"/>
            <a:ext cx="9743458" cy="94268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Търсене на съвпадение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Метод</a:t>
            </a:r>
            <a:r>
              <a:rPr lang="en-US" dirty="0" smtClean="0"/>
              <a:t> </a:t>
            </a:r>
            <a:r>
              <a:rPr lang="bg-BG" dirty="0" smtClean="0"/>
              <a:t>на обект 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matches(String s)</a:t>
            </a:r>
            <a:r>
              <a:rPr lang="en-US" dirty="0" smtClean="0"/>
              <a:t> </a:t>
            </a:r>
            <a:r>
              <a:rPr lang="bg-BG" dirty="0" smtClean="0"/>
              <a:t>на клас </a:t>
            </a:r>
            <a:r>
              <a:rPr lang="en-US" dirty="0" smtClean="0"/>
              <a:t>String </a:t>
            </a:r>
          </a:p>
          <a:p>
            <a:r>
              <a:rPr lang="ru-RU" dirty="0" smtClean="0"/>
              <a:t>Сравнява съдържанието на низ с правилата, зададени с регулярен израз като параметър на метода</a:t>
            </a:r>
          </a:p>
          <a:p>
            <a:r>
              <a:rPr lang="ru-RU" dirty="0" smtClean="0"/>
              <a:t>Връща </a:t>
            </a:r>
            <a:r>
              <a:rPr lang="ru-RU" dirty="0" smtClean="0">
                <a:solidFill>
                  <a:schemeClr val="accent6"/>
                </a:solidFill>
              </a:rPr>
              <a:t>boolean</a:t>
            </a:r>
            <a:r>
              <a:rPr lang="ru-RU" dirty="0" smtClean="0"/>
              <a:t> стойност</a:t>
            </a:r>
            <a:r>
              <a:rPr lang="en-US" dirty="0" smtClean="0"/>
              <a:t> </a:t>
            </a:r>
            <a:r>
              <a:rPr lang="ru-RU" dirty="0" smtClean="0"/>
              <a:t>в зависимост от резултата от сравнението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pPr/>
              <a:t>15</a:t>
            </a:fld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698090" y="3798927"/>
            <a:ext cx="10402530" cy="2308324"/>
          </a:xfrm>
          <a:prstGeom prst="rect">
            <a:avLst/>
          </a:prstGeom>
          <a:ln>
            <a:solidFill>
              <a:srgbClr val="E76F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“[Tt]rue”;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(input.matches(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Съвпадение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}else</a:t>
            </a:r>
          </a:p>
          <a:p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 + “</a:t>
            </a:r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не отговаря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шаблона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2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1" y="365125"/>
            <a:ext cx="9519945" cy="772559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Отделяне на </a:t>
            </a:r>
            <a:r>
              <a:rPr lang="bg-BG" sz="3600" dirty="0" err="1" smtClean="0"/>
              <a:t>токени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172"/>
            <a:ext cx="10515600" cy="4879791"/>
          </a:xfrm>
        </p:spPr>
        <p:txBody>
          <a:bodyPr/>
          <a:lstStyle/>
          <a:p>
            <a:r>
              <a:rPr lang="bg-BG" dirty="0" smtClean="0"/>
              <a:t>Метод</a:t>
            </a:r>
            <a:r>
              <a:rPr lang="en-US" dirty="0" smtClean="0"/>
              <a:t> </a:t>
            </a:r>
            <a:r>
              <a:rPr lang="bg-BG" dirty="0" smtClean="0"/>
              <a:t>на обект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split(String s)</a:t>
            </a:r>
            <a:r>
              <a:rPr lang="en-US" dirty="0" smtClean="0"/>
              <a:t> </a:t>
            </a:r>
            <a:r>
              <a:rPr lang="bg-BG" dirty="0" smtClean="0"/>
              <a:t>на клас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  <a:p>
            <a:r>
              <a:rPr lang="ru-RU" dirty="0" smtClean="0"/>
              <a:t>Използва се за отделяне на токени* от низ с помощта на регулярни изрази, с които се дефинират разделители 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16</a:t>
            </a:fld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973394" y="2983823"/>
            <a:ext cx="9635611" cy="1200329"/>
          </a:xfrm>
          <a:prstGeom prst="rect">
            <a:avLst/>
          </a:prstGeom>
          <a:ln>
            <a:solidFill>
              <a:srgbClr val="E76F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greeting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 students”.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split(“\\s”);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(greeting[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490" y="5749694"/>
            <a:ext cx="1102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* </a:t>
            </a:r>
            <a:r>
              <a:rPr lang="bg-BG" sz="2000" i="1" dirty="0" smtClean="0"/>
              <a:t>Токен</a:t>
            </a:r>
            <a:r>
              <a:rPr lang="bg-BG" sz="2000" dirty="0" smtClean="0"/>
              <a:t> – в контекта това са символи, които в определена последователност е възможно да имат смислено значение</a:t>
            </a:r>
            <a:r>
              <a:rPr lang="en-US" sz="2000" dirty="0" smtClean="0"/>
              <a:t>, </a:t>
            </a:r>
            <a:r>
              <a:rPr lang="bg-BG" sz="2000" dirty="0" smtClean="0"/>
              <a:t>т.</a:t>
            </a:r>
            <a:r>
              <a:rPr lang="en-US" sz="2000" dirty="0" smtClean="0"/>
              <a:t> </a:t>
            </a:r>
            <a:r>
              <a:rPr lang="bg-BG" sz="2000" dirty="0" smtClean="0"/>
              <a:t>нар. </a:t>
            </a:r>
            <a:r>
              <a:rPr lang="bg-BG" sz="2000" i="1" dirty="0" smtClean="0"/>
              <a:t>дума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30490" y="4194954"/>
            <a:ext cx="1102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 Резултат: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582992" y="4675702"/>
            <a:ext cx="2964425" cy="830997"/>
          </a:xfrm>
          <a:prstGeom prst="rect">
            <a:avLst/>
          </a:prstGeom>
          <a:ln>
            <a:solidFill>
              <a:srgbClr val="E76F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9775126" cy="58117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Замяна на текст с друг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991"/>
            <a:ext cx="10515600" cy="5134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dirty="0" smtClean="0"/>
              <a:t>Заместване на текст с друг текст в низ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dirty="0" smtClean="0"/>
              <a:t> – замества текст с друг текст </a:t>
            </a:r>
            <a:r>
              <a:rPr lang="bg-BG" b="1" dirty="0" smtClean="0"/>
              <a:t>навсякъде</a:t>
            </a:r>
            <a:r>
              <a:rPr lang="bg-BG" dirty="0" smtClean="0"/>
              <a:t> в даден низ</a:t>
            </a:r>
            <a:r>
              <a:rPr lang="en-US" dirty="0" smtClean="0"/>
              <a:t> </a:t>
            </a:r>
            <a:r>
              <a:rPr lang="bg-BG" dirty="0" smtClean="0"/>
              <a:t> с два аргумента:</a:t>
            </a:r>
          </a:p>
          <a:p>
            <a:pPr lvl="1"/>
            <a:r>
              <a:rPr lang="bg-BG" sz="2000" dirty="0"/>
              <a:t>с</a:t>
            </a:r>
            <a:r>
              <a:rPr lang="bg-BG" sz="2000" dirty="0" smtClean="0"/>
              <a:t>имвол, който ще бъде заместен</a:t>
            </a:r>
          </a:p>
          <a:p>
            <a:pPr lvl="1"/>
            <a:r>
              <a:rPr lang="bg-BG" sz="2000" dirty="0"/>
              <a:t>з</a:t>
            </a:r>
            <a:r>
              <a:rPr lang="bg-BG" sz="2000" dirty="0" smtClean="0"/>
              <a:t>аместващ символ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19" b="7239"/>
          <a:stretch/>
        </p:blipFill>
        <p:spPr>
          <a:xfrm>
            <a:off x="1504283" y="3193044"/>
            <a:ext cx="6948333" cy="3163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06" y="5956405"/>
            <a:ext cx="2868561" cy="399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543978" y="5571767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Резултат: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3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78707"/>
          </a:xfrm>
        </p:spPr>
        <p:txBody>
          <a:bodyPr anchor="ctr">
            <a:normAutofit/>
          </a:bodyPr>
          <a:lstStyle/>
          <a:p>
            <a:r>
              <a:rPr lang="bg-BG" dirty="0" smtClean="0"/>
              <a:t>Валидиране </a:t>
            </a:r>
            <a:r>
              <a:rPr lang="bg-BG" dirty="0" smtClean="0"/>
              <a:t>на потребителския вход</a:t>
            </a:r>
            <a:br>
              <a:rPr lang="bg-BG" dirty="0" smtClean="0"/>
            </a:br>
            <a:r>
              <a:rPr lang="bg-BG" dirty="0"/>
              <a:t>(</a:t>
            </a:r>
            <a:r>
              <a:rPr lang="bg-BG" dirty="0" smtClean="0"/>
              <a:t>упражнение)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66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88" y="365126"/>
            <a:ext cx="10737112" cy="890808"/>
          </a:xfrm>
        </p:spPr>
        <p:txBody>
          <a:bodyPr/>
          <a:lstStyle/>
          <a:p>
            <a:r>
              <a:rPr lang="bg-BG" dirty="0" smtClean="0"/>
              <a:t>Задача 1 – Електронна търговия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8" y="1511443"/>
            <a:ext cx="4993772" cy="4910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1800" dirty="0" smtClean="0"/>
              <a:t>Работите в екип, който създава приложение за електронна търговия. Колегите ви са подготвили регистрационна форма, която се намира в проект </a:t>
            </a:r>
            <a:r>
              <a:rPr lang="en-US" sz="1800" dirty="0" smtClean="0">
                <a:solidFill>
                  <a:srgbClr val="5382A1"/>
                </a:solidFill>
                <a:hlinkClick r:id="rId3" action="ppaction://hlinkfile"/>
              </a:rPr>
              <a:t>..</a:t>
            </a:r>
            <a:r>
              <a:rPr lang="en-GB" sz="1800" dirty="0" smtClean="0">
                <a:solidFill>
                  <a:srgbClr val="5382A1"/>
                </a:solidFill>
                <a:hlinkClick r:id="rId3" action="ppaction://hlinkfile"/>
              </a:rPr>
              <a:t>\</a:t>
            </a:r>
            <a:r>
              <a:rPr lang="en-GB" sz="1800" dirty="0">
                <a:solidFill>
                  <a:srgbClr val="5382A1"/>
                </a:solidFill>
                <a:hlinkClick r:id="rId3" action="ppaction://hlinkfile"/>
              </a:rPr>
              <a:t>Blanks\</a:t>
            </a:r>
            <a:r>
              <a:rPr lang="en-GB" sz="1800" dirty="0" err="1">
                <a:solidFill>
                  <a:srgbClr val="5382A1"/>
                </a:solidFill>
                <a:hlinkClick r:id="rId3" action="ppaction://hlinkfile"/>
              </a:rPr>
              <a:t>ECommerce</a:t>
            </a:r>
            <a:r>
              <a:rPr lang="bg-BG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1800" dirty="0" smtClean="0"/>
              <a:t>Задачата ви е да валидирате потребителските данни в полетата:</a:t>
            </a:r>
          </a:p>
          <a:p>
            <a:pPr>
              <a:lnSpc>
                <a:spcPct val="100000"/>
              </a:lnSpc>
            </a:pPr>
            <a:r>
              <a:rPr lang="bg-BG" sz="1800" dirty="0" smtClean="0"/>
              <a:t>Име </a:t>
            </a:r>
            <a:r>
              <a:rPr lang="bg-BG" sz="1800" dirty="0"/>
              <a:t>и фамилия – </a:t>
            </a:r>
            <a:r>
              <a:rPr lang="bg-BG" sz="1800" dirty="0" smtClean="0"/>
              <a:t>на кирилица, фамилията може да съдържа знак тире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1800" dirty="0"/>
              <a:t>Потребителско име – </a:t>
            </a:r>
            <a:r>
              <a:rPr lang="bg-BG" sz="1800" dirty="0" smtClean="0"/>
              <a:t>може да съдържа малки </a:t>
            </a:r>
            <a:r>
              <a:rPr lang="bg-BG" sz="1800" dirty="0"/>
              <a:t>латински букви и цифри</a:t>
            </a:r>
          </a:p>
          <a:p>
            <a:pPr>
              <a:lnSpc>
                <a:spcPct val="100000"/>
              </a:lnSpc>
            </a:pPr>
            <a:r>
              <a:rPr lang="bg-BG" sz="1800" dirty="0"/>
              <a:t>Парола </a:t>
            </a:r>
            <a:r>
              <a:rPr lang="bg-BG" sz="1800" dirty="0" smtClean="0"/>
              <a:t>– поне </a:t>
            </a:r>
            <a:r>
              <a:rPr lang="bg-BG" sz="1800" dirty="0"/>
              <a:t>8 символа </a:t>
            </a:r>
            <a:r>
              <a:rPr lang="bg-BG" sz="1800" dirty="0" smtClean="0"/>
              <a:t>от следните групи: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малки латински букви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главни </a:t>
            </a:r>
            <a:r>
              <a:rPr lang="bg-BG" sz="1600" dirty="0"/>
              <a:t>латински </a:t>
            </a:r>
            <a:r>
              <a:rPr lang="bg-BG" sz="1600" dirty="0" smtClean="0"/>
              <a:t>букви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цифри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специални символи</a:t>
            </a:r>
            <a:endParaRPr lang="bg-BG" sz="16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bg-B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СДК Профилирана подготовка по информатика и ИТ, 2016 г. 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19</a:t>
            </a:fld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889522" y="1555828"/>
            <a:ext cx="5181600" cy="4910137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E-mail </a:t>
            </a:r>
            <a:r>
              <a:rPr lang="bg-BG" dirty="0"/>
              <a:t>адрес – по съответния стандарт</a:t>
            </a:r>
          </a:p>
          <a:p>
            <a:pPr>
              <a:lnSpc>
                <a:spcPct val="120000"/>
              </a:lnSpc>
            </a:pPr>
            <a:r>
              <a:rPr lang="bg-BG" dirty="0"/>
              <a:t>Пощенски код на населеното място – точно 4 </a:t>
            </a:r>
            <a:r>
              <a:rPr lang="bg-BG" dirty="0" smtClean="0"/>
              <a:t>цифри, като първата не е 0</a:t>
            </a:r>
            <a:endParaRPr lang="bg-BG" dirty="0"/>
          </a:p>
          <a:p>
            <a:pPr>
              <a:lnSpc>
                <a:spcPct val="120000"/>
              </a:lnSpc>
            </a:pPr>
            <a:r>
              <a:rPr lang="bg-BG" dirty="0"/>
              <a:t>Телефон за връзка – във формат +359 или 00359, последван от точно 9 цифри</a:t>
            </a:r>
          </a:p>
          <a:p>
            <a:pPr>
              <a:lnSpc>
                <a:spcPct val="120000"/>
              </a:lnSpc>
            </a:pPr>
            <a:r>
              <a:rPr lang="bg-BG" dirty="0"/>
              <a:t>До етикет </a:t>
            </a:r>
            <a:r>
              <a:rPr lang="bg-BG" i="1" dirty="0"/>
              <a:t>Валута</a:t>
            </a:r>
            <a:r>
              <a:rPr lang="bg-BG" dirty="0"/>
              <a:t> добавете падащо меню, от което потребителят може да избере </a:t>
            </a:r>
            <a:r>
              <a:rPr lang="en-US" dirty="0"/>
              <a:t>BGN, EUR </a:t>
            </a:r>
            <a:r>
              <a:rPr lang="bg-BG" dirty="0"/>
              <a:t>или </a:t>
            </a:r>
            <a:r>
              <a:rPr lang="en-US" dirty="0"/>
              <a:t>USD.</a:t>
            </a:r>
            <a:endParaRPr lang="bg-BG" dirty="0"/>
          </a:p>
          <a:p>
            <a:pPr>
              <a:lnSpc>
                <a:spcPct val="120000"/>
              </a:lnSpc>
            </a:pPr>
            <a:r>
              <a:rPr lang="bg-BG" dirty="0"/>
              <a:t>При натискане на бутон </a:t>
            </a:r>
            <a:r>
              <a:rPr lang="bg-BG" i="1" dirty="0"/>
              <a:t>Валидирай</a:t>
            </a:r>
            <a:r>
              <a:rPr lang="en-US" dirty="0"/>
              <a:t> </a:t>
            </a:r>
            <a:r>
              <a:rPr lang="bg-BG" dirty="0"/>
              <a:t>до полетата с валидни данни трябва да се извежда текст 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ОК</a:t>
            </a:r>
            <a:r>
              <a:rPr lang="bg-BG" dirty="0"/>
              <a:t>, оцветен в зелено, а до тези с невалидни данни – знакът </a:t>
            </a:r>
            <a:r>
              <a:rPr lang="bg-BG" dirty="0">
                <a:solidFill>
                  <a:srgbClr val="FF3300"/>
                </a:solidFill>
              </a:rPr>
              <a:t>!</a:t>
            </a:r>
            <a:r>
              <a:rPr lang="bg-BG" dirty="0"/>
              <a:t> в червено</a:t>
            </a:r>
            <a:r>
              <a:rPr lang="en-US" dirty="0"/>
              <a:t> </a:t>
            </a:r>
            <a:r>
              <a:rPr lang="bg-BG" dirty="0"/>
              <a:t>да оцветява грешното поле в червен фон. </a:t>
            </a:r>
          </a:p>
          <a:p>
            <a:pPr>
              <a:lnSpc>
                <a:spcPct val="120000"/>
              </a:lnSpc>
            </a:pPr>
            <a:r>
              <a:rPr lang="bg-BG" dirty="0"/>
              <a:t>Поле, в което НЯМА стойност, се счита за невалидно!</a:t>
            </a:r>
            <a:endParaRPr lang="en-US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702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Очаквани резултати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742" y="2097249"/>
            <a:ext cx="6993194" cy="3241757"/>
          </a:xfrm>
        </p:spPr>
        <p:txBody>
          <a:bodyPr/>
          <a:lstStyle/>
          <a:p>
            <a:r>
              <a:rPr lang="bg-BG" dirty="0" smtClean="0"/>
              <a:t>З</a:t>
            </a:r>
            <a:r>
              <a:rPr lang="bg-BG" dirty="0" smtClean="0"/>
              <a:t>нания:</a:t>
            </a:r>
            <a:endParaRPr lang="bg-BG" dirty="0" smtClean="0"/>
          </a:p>
          <a:p>
            <a:pPr lvl="1"/>
            <a:r>
              <a:rPr lang="bg-BG" dirty="0"/>
              <a:t>к</a:t>
            </a:r>
            <a:r>
              <a:rPr lang="bg-BG" dirty="0" smtClean="0"/>
              <a:t>акво представляват регулярните изрази</a:t>
            </a:r>
          </a:p>
          <a:p>
            <a:pPr lvl="1"/>
            <a:r>
              <a:rPr lang="bg-BG" dirty="0" smtClean="0"/>
              <a:t>в какви ситуации се използват</a:t>
            </a:r>
          </a:p>
          <a:p>
            <a:r>
              <a:rPr lang="bg-BG" dirty="0" smtClean="0"/>
              <a:t>Умения: </a:t>
            </a:r>
            <a:endParaRPr lang="en-US" dirty="0" smtClean="0"/>
          </a:p>
          <a:p>
            <a:pPr lvl="1"/>
            <a:r>
              <a:rPr lang="bg-BG" dirty="0" smtClean="0"/>
              <a:t>валидиране на </a:t>
            </a:r>
            <a:r>
              <a:rPr lang="bg-BG" dirty="0" smtClean="0"/>
              <a:t>различни данни в регистрационна форма</a:t>
            </a:r>
          </a:p>
          <a:p>
            <a:pPr lvl="1"/>
            <a:r>
              <a:rPr lang="bg-BG" dirty="0" smtClean="0"/>
              <a:t>търсене </a:t>
            </a:r>
            <a:r>
              <a:rPr lang="bg-BG" dirty="0" smtClean="0"/>
              <a:t>и </a:t>
            </a:r>
            <a:r>
              <a:rPr lang="bg-BG" dirty="0" smtClean="0"/>
              <a:t>замяна на </a:t>
            </a:r>
            <a:r>
              <a:rPr lang="bg-BG" dirty="0" smtClean="0"/>
              <a:t>низ или част от низ </a:t>
            </a:r>
          </a:p>
          <a:p>
            <a:pPr lvl="1"/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</a:t>
            </a:fld>
            <a:endParaRPr lang="bg-BG"/>
          </a:p>
        </p:txBody>
      </p:sp>
      <p:pic>
        <p:nvPicPr>
          <p:cNvPr id="1030" name="Picture 6" descr="http://png.clipart.me/graphics/thumbs/198/pictogram-businessman-working-on-computer-vector-illustration_198346805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2323" y="2097249"/>
            <a:ext cx="2632068" cy="26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1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50" y="202363"/>
            <a:ext cx="10586302" cy="82052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Зад</a:t>
            </a:r>
            <a:r>
              <a:rPr lang="en-US" dirty="0" smtClean="0"/>
              <a:t>a</a:t>
            </a:r>
            <a:r>
              <a:rPr lang="bg-BG" dirty="0" smtClean="0"/>
              <a:t>ча 1 – Електронна търговия – </a:t>
            </a:r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029" y="958141"/>
            <a:ext cx="2776166" cy="5525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>
                <a:hlinkClick r:id="rId3" action="ppaction://hlinkfile"/>
              </a:rPr>
              <a:t>Очакван резултат</a:t>
            </a:r>
            <a:endParaRPr lang="en-US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3" y="1510721"/>
            <a:ext cx="4447934" cy="4727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24" y="1510721"/>
            <a:ext cx="4404468" cy="4727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4880801" y="3611269"/>
            <a:ext cx="1735810" cy="402955"/>
          </a:xfrm>
          <a:prstGeom prst="rightArrow">
            <a:avLst/>
          </a:prstGeom>
          <a:solidFill>
            <a:srgbClr val="5382A1"/>
          </a:solidFill>
          <a:ln>
            <a:solidFill>
              <a:srgbClr val="5382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9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bg-BG" i="1" dirty="0" smtClean="0"/>
              <a:t>Упътване</a:t>
            </a:r>
            <a:r>
              <a:rPr lang="bg-BG" dirty="0" smtClean="0"/>
              <a:t>: Валидиране на парола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8350" y="1403498"/>
            <a:ext cx="10168081" cy="4629067"/>
          </a:xfrm>
        </p:spPr>
        <p:txBody>
          <a:bodyPr/>
          <a:lstStyle/>
          <a:p>
            <a:r>
              <a:rPr lang="bg-BG" dirty="0" smtClean="0"/>
              <a:t>Комплексно условие:</a:t>
            </a:r>
            <a:br>
              <a:rPr lang="bg-BG" dirty="0" smtClean="0"/>
            </a:br>
            <a:r>
              <a:rPr lang="bg-BG" dirty="0" smtClean="0"/>
              <a:t>Поне </a:t>
            </a:r>
            <a:r>
              <a:rPr lang="bg-BG" dirty="0"/>
              <a:t>8 символа от следните групи:</a:t>
            </a:r>
          </a:p>
          <a:p>
            <a:pPr lvl="1"/>
            <a:r>
              <a:rPr lang="bg-BG" dirty="0"/>
              <a:t>малки латински букви</a:t>
            </a:r>
          </a:p>
          <a:p>
            <a:pPr lvl="1"/>
            <a:r>
              <a:rPr lang="bg-BG" dirty="0"/>
              <a:t>главни латински букви</a:t>
            </a:r>
          </a:p>
          <a:p>
            <a:pPr lvl="1"/>
            <a:r>
              <a:rPr lang="bg-BG" dirty="0"/>
              <a:t>цифри</a:t>
            </a:r>
          </a:p>
          <a:p>
            <a:pPr lvl="1"/>
            <a:r>
              <a:rPr lang="bg-BG" dirty="0"/>
              <a:t>специални символи</a:t>
            </a:r>
          </a:p>
          <a:p>
            <a:r>
              <a:rPr lang="bg-BG" dirty="0" smtClean="0"/>
              <a:t>Техника </a:t>
            </a:r>
            <a:r>
              <a:rPr lang="bg-BG" i="1" dirty="0" smtClean="0"/>
              <a:t>Разделяй и владей </a:t>
            </a:r>
            <a:r>
              <a:rPr lang="bg-BG" dirty="0" smtClean="0"/>
              <a:t>– отделен булев израз за всяко условие</a:t>
            </a:r>
          </a:p>
          <a:p>
            <a:r>
              <a:rPr lang="bg-BG" dirty="0" smtClean="0"/>
              <a:t>Резултат – </a:t>
            </a:r>
            <a:r>
              <a:rPr lang="bg-BG" b="1" dirty="0" smtClean="0"/>
              <a:t>конюнкция </a:t>
            </a:r>
            <a:r>
              <a:rPr lang="bg-BG" dirty="0" smtClean="0"/>
              <a:t>от всички условия</a:t>
            </a:r>
            <a:br>
              <a:rPr lang="bg-BG" dirty="0" smtClean="0"/>
            </a:br>
            <a:r>
              <a:rPr lang="bg-BG" dirty="0" smtClean="0"/>
              <a:t>(едновременно да са верни)</a:t>
            </a:r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58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19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Парола – решение</a:t>
            </a:r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22</a:t>
            </a:fld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19762"/>
            <a:ext cx="8592168" cy="5274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67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bg-BG" dirty="0" smtClean="0"/>
              <a:t>Зад</a:t>
            </a:r>
            <a:r>
              <a:rPr lang="en-US" dirty="0" smtClean="0"/>
              <a:t>a</a:t>
            </a:r>
            <a:r>
              <a:rPr lang="bg-BG" dirty="0" smtClean="0"/>
              <a:t>ча 2 – Организиране на екскурзия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33" y="1574804"/>
            <a:ext cx="5687767" cy="4819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dirty="0" smtClean="0"/>
              <a:t>При организиране на екскурзия в чужбина туристическата агенция се нуждае от списък на учениците, съдържащ </a:t>
            </a:r>
            <a:r>
              <a:rPr lang="bg-BG" sz="1800" i="1" dirty="0">
                <a:solidFill>
                  <a:srgbClr val="5382A1"/>
                </a:solidFill>
              </a:rPr>
              <a:t>и</a:t>
            </a:r>
            <a:r>
              <a:rPr lang="bg-BG" sz="1800" i="1" dirty="0" smtClean="0">
                <a:solidFill>
                  <a:srgbClr val="5382A1"/>
                </a:solidFill>
              </a:rPr>
              <a:t>ме</a:t>
            </a:r>
            <a:r>
              <a:rPr lang="bg-BG" sz="1800" i="1" dirty="0" smtClean="0"/>
              <a:t>, </a:t>
            </a:r>
            <a:r>
              <a:rPr lang="bg-BG" sz="1800" i="1" dirty="0">
                <a:solidFill>
                  <a:srgbClr val="5382A1"/>
                </a:solidFill>
              </a:rPr>
              <a:t>ф</a:t>
            </a:r>
            <a:r>
              <a:rPr lang="bg-BG" sz="1800" i="1" dirty="0" smtClean="0">
                <a:solidFill>
                  <a:srgbClr val="5382A1"/>
                </a:solidFill>
              </a:rPr>
              <a:t>амилия</a:t>
            </a:r>
            <a:r>
              <a:rPr lang="bg-BG" sz="1800" i="1" dirty="0" smtClean="0"/>
              <a:t> </a:t>
            </a:r>
            <a:r>
              <a:rPr lang="bg-BG" sz="1800" dirty="0" smtClean="0"/>
              <a:t>и</a:t>
            </a:r>
            <a:r>
              <a:rPr lang="bg-BG" sz="1800" i="1" dirty="0" smtClean="0"/>
              <a:t> </a:t>
            </a:r>
            <a:r>
              <a:rPr lang="bg-BG" sz="1800" i="1" dirty="0" smtClean="0">
                <a:solidFill>
                  <a:srgbClr val="5382A1"/>
                </a:solidFill>
              </a:rPr>
              <a:t>първите шест цифри от ЕГН</a:t>
            </a:r>
            <a:endParaRPr lang="bg-BG" sz="1800" dirty="0" smtClean="0">
              <a:solidFill>
                <a:srgbClr val="5382A1"/>
              </a:solidFill>
            </a:endParaRPr>
          </a:p>
          <a:p>
            <a:pPr marL="0" indent="0">
              <a:buNone/>
            </a:pPr>
            <a:r>
              <a:rPr lang="bg-BG" sz="1800" dirty="0" smtClean="0"/>
              <a:t>Училищната администрация експортира списъците в </a:t>
            </a:r>
            <a:r>
              <a:rPr lang="en-US" sz="1800" b="1" dirty="0" smtClean="0"/>
              <a:t>csv</a:t>
            </a:r>
            <a:r>
              <a:rPr lang="bg-BG" sz="1800" b="1" dirty="0" smtClean="0"/>
              <a:t> </a:t>
            </a:r>
            <a:r>
              <a:rPr lang="bg-BG" sz="1800" dirty="0" smtClean="0"/>
              <a:t>формат като таблици със следните полета:</a:t>
            </a:r>
            <a:br>
              <a:rPr lang="bg-BG" sz="1800" dirty="0" smtClean="0"/>
            </a:br>
            <a:r>
              <a:rPr lang="en-US" sz="1800" i="1" dirty="0" err="1" smtClean="0"/>
              <a:t>firstName</a:t>
            </a:r>
            <a:r>
              <a:rPr lang="bg-BG" sz="1800" i="1" dirty="0" smtClean="0"/>
              <a:t>, </a:t>
            </a:r>
            <a:r>
              <a:rPr lang="en-US" sz="1800" i="1" dirty="0" err="1" smtClean="0"/>
              <a:t>lastName</a:t>
            </a:r>
            <a:r>
              <a:rPr lang="en-US" sz="1800" i="1" dirty="0" smtClean="0"/>
              <a:t>, EGN</a:t>
            </a:r>
            <a:r>
              <a:rPr lang="en-US" sz="1800" dirty="0" smtClean="0"/>
              <a:t>. </a:t>
            </a:r>
            <a:br>
              <a:rPr lang="en-US" sz="1800" dirty="0" smtClean="0"/>
            </a:br>
            <a:r>
              <a:rPr lang="bg-BG" sz="1800" dirty="0" smtClean="0"/>
              <a:t>Имената на учениците са на </a:t>
            </a:r>
            <a:r>
              <a:rPr lang="bg-BG" sz="1800" dirty="0" smtClean="0"/>
              <a:t>латиница.</a:t>
            </a:r>
            <a:endParaRPr lang="bg-BG" sz="1800" dirty="0" smtClean="0"/>
          </a:p>
          <a:p>
            <a:pPr marL="0" indent="0">
              <a:buNone/>
            </a:pPr>
            <a:r>
              <a:rPr lang="bg-BG" sz="1800" dirty="0" smtClean="0"/>
              <a:t>Задачата ви е да валидирате списъка и да маскирате последните четири цифри на ЕГН-то.</a:t>
            </a:r>
          </a:p>
          <a:p>
            <a:pPr marL="0" indent="0">
              <a:buNone/>
            </a:pPr>
            <a:r>
              <a:rPr lang="bg-BG" sz="1800" dirty="0" smtClean="0"/>
              <a:t>Можете да използвате заготовката, която се намира в   </a:t>
            </a:r>
            <a:r>
              <a:rPr lang="bg-BG" sz="1800" dirty="0" smtClean="0">
                <a:hlinkClick r:id="rId3" action="ppaction://hlinkfile"/>
              </a:rPr>
              <a:t>..</a:t>
            </a:r>
            <a:r>
              <a:rPr lang="en-US" sz="1800" dirty="0" smtClean="0">
                <a:solidFill>
                  <a:srgbClr val="5382A1"/>
                </a:solidFill>
                <a:hlinkClick r:id="rId3" action="ppaction://hlinkfile"/>
              </a:rPr>
              <a:t>\Blanks\</a:t>
            </a:r>
            <a:r>
              <a:rPr lang="en-US" sz="1800" dirty="0" err="1" smtClean="0">
                <a:solidFill>
                  <a:srgbClr val="5382A1"/>
                </a:solidFill>
                <a:hlinkClick r:id="rId3" action="ppaction://hlinkfile"/>
              </a:rPr>
              <a:t>ExcursionList</a:t>
            </a:r>
            <a:r>
              <a:rPr lang="bg-BG" sz="1800" dirty="0" smtClean="0">
                <a:solidFill>
                  <a:srgbClr val="5382A1"/>
                </a:solidFill>
              </a:rPr>
              <a:t> </a:t>
            </a:r>
            <a:r>
              <a:rPr lang="bg-BG" sz="1800" dirty="0" smtClean="0"/>
              <a:t>.</a:t>
            </a:r>
          </a:p>
          <a:p>
            <a:pPr marL="0" indent="0">
              <a:buNone/>
            </a:pPr>
            <a:r>
              <a:rPr lang="bg-BG" sz="1800" dirty="0" smtClean="0"/>
              <a:t>Опциите от менюто </a:t>
            </a:r>
            <a:r>
              <a:rPr lang="bg-BG" sz="1800" i="1" dirty="0" smtClean="0"/>
              <a:t>Файл</a:t>
            </a:r>
            <a:r>
              <a:rPr lang="bg-BG" sz="1800" dirty="0" smtClean="0"/>
              <a:t> са реализирани предварително.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6245651" y="1574804"/>
            <a:ext cx="5519001" cy="4819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800" i="1" dirty="0" smtClean="0"/>
              <a:t>Очаквана функционалност:</a:t>
            </a:r>
          </a:p>
          <a:p>
            <a:r>
              <a:rPr lang="bg-BG" sz="1800" dirty="0" smtClean="0"/>
              <a:t>Валидиране на данните:</a:t>
            </a:r>
          </a:p>
          <a:p>
            <a:pPr lvl="1"/>
            <a:r>
              <a:rPr lang="bg-BG" sz="1400" b="1" dirty="0" smtClean="0"/>
              <a:t>Името</a:t>
            </a:r>
            <a:r>
              <a:rPr lang="bg-BG" sz="1400" dirty="0" smtClean="0"/>
              <a:t> и </a:t>
            </a:r>
            <a:r>
              <a:rPr lang="bg-BG" sz="1400" b="1" dirty="0" smtClean="0"/>
              <a:t>фамилията</a:t>
            </a:r>
            <a:r>
              <a:rPr lang="bg-BG" sz="1400" dirty="0" smtClean="0"/>
              <a:t> могат да се състоят САМО от латински букви</a:t>
            </a:r>
            <a:endParaRPr lang="en-US" sz="1400" dirty="0" smtClean="0"/>
          </a:p>
          <a:p>
            <a:pPr lvl="1"/>
            <a:r>
              <a:rPr lang="bg-BG" sz="1400" dirty="0" smtClean="0"/>
              <a:t>Всички букви след първата трябва да са малки</a:t>
            </a:r>
          </a:p>
          <a:p>
            <a:pPr lvl="1"/>
            <a:r>
              <a:rPr lang="bg-BG" sz="1400" b="1" dirty="0" smtClean="0"/>
              <a:t>ЕГН</a:t>
            </a:r>
            <a:r>
              <a:rPr lang="bg-BG" sz="1400" dirty="0" smtClean="0"/>
              <a:t> може да се състои САМО от 10 цифри</a:t>
            </a:r>
          </a:p>
          <a:p>
            <a:r>
              <a:rPr lang="bg-BG" sz="1800" dirty="0" smtClean="0"/>
              <a:t>Валидни имена, започващи с малка буква, трябва да се редактират автоматично, така че да започват с главна буква</a:t>
            </a:r>
          </a:p>
          <a:p>
            <a:r>
              <a:rPr lang="bg-BG" sz="1800" dirty="0" smtClean="0"/>
              <a:t>Последните 4 цифри на ЕГН-тата трябва да се маскират със знака *</a:t>
            </a:r>
          </a:p>
          <a:p>
            <a:r>
              <a:rPr lang="bg-BG" sz="1800" dirty="0" smtClean="0"/>
              <a:t>Ако списъкът е валиден, в полето </a:t>
            </a:r>
            <a:r>
              <a:rPr lang="bg-BG" sz="1800" b="1" dirty="0" smtClean="0"/>
              <a:t>Преглед</a:t>
            </a:r>
            <a:r>
              <a:rPr lang="bg-BG" sz="1800" dirty="0" smtClean="0"/>
              <a:t> трябва да се визуализира актуализираната версия, а ако има поне един невалиден запис – оригиналната</a:t>
            </a:r>
          </a:p>
          <a:p>
            <a:r>
              <a:rPr lang="bg-BG" sz="1800" dirty="0" smtClean="0"/>
              <a:t>В полето </a:t>
            </a:r>
            <a:r>
              <a:rPr lang="bg-BG" sz="1800" b="1" dirty="0" smtClean="0"/>
              <a:t>Резултат</a:t>
            </a:r>
            <a:r>
              <a:rPr lang="bg-BG" sz="1800" dirty="0" smtClean="0"/>
              <a:t> трябва да се изведе информация за броя на записите с невалидни данни, както и съответните номера на редове (заглавният ред е с номер 0)</a:t>
            </a:r>
          </a:p>
          <a:p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76454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50" y="202363"/>
            <a:ext cx="10886650" cy="820526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Задача 2 – </a:t>
            </a:r>
            <a:r>
              <a:rPr lang="bg-BG" sz="3600" dirty="0"/>
              <a:t>Организиране на </a:t>
            </a:r>
            <a:r>
              <a:rPr lang="bg-BG" sz="3600" dirty="0" smtClean="0"/>
              <a:t>екскурзия – демонстрация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029" y="958141"/>
            <a:ext cx="2776166" cy="5525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>
                <a:hlinkClick r:id="rId3" action="ppaction://hlinkfile"/>
              </a:rPr>
              <a:t>Очакван резултат</a:t>
            </a:r>
            <a:endParaRPr lang="en-US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6" y="1628078"/>
            <a:ext cx="6161672" cy="372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41" y="2921896"/>
            <a:ext cx="6083654" cy="367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1607063">
            <a:off x="6010173" y="2592366"/>
            <a:ext cx="2939832" cy="295197"/>
          </a:xfrm>
          <a:prstGeom prst="rightArrow">
            <a:avLst>
              <a:gd name="adj1" fmla="val 50000"/>
              <a:gd name="adj2" fmla="val 85994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5382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8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bg-BG" i="1" dirty="0" smtClean="0"/>
              <a:t>Упътване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1747" y="1275908"/>
            <a:ext cx="10168081" cy="52518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 smtClean="0"/>
              <a:t>Думите са разделени със знак </a:t>
            </a:r>
            <a:r>
              <a:rPr lang="bg-BG" dirty="0" smtClean="0">
                <a:solidFill>
                  <a:srgbClr val="E76F00"/>
                </a:solidFill>
              </a:rPr>
              <a:t>;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rgbClr val="E76F00"/>
                </a:solidFill>
              </a:rPr>
              <a:t>край на ред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С помощта на какъв регулярен израз можете да отделите </a:t>
            </a:r>
            <a:r>
              <a:rPr lang="bg-BG" dirty="0" err="1" smtClean="0"/>
              <a:t>токените</a:t>
            </a:r>
            <a:r>
              <a:rPr lang="bg-BG" dirty="0" smtClean="0"/>
              <a:t> в текста? 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 smtClean="0"/>
              <a:t>При обхождане на масива от </a:t>
            </a:r>
            <a:r>
              <a:rPr lang="bg-BG" dirty="0" err="1" smtClean="0"/>
              <a:t>токени</a:t>
            </a:r>
            <a:r>
              <a:rPr lang="bg-BG" dirty="0" smtClean="0"/>
              <a:t> използвайте факта, че на всеки ред от файла съответстват 3 </a:t>
            </a:r>
            <a:r>
              <a:rPr lang="bg-BG" dirty="0" err="1" smtClean="0"/>
              <a:t>токена</a:t>
            </a:r>
            <a:endParaRPr lang="bg-BG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 smtClean="0"/>
              <a:t>За коригиране на имената и ЕГН можете да използвате метод</a:t>
            </a:r>
            <a:r>
              <a:rPr lang="bg-BG" dirty="0"/>
              <a:t>и</a:t>
            </a:r>
            <a:r>
              <a:rPr lang="bg-BG" dirty="0" smtClean="0"/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(start, end)</a:t>
            </a:r>
            <a:r>
              <a:rPr lang="bg-BG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на обекти от клас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.</a:t>
            </a:r>
            <a:endParaRPr lang="bg-BG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 smtClean="0"/>
              <a:t>Достъп до конкретен символ от символен низ може да осъществите чрез метод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(position)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на съответния низ</a:t>
            </a:r>
            <a:br>
              <a:rPr lang="bg-BG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814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88" y="365126"/>
            <a:ext cx="10737112" cy="1027740"/>
          </a:xfrm>
        </p:spPr>
        <p:txBody>
          <a:bodyPr>
            <a:normAutofit fontScale="90000"/>
          </a:bodyPr>
          <a:lstStyle/>
          <a:p>
            <a:r>
              <a:rPr lang="bg-BG" sz="3400" dirty="0"/>
              <a:t>Задача за домашна </a:t>
            </a:r>
            <a:r>
              <a:rPr lang="bg-BG" sz="3400" dirty="0" smtClean="0"/>
              <a:t>работа: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bg-BG" sz="3400" dirty="0" smtClean="0"/>
              <a:t>Регистрационна форма за система за електронно обучение</a:t>
            </a:r>
            <a:endParaRPr lang="bg-BG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8" y="1511443"/>
            <a:ext cx="4993772" cy="49101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1800" dirty="0" smtClean="0"/>
              <a:t>Да се създаде самостоятелно </a:t>
            </a:r>
            <a:r>
              <a:rPr lang="en-US" sz="1800" dirty="0" smtClean="0"/>
              <a:t>Java </a:t>
            </a:r>
            <a:r>
              <a:rPr lang="bg-BG" sz="1800" dirty="0" smtClean="0"/>
              <a:t>приложение с графичен потребителски интерфейс, което представлява форма за регистрация в система за електронно обучение.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1800" dirty="0" smtClean="0"/>
              <a:t>Формата трябва да съдържа следните </a:t>
            </a:r>
            <a:r>
              <a:rPr lang="bg-BG" sz="1800" b="1" dirty="0" smtClean="0"/>
              <a:t>задължителни</a:t>
            </a:r>
            <a:r>
              <a:rPr lang="bg-BG" sz="1800" dirty="0" smtClean="0"/>
              <a:t> полета:</a:t>
            </a:r>
          </a:p>
          <a:p>
            <a:pPr>
              <a:lnSpc>
                <a:spcPct val="100000"/>
              </a:lnSpc>
            </a:pPr>
            <a:r>
              <a:rPr lang="bg-BG" sz="1800" dirty="0" smtClean="0"/>
              <a:t>Име </a:t>
            </a:r>
            <a:r>
              <a:rPr lang="bg-BG" sz="1800" dirty="0"/>
              <a:t>и фамилия – </a:t>
            </a:r>
            <a:r>
              <a:rPr lang="bg-BG" sz="1800" dirty="0" smtClean="0"/>
              <a:t>на кирилица, могат да съдържат знак интервал (напр. Петър Емил)</a:t>
            </a:r>
            <a:r>
              <a:rPr lang="en-US" sz="1800" dirty="0" smtClean="0"/>
              <a:t>, </a:t>
            </a:r>
            <a:r>
              <a:rPr lang="bg-BG" sz="1800" dirty="0" smtClean="0"/>
              <a:t>всяко име започва с главна буква и продължава с малки букви 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1800" dirty="0"/>
              <a:t>Потребителско име – </a:t>
            </a:r>
            <a:r>
              <a:rPr lang="bg-BG" sz="1800" dirty="0" smtClean="0"/>
              <a:t>може да съдържа малки </a:t>
            </a:r>
            <a:r>
              <a:rPr lang="bg-BG" sz="1800" dirty="0"/>
              <a:t>латински </a:t>
            </a:r>
            <a:r>
              <a:rPr lang="bg-BG" sz="1800" dirty="0" smtClean="0"/>
              <a:t>букви, цифри, точка, долно тире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bg-BG" sz="1800" dirty="0"/>
              <a:t>Парола </a:t>
            </a:r>
            <a:r>
              <a:rPr lang="bg-BG" sz="1800" dirty="0" smtClean="0"/>
              <a:t>– поне </a:t>
            </a:r>
            <a:r>
              <a:rPr lang="bg-BG" sz="1800" dirty="0"/>
              <a:t>8 символа </a:t>
            </a:r>
            <a:r>
              <a:rPr lang="bg-BG" sz="1800" dirty="0" smtClean="0"/>
              <a:t>от следните групи: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малки латински букви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главни </a:t>
            </a:r>
            <a:r>
              <a:rPr lang="bg-BG" sz="1600" dirty="0"/>
              <a:t>латински </a:t>
            </a:r>
            <a:r>
              <a:rPr lang="bg-BG" sz="1600" dirty="0" smtClean="0"/>
              <a:t>букви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цифри</a:t>
            </a:r>
          </a:p>
          <a:p>
            <a:pPr lvl="1">
              <a:lnSpc>
                <a:spcPct val="100000"/>
              </a:lnSpc>
            </a:pPr>
            <a:r>
              <a:rPr lang="bg-BG" sz="1600" dirty="0" smtClean="0"/>
              <a:t>специални символи</a:t>
            </a:r>
            <a:endParaRPr lang="bg-BG" sz="16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bg-B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СДК Профилирана подготовка по информатика и ИТ, 2016 г. 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26</a:t>
            </a:fld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889522" y="1555828"/>
            <a:ext cx="5181600" cy="4910137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E-mail </a:t>
            </a:r>
            <a:r>
              <a:rPr lang="bg-BG" dirty="0"/>
              <a:t>адрес – по съответния стандарт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Паралелка от вида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клас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интервал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буква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dirty="0" smtClean="0"/>
              <a:t>,</a:t>
            </a:r>
            <a:br>
              <a:rPr lang="bg-BG" dirty="0" smtClean="0"/>
            </a:br>
            <a:r>
              <a:rPr lang="bg-BG" dirty="0" smtClean="0"/>
              <a:t>напр. </a:t>
            </a:r>
            <a:r>
              <a:rPr lang="bg-B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А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Класовете са от 5-ти до 12, а паралелката се отбелязва с една главна буква на кирилица в интервала от А до И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r>
              <a:rPr lang="bg-BG" dirty="0" smtClean="0"/>
              <a:t>Формата съдържа бутон </a:t>
            </a:r>
            <a:r>
              <a:rPr lang="bg-BG" i="1" dirty="0" smtClean="0"/>
              <a:t>Регистрация</a:t>
            </a:r>
            <a:r>
              <a:rPr lang="bg-BG" dirty="0" smtClean="0"/>
              <a:t>, при натискането на който: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Срещу  полетата с валидни данни се извежда оцветен в зелено текст </a:t>
            </a: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ОК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Текстът на полетата с невалидни данни се оцветява в червено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Ако </a:t>
            </a:r>
            <a:r>
              <a:rPr lang="bg-BG" b="1" dirty="0" smtClean="0"/>
              <a:t>всички </a:t>
            </a:r>
            <a:r>
              <a:rPr lang="bg-BG" dirty="0" smtClean="0"/>
              <a:t>данни са валидни, се извежда </a:t>
            </a:r>
            <a:r>
              <a:rPr lang="bg-BG" smtClean="0"/>
              <a:t>диалого</a:t>
            </a:r>
            <a:r>
              <a:rPr lang="bg-BG"/>
              <a:t>в</a:t>
            </a:r>
            <a:r>
              <a:rPr lang="bg-BG" smtClean="0"/>
              <a:t> прозорец </a:t>
            </a:r>
            <a:r>
              <a:rPr lang="bg-BG" dirty="0" smtClean="0"/>
              <a:t>с обобщение на въведената информация (паролата не се извежда)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Поле</a:t>
            </a:r>
            <a:r>
              <a:rPr lang="bg-BG" dirty="0"/>
              <a:t>, в което НЯМА стойност, се счита за невалидно!</a:t>
            </a:r>
            <a:endParaRPr lang="en-US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473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за домашна работа - демонстрация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27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73029" y="958141"/>
            <a:ext cx="2776166" cy="5525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>
                <a:hlinkClick r:id="rId2" action="ppaction://hlinkfile"/>
              </a:rPr>
              <a:t>Очакван резултат</a:t>
            </a:r>
            <a:endParaRPr lang="en-US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9" y="1628078"/>
            <a:ext cx="5336265" cy="372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53" y="2517391"/>
            <a:ext cx="5268699" cy="367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1066812">
            <a:off x="5672835" y="1984180"/>
            <a:ext cx="1926507" cy="40295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5382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Регулярни изрази</a:t>
            </a:r>
            <a:endParaRPr lang="bg-BG" dirty="0" smtClean="0"/>
          </a:p>
          <a:p>
            <a:r>
              <a:rPr lang="bg-BG" dirty="0" smtClean="0"/>
              <a:t>Валидиране на входни данни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718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991" y="1618082"/>
            <a:ext cx="11331019" cy="45307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 smtClean="0"/>
              <a:t>Regular-Expressions.info, Java,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www.regular-expressions.info/java.html</a:t>
            </a:r>
            <a:r>
              <a:rPr lang="en-GB" dirty="0" smtClean="0"/>
              <a:t>, </a:t>
            </a:r>
            <a:r>
              <a:rPr lang="bg-BG" dirty="0" smtClean="0"/>
              <a:t>последен достъп: </a:t>
            </a:r>
            <a:r>
              <a:rPr lang="en-GB" dirty="0" smtClean="0"/>
              <a:t>2</a:t>
            </a:r>
            <a:r>
              <a:rPr lang="bg-BG" dirty="0" smtClean="0"/>
              <a:t>9</a:t>
            </a:r>
            <a:r>
              <a:rPr lang="en-GB" dirty="0" smtClean="0"/>
              <a:t>.</a:t>
            </a:r>
            <a:r>
              <a:rPr lang="bg-BG" dirty="0" smtClean="0"/>
              <a:t> </a:t>
            </a:r>
            <a:r>
              <a:rPr lang="en-GB" dirty="0" smtClean="0"/>
              <a:t>01.</a:t>
            </a:r>
            <a:r>
              <a:rPr lang="bg-BG" dirty="0" smtClean="0"/>
              <a:t> </a:t>
            </a:r>
            <a:r>
              <a:rPr lang="en-GB" dirty="0" smtClean="0"/>
              <a:t>2016</a:t>
            </a:r>
            <a:endParaRPr lang="en-GB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 smtClean="0"/>
              <a:t>Regular Expression Library,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://regexlib.com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, </a:t>
            </a:r>
            <a:r>
              <a:rPr lang="bg-BG" dirty="0"/>
              <a:t>последен достъп: </a:t>
            </a:r>
            <a:r>
              <a:rPr lang="en-GB" dirty="0" smtClean="0"/>
              <a:t>2</a:t>
            </a:r>
            <a:r>
              <a:rPr lang="bg-BG" dirty="0" smtClean="0"/>
              <a:t>9</a:t>
            </a:r>
            <a:r>
              <a:rPr lang="en-GB" dirty="0" smtClean="0"/>
              <a:t>.01.2016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Regular </a:t>
            </a:r>
            <a:r>
              <a:rPr lang="en-US" dirty="0" smtClean="0"/>
              <a:t>Expressions</a:t>
            </a:r>
            <a:r>
              <a:rPr lang="bg-BG" dirty="0" smtClean="0"/>
              <a:t>, </a:t>
            </a:r>
            <a:r>
              <a:rPr lang="en-US" dirty="0" smtClean="0"/>
              <a:t>Oracle </a:t>
            </a:r>
            <a:r>
              <a:rPr lang="en-US" dirty="0"/>
              <a:t>Java Documentation</a:t>
            </a:r>
            <a:r>
              <a:rPr lang="bg-BG" dirty="0" smtClean="0"/>
              <a:t>,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docs.oracle.com/javase/tutorial/essential/regex/index.html</a:t>
            </a:r>
            <a:r>
              <a:rPr lang="bg-BG" dirty="0" smtClean="0"/>
              <a:t>,  последен </a:t>
            </a:r>
            <a:r>
              <a:rPr lang="bg-BG" dirty="0"/>
              <a:t>достъп: </a:t>
            </a:r>
            <a:r>
              <a:rPr lang="en-GB" dirty="0"/>
              <a:t>26</a:t>
            </a:r>
            <a:r>
              <a:rPr lang="en-GB" dirty="0" smtClean="0"/>
              <a:t>.</a:t>
            </a:r>
            <a:r>
              <a:rPr lang="bg-BG" dirty="0" smtClean="0"/>
              <a:t> </a:t>
            </a:r>
            <a:r>
              <a:rPr lang="en-GB" dirty="0" smtClean="0"/>
              <a:t>01.</a:t>
            </a:r>
            <a:r>
              <a:rPr lang="bg-BG" dirty="0" smtClean="0"/>
              <a:t> </a:t>
            </a:r>
            <a:r>
              <a:rPr lang="en-GB" dirty="0" smtClean="0"/>
              <a:t>2016</a:t>
            </a:r>
            <a:endParaRPr lang="bg-BG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Java String Split Tutorial And </a:t>
            </a:r>
            <a:r>
              <a:rPr lang="en-US" dirty="0" smtClean="0"/>
              <a:t>Examples</a:t>
            </a:r>
            <a:r>
              <a:rPr lang="bg-BG" dirty="0" smtClean="0"/>
              <a:t>,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javadevnotes.com/java-string-split-tutorial-and-examples</a:t>
            </a:r>
            <a:r>
              <a:rPr lang="bg-BG" dirty="0" smtClean="0"/>
              <a:t>, последен достъп 29. 01. 2016 </a:t>
            </a:r>
            <a:endParaRPr lang="ru-RU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dirty="0" smtClean="0"/>
              <a:t>Момчева </a:t>
            </a:r>
            <a:r>
              <a:rPr lang="ru-RU" dirty="0"/>
              <a:t>Г., „За нарастващата роля на регулярните изрази”, Научен алманах на ВСУ, </a:t>
            </a:r>
            <a:r>
              <a:rPr lang="ru-RU" dirty="0" smtClean="0"/>
              <a:t>2005 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415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Регулярни изрази – определение и примери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2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Регулярни изрази – определение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988" y="2349140"/>
            <a:ext cx="9075174" cy="216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dirty="0" smtClean="0"/>
              <a:t>Стандартен </a:t>
            </a:r>
            <a:r>
              <a:rPr lang="bg-BG" sz="3600" dirty="0"/>
              <a:t>символен низ, който описва множество или подмножество от знаци с помощта на стриктно определени синтактични </a:t>
            </a:r>
            <a:r>
              <a:rPr lang="bg-BG" sz="3600" dirty="0" smtClean="0"/>
              <a:t>правила. </a:t>
            </a:r>
            <a:endParaRPr lang="ru-RU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77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Регулярни изрази –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5" y="1357444"/>
            <a:ext cx="11456710" cy="5152906"/>
          </a:xfrm>
        </p:spPr>
        <p:txBody>
          <a:bodyPr>
            <a:normAutofit lnSpcReduction="10000"/>
          </a:bodyPr>
          <a:lstStyle/>
          <a:p>
            <a:r>
              <a:rPr lang="bg-BG" sz="2300" dirty="0" smtClean="0">
                <a:solidFill>
                  <a:schemeClr val="accent1"/>
                </a:solidFill>
              </a:rPr>
              <a:t>Скриптови езици</a:t>
            </a:r>
            <a:r>
              <a:rPr lang="en-US" sz="2300" i="1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bg-BG" sz="2000" dirty="0" smtClean="0">
                <a:solidFill>
                  <a:schemeClr val="accent4">
                    <a:lumMod val="75000"/>
                  </a:schemeClr>
                </a:solidFill>
              </a:rPr>
              <a:t>валидиране на входните данни от потребители в регистрационни форми, електронни документи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bg-BG" sz="2000" dirty="0" smtClean="0"/>
              <a:t>търсене, разделяне на текст на смислово обособени части (</a:t>
            </a:r>
            <a:r>
              <a:rPr lang="en-US" sz="2000" dirty="0" smtClean="0"/>
              <a:t>parsing)</a:t>
            </a:r>
          </a:p>
          <a:p>
            <a:pPr lvl="1"/>
            <a:r>
              <a:rPr lang="bg-BG" sz="2000" dirty="0" smtClean="0"/>
              <a:t>извличане на информация от низ</a:t>
            </a:r>
            <a:endParaRPr lang="en-US" sz="2000" dirty="0" smtClean="0"/>
          </a:p>
          <a:p>
            <a:pPr lvl="1"/>
            <a:r>
              <a:rPr lang="bg-BG" sz="2000" dirty="0" smtClean="0"/>
              <a:t>форматиране на текстови данни</a:t>
            </a:r>
            <a:endParaRPr lang="en-US" sz="2000" dirty="0" smtClean="0"/>
          </a:p>
          <a:p>
            <a:pPr lvl="1"/>
            <a:r>
              <a:rPr lang="bg-BG" sz="2000" dirty="0" smtClean="0"/>
              <a:t>редакция и замяна</a:t>
            </a:r>
            <a:r>
              <a:rPr lang="en-US" sz="2000" dirty="0" smtClean="0"/>
              <a:t> </a:t>
            </a:r>
            <a:r>
              <a:rPr lang="bg-BG" sz="2000" dirty="0" smtClean="0"/>
              <a:t>на символи </a:t>
            </a:r>
            <a:endParaRPr lang="en-US" sz="2000" dirty="0" smtClean="0">
              <a:solidFill>
                <a:srgbClr val="5382A1"/>
              </a:solidFill>
            </a:endParaRPr>
          </a:p>
          <a:p>
            <a:r>
              <a:rPr lang="bg-BG" sz="2300" dirty="0" smtClean="0">
                <a:solidFill>
                  <a:schemeClr val="accent1"/>
                </a:solidFill>
              </a:rPr>
              <a:t>Операционни системи</a:t>
            </a:r>
            <a:r>
              <a:rPr lang="en-US" sz="2300" dirty="0" smtClean="0">
                <a:solidFill>
                  <a:schemeClr val="accent1"/>
                </a:solidFill>
              </a:rPr>
              <a:t> </a:t>
            </a:r>
            <a:r>
              <a:rPr lang="en-US" sz="2300" dirty="0" smtClean="0"/>
              <a:t>– </a:t>
            </a:r>
            <a:r>
              <a:rPr lang="en-US" sz="2300" dirty="0" err="1" smtClean="0"/>
              <a:t>grep</a:t>
            </a:r>
            <a:r>
              <a:rPr lang="en-US" sz="2300" dirty="0" smtClean="0"/>
              <a:t> (global regular expression print/parser) </a:t>
            </a:r>
            <a:r>
              <a:rPr lang="bg-BG" sz="2300" dirty="0" smtClean="0"/>
              <a:t>под </a:t>
            </a:r>
            <a:r>
              <a:rPr lang="en-US" sz="2300" dirty="0" smtClean="0"/>
              <a:t>Linux </a:t>
            </a:r>
            <a:r>
              <a:rPr lang="bg-BG" sz="2300" dirty="0" smtClean="0"/>
              <a:t>могат да се изведат на екрана редове от текстов файл, в които е открито съвпадение по даден стринг</a:t>
            </a:r>
          </a:p>
          <a:p>
            <a:r>
              <a:rPr lang="bg-BG" sz="2300" dirty="0" smtClean="0">
                <a:solidFill>
                  <a:schemeClr val="accent1"/>
                </a:solidFill>
              </a:rPr>
              <a:t>Текстови редактори </a:t>
            </a:r>
            <a:r>
              <a:rPr lang="bg-BG" sz="2300" dirty="0" smtClean="0"/>
              <a:t>– например </a:t>
            </a:r>
            <a:r>
              <a:rPr lang="en-US" sz="2300" dirty="0" smtClean="0"/>
              <a:t>MS Word 2016 – </a:t>
            </a:r>
            <a:r>
              <a:rPr lang="en-US" sz="2300" i="1" dirty="0" smtClean="0"/>
              <a:t>Advanced Find</a:t>
            </a:r>
            <a:r>
              <a:rPr lang="en-US" sz="2300" dirty="0" smtClean="0"/>
              <a:t> → </a:t>
            </a:r>
            <a:r>
              <a:rPr lang="en-US" sz="2300" i="1" dirty="0" smtClean="0"/>
              <a:t>Use wildcards</a:t>
            </a:r>
          </a:p>
          <a:p>
            <a:pPr>
              <a:lnSpc>
                <a:spcPct val="110000"/>
              </a:lnSpc>
            </a:pPr>
            <a:r>
              <a:rPr lang="bg-BG" sz="2300" dirty="0" smtClean="0">
                <a:solidFill>
                  <a:schemeClr val="accent1"/>
                </a:solidFill>
              </a:rPr>
              <a:t>Бази данни и СУБД </a:t>
            </a:r>
            <a:r>
              <a:rPr lang="bg-BG" sz="2300" dirty="0" smtClean="0"/>
              <a:t>– </a:t>
            </a:r>
            <a:r>
              <a:rPr lang="en-US" sz="2300" dirty="0" smtClean="0"/>
              <a:t>Oracle </a:t>
            </a:r>
            <a:r>
              <a:rPr lang="bg-BG" sz="2300" dirty="0" smtClean="0"/>
              <a:t>поддържа изрази под формата на следните </a:t>
            </a:r>
            <a:r>
              <a:rPr lang="en-US" sz="2300" dirty="0" smtClean="0"/>
              <a:t>SQL </a:t>
            </a:r>
            <a:r>
              <a:rPr lang="bg-BG" sz="2300" dirty="0" smtClean="0"/>
              <a:t>функции </a:t>
            </a:r>
            <a:r>
              <a:rPr lang="bg-BG" altLang="en-US" sz="23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REGEXP_LIKE</a:t>
            </a:r>
            <a:r>
              <a:rPr lang="bg-BG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REGEXP_REPLACE</a:t>
            </a:r>
            <a:r>
              <a:rPr lang="bg-BG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REGEXP_INSTR</a:t>
            </a:r>
            <a:r>
              <a:rPr lang="bg-BG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и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REGEXP_SUBSTR</a:t>
            </a:r>
            <a:endParaRPr lang="bg-BG" altLang="en-US" sz="2000" dirty="0" smtClean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bg-BG" sz="2300" dirty="0" smtClean="0">
                <a:solidFill>
                  <a:schemeClr val="accent1"/>
                </a:solidFill>
              </a:rPr>
              <a:t>Бази данни за изследвания в молекулярната биология </a:t>
            </a:r>
            <a:r>
              <a:rPr lang="bg-BG" sz="2300" dirty="0" smtClean="0"/>
              <a:t>–</a:t>
            </a:r>
            <a:r>
              <a:rPr lang="bg-BG" sz="2300" dirty="0" smtClean="0">
                <a:solidFill>
                  <a:srgbClr val="5382A1"/>
                </a:solidFill>
              </a:rPr>
              <a:t> </a:t>
            </a:r>
            <a:r>
              <a:rPr lang="bg-BG" sz="2300" dirty="0" smtClean="0"/>
              <a:t>в </a:t>
            </a:r>
            <a:r>
              <a:rPr lang="bg-BG" sz="2300" dirty="0" err="1" smtClean="0"/>
              <a:t>биопоследователностите</a:t>
            </a:r>
            <a:r>
              <a:rPr lang="bg-BG" sz="2300" dirty="0" smtClean="0"/>
              <a:t> и особено в белтъците са намерени много важни шаблони, които могат да бъдат и са описани с регулярни изрази</a:t>
            </a:r>
            <a:endParaRPr lang="en-US" sz="2300" dirty="0" smtClean="0"/>
          </a:p>
          <a:p>
            <a:endParaRPr lang="bg-BG" sz="2300" dirty="0" smtClean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161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Синтактични правила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33" y="1671624"/>
            <a:ext cx="11331019" cy="4684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Дефинират стрингове за търсене </a:t>
            </a:r>
            <a:r>
              <a:rPr lang="bg-BG" dirty="0"/>
              <a:t>на съвпадение. Използва се още понятието </a:t>
            </a:r>
            <a:r>
              <a:rPr lang="bg-BG" i="1" dirty="0" smtClean="0">
                <a:solidFill>
                  <a:schemeClr val="accent1"/>
                </a:solidFill>
              </a:rPr>
              <a:t>шаблон</a:t>
            </a:r>
            <a:r>
              <a:rPr lang="bg-BG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Използват се определени предварително дефинирани символи, които могат да се прилагат заедно или поотделно: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обикновени символи – интерпретират се буквално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метасимволи – символи със специално значение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dirty="0" smtClean="0"/>
              <a:t>символи, заместващи символ или група символи:</a:t>
            </a:r>
            <a:r>
              <a:rPr lang="en-US" dirty="0" smtClean="0"/>
              <a:t>  .  | </a:t>
            </a:r>
            <a:r>
              <a:rPr lang="bg-BG" dirty="0" smtClean="0"/>
              <a:t>–</a:t>
            </a:r>
            <a:r>
              <a:rPr lang="en-US" dirty="0" smtClean="0"/>
              <a:t>  [  </a:t>
            </a:r>
            <a:r>
              <a:rPr lang="en-US" dirty="0"/>
              <a:t>]   [^ ]   </a:t>
            </a:r>
            <a:endParaRPr lang="bg-BG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dirty="0"/>
              <a:t>с</a:t>
            </a:r>
            <a:r>
              <a:rPr lang="bg-BG" dirty="0" smtClean="0"/>
              <a:t>имволи, означаващи количество</a:t>
            </a:r>
            <a:r>
              <a:rPr lang="en-US" dirty="0" smtClean="0"/>
              <a:t>: +    *   ?   ()  { }</a:t>
            </a:r>
            <a:endParaRPr lang="bg-BG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dirty="0"/>
              <a:t>с</a:t>
            </a:r>
            <a:r>
              <a:rPr lang="bg-BG" dirty="0" smtClean="0"/>
              <a:t>имволи, представящи предварително дефинирани множества</a:t>
            </a:r>
            <a:r>
              <a:rPr lang="en-US" dirty="0" smtClean="0"/>
              <a:t>: \d  \D  \w  \W</a:t>
            </a:r>
            <a:r>
              <a:rPr lang="bg-BG" dirty="0" smtClean="0"/>
              <a:t> </a:t>
            </a:r>
            <a:r>
              <a:rPr lang="en-US" dirty="0" smtClean="0"/>
              <a:t>\s  \S </a:t>
            </a:r>
            <a:r>
              <a:rPr lang="bg-BG" dirty="0"/>
              <a:t>и</a:t>
            </a:r>
            <a:r>
              <a:rPr lang="bg-BG" dirty="0" smtClean="0"/>
              <a:t> др.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Подробни описания на правилата – слайдове </a:t>
            </a:r>
            <a:r>
              <a:rPr lang="bg-BG" dirty="0" smtClean="0">
                <a:hlinkClick r:id="rId2" action="ppaction://hlinksldjump"/>
              </a:rPr>
              <a:t>7</a:t>
            </a:r>
            <a:r>
              <a:rPr lang="bg-BG" dirty="0" smtClean="0"/>
              <a:t> </a:t>
            </a:r>
            <a:r>
              <a:rPr lang="bg-BG" dirty="0" smtClean="0"/>
              <a:t>и </a:t>
            </a:r>
            <a:r>
              <a:rPr lang="bg-BG" dirty="0" smtClean="0">
                <a:hlinkClick r:id="rId3" action="ppaction://hlinksldjump"/>
              </a:rPr>
              <a:t>8</a:t>
            </a:r>
            <a:r>
              <a:rPr lang="bg-BG" dirty="0" smtClean="0"/>
              <a:t>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bg-BG" dirty="0" smtClean="0"/>
          </a:p>
          <a:p>
            <a:pPr marL="0" indent="0">
              <a:lnSpc>
                <a:spcPct val="100000"/>
              </a:lnSpc>
              <a:buNone/>
            </a:pPr>
            <a:endParaRPr lang="en-US" i="1" dirty="0">
              <a:solidFill>
                <a:srgbClr val="E76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85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Синтактични правила – </a:t>
            </a:r>
            <a:r>
              <a:rPr lang="en-US" dirty="0" smtClean="0"/>
              <a:t>2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pPr/>
              <a:t>7</a:t>
            </a:fld>
            <a:endParaRPr lang="bg-BG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131906"/>
              </p:ext>
            </p:extLst>
          </p:nvPr>
        </p:nvGraphicFramePr>
        <p:xfrm>
          <a:off x="1609717" y="1148623"/>
          <a:ext cx="8972566" cy="5207726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256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81">
                <a:tc>
                  <a:txBody>
                    <a:bodyPr/>
                    <a:lstStyle/>
                    <a:p>
                      <a:pPr algn="l"/>
                      <a:r>
                        <a:rPr lang="bg-BG" sz="1600" dirty="0" smtClean="0">
                          <a:effectLst/>
                        </a:rPr>
                        <a:t>Израз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600" dirty="0" smtClean="0">
                          <a:effectLst/>
                        </a:rPr>
                        <a:t>Съвпадение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^</a:t>
                      </a:r>
                      <a:endParaRPr lang="bg-BG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Начало</a:t>
                      </a:r>
                      <a:r>
                        <a:rPr lang="bg-BG" sz="1600" baseline="0" dirty="0" smtClean="0">
                          <a:effectLst/>
                        </a:rPr>
                        <a:t> на ред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$</a:t>
                      </a:r>
                      <a:endParaRPr lang="bg-BG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Край на ред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42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.</a:t>
                      </a:r>
                      <a:endParaRPr lang="bg-BG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Произволен единичен символ, освен знака</a:t>
                      </a:r>
                      <a:r>
                        <a:rPr lang="bg-BG" sz="1600" baseline="0" dirty="0" smtClean="0">
                          <a:effectLst/>
                        </a:rPr>
                        <a:t> за край на ред. С използването на опция </a:t>
                      </a:r>
                      <a:r>
                        <a:rPr lang="en-US" sz="1600" baseline="0" dirty="0" smtClean="0">
                          <a:effectLst/>
                        </a:rPr>
                        <a:t>m </a:t>
                      </a:r>
                      <a:r>
                        <a:rPr lang="bg-BG" sz="1600" baseline="0" dirty="0" smtClean="0">
                          <a:effectLst/>
                        </a:rPr>
                        <a:t>се позволява и съвпадение със знака за край на ред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[...]</a:t>
                      </a:r>
                      <a:endParaRPr lang="bg-BG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Който и да е от символите в скобите</a:t>
                      </a: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[^...]</a:t>
                      </a:r>
                      <a:endParaRPr lang="bg-BG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Изключение – който и да е от символите, които </a:t>
                      </a:r>
                      <a:r>
                        <a:rPr lang="bg-BG" sz="1600" u="sng" dirty="0" smtClean="0">
                          <a:effectLst/>
                        </a:rPr>
                        <a:t>НЕ</a:t>
                      </a:r>
                      <a:r>
                        <a:rPr lang="bg-BG" sz="1600" baseline="0" dirty="0" smtClean="0">
                          <a:effectLst/>
                        </a:rPr>
                        <a:t> са описани в скобите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\A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Начало</a:t>
                      </a:r>
                      <a:r>
                        <a:rPr lang="bg-BG" sz="1600" baseline="0" dirty="0" smtClean="0">
                          <a:effectLst/>
                        </a:rPr>
                        <a:t> на текущия низ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\z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Край на текущия низ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\Z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Край на текущия низ с изключение</a:t>
                      </a:r>
                      <a:r>
                        <a:rPr lang="bg-BG" sz="1600" baseline="0" dirty="0" smtClean="0">
                          <a:effectLst/>
                        </a:rPr>
                        <a:t> на позволения терминатор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re*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0 или</a:t>
                      </a:r>
                      <a:r>
                        <a:rPr lang="bg-BG" sz="1600" baseline="0" dirty="0" smtClean="0">
                          <a:effectLst/>
                        </a:rPr>
                        <a:t> повече срещания на предшестващия израз (в случая – означен с </a:t>
                      </a:r>
                      <a:r>
                        <a:rPr lang="en-US" sz="1600" baseline="0" dirty="0" smtClean="0">
                          <a:effectLst/>
                        </a:rPr>
                        <a:t>re</a:t>
                      </a:r>
                      <a:r>
                        <a:rPr lang="bg-BG" sz="1600" baseline="0" dirty="0" smtClean="0">
                          <a:effectLst/>
                        </a:rPr>
                        <a:t>)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re+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1 или</a:t>
                      </a:r>
                      <a:r>
                        <a:rPr lang="bg-BG" sz="1600" baseline="0" dirty="0" smtClean="0">
                          <a:effectLst/>
                        </a:rPr>
                        <a:t> повече срещания на предшестващия израз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7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re?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0 или</a:t>
                      </a:r>
                      <a:r>
                        <a:rPr lang="bg-BG" sz="1600" baseline="0" dirty="0" smtClean="0">
                          <a:effectLst/>
                        </a:rPr>
                        <a:t> 1 срещания на предшестващия израз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re{n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Точно </a:t>
                      </a:r>
                      <a:r>
                        <a:rPr lang="en-US" sz="1600" dirty="0" smtClean="0">
                          <a:effectLst/>
                        </a:rPr>
                        <a:t>n </a:t>
                      </a:r>
                      <a:r>
                        <a:rPr lang="bg-BG" sz="1600" dirty="0" smtClean="0">
                          <a:effectLst/>
                        </a:rPr>
                        <a:t>срещания на</a:t>
                      </a:r>
                      <a:r>
                        <a:rPr lang="bg-BG" sz="1600" baseline="0" dirty="0" smtClean="0">
                          <a:effectLst/>
                        </a:rPr>
                        <a:t> предшестващия израз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re{n</a:t>
                      </a:r>
                      <a:r>
                        <a:rPr lang="en-US" sz="1600" dirty="0">
                          <a:effectLst/>
                        </a:rPr>
                        <a:t>,}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Точно </a:t>
                      </a:r>
                      <a:r>
                        <a:rPr lang="en-US" sz="1600" dirty="0" smtClean="0">
                          <a:effectLst/>
                        </a:rPr>
                        <a:t>n </a:t>
                      </a:r>
                      <a:r>
                        <a:rPr lang="bg-BG" sz="1600" dirty="0" smtClean="0">
                          <a:effectLst/>
                        </a:rPr>
                        <a:t>или повече срещания на</a:t>
                      </a:r>
                      <a:r>
                        <a:rPr lang="bg-BG" sz="1600" baseline="0" dirty="0" smtClean="0">
                          <a:effectLst/>
                        </a:rPr>
                        <a:t> предшестващия израз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re{n</a:t>
                      </a:r>
                      <a:r>
                        <a:rPr lang="en-US" sz="1600" dirty="0">
                          <a:effectLst/>
                        </a:rPr>
                        <a:t>, m}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Поне</a:t>
                      </a:r>
                      <a:r>
                        <a:rPr lang="bg-BG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</a:rPr>
                        <a:t>n </a:t>
                      </a:r>
                      <a:r>
                        <a:rPr lang="bg-BG" sz="1600" baseline="0" dirty="0" smtClean="0">
                          <a:effectLst/>
                        </a:rPr>
                        <a:t>и най-много </a:t>
                      </a:r>
                      <a:r>
                        <a:rPr lang="en-US" sz="1600" baseline="0" dirty="0" smtClean="0">
                          <a:effectLst/>
                        </a:rPr>
                        <a:t>m </a:t>
                      </a:r>
                      <a:r>
                        <a:rPr lang="bg-BG" sz="1600" dirty="0" smtClean="0">
                          <a:effectLst/>
                        </a:rPr>
                        <a:t>срещания на</a:t>
                      </a:r>
                      <a:r>
                        <a:rPr lang="bg-BG" sz="1600" baseline="0" dirty="0" smtClean="0">
                          <a:effectLst/>
                        </a:rPr>
                        <a:t> предшестващия израз</a:t>
                      </a:r>
                      <a:endParaRPr lang="en-US" sz="1600" i="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a|b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a </a:t>
                      </a:r>
                      <a:r>
                        <a:rPr lang="bg-BG" sz="1600" dirty="0" smtClean="0">
                          <a:effectLst/>
                        </a:rPr>
                        <a:t>или</a:t>
                      </a:r>
                      <a:r>
                        <a:rPr lang="en-US" sz="1600" dirty="0" smtClean="0">
                          <a:effectLst/>
                        </a:rPr>
                        <a:t> b</a:t>
                      </a:r>
                      <a:r>
                        <a:rPr lang="bg-BG" sz="1600" baseline="0" dirty="0" smtClean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77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(re)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Групира регулярни изрази</a:t>
                      </a:r>
                      <a:r>
                        <a:rPr lang="bg-BG" sz="1600" baseline="0" dirty="0" smtClean="0">
                          <a:effectLst/>
                        </a:rPr>
                        <a:t> и запомня съвпаденията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77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(?: re)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Групира регулярни изрази</a:t>
                      </a:r>
                      <a:r>
                        <a:rPr lang="bg-BG" sz="1600" baseline="0" dirty="0" smtClean="0">
                          <a:effectLst/>
                        </a:rPr>
                        <a:t> без запомняне на съвпаденията</a:t>
                      </a:r>
                      <a:endParaRPr lang="bg-BG" sz="1600" dirty="0" smtClean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(?&gt; re)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Независим израз, без</a:t>
                      </a:r>
                      <a:r>
                        <a:rPr lang="bg-BG" sz="1600" baseline="0" dirty="0" smtClean="0">
                          <a:effectLst/>
                        </a:rPr>
                        <a:t> търсене с връщане назад (при рекурсивни изрази)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53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bg-BG" dirty="0"/>
              <a:t>Синтактични правила –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8</a:t>
            </a:fld>
            <a:endParaRPr lang="bg-BG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27759"/>
              </p:ext>
            </p:extLst>
          </p:nvPr>
        </p:nvGraphicFramePr>
        <p:xfrm>
          <a:off x="1646272" y="1357444"/>
          <a:ext cx="8569444" cy="4913732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19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81">
                <a:tc>
                  <a:txBody>
                    <a:bodyPr/>
                    <a:lstStyle/>
                    <a:p>
                      <a:pPr algn="l"/>
                      <a:r>
                        <a:rPr lang="bg-BG" sz="1600" dirty="0" smtClean="0">
                          <a:effectLst/>
                        </a:rPr>
                        <a:t>Израз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600" dirty="0" smtClean="0">
                          <a:effectLst/>
                        </a:rPr>
                        <a:t>Съвпадение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\w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Дума</a:t>
                      </a:r>
                      <a:r>
                        <a:rPr lang="bg-BG" sz="1600" baseline="0" dirty="0" smtClean="0">
                          <a:effectLst/>
                        </a:rPr>
                        <a:t> – последователност от букви, цифри и знак </a:t>
                      </a:r>
                      <a:r>
                        <a:rPr lang="en-US" sz="1600" baseline="0" dirty="0" smtClean="0">
                          <a:effectLst/>
                        </a:rPr>
                        <a:t>‘_’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\W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Низ,</a:t>
                      </a:r>
                      <a:r>
                        <a:rPr lang="bg-BG" sz="1600" baseline="0" dirty="0" smtClean="0">
                          <a:effectLst/>
                        </a:rPr>
                        <a:t> който </a:t>
                      </a:r>
                      <a:r>
                        <a:rPr lang="bg-BG" sz="1600" u="sng" baseline="0" dirty="0" smtClean="0">
                          <a:effectLst/>
                        </a:rPr>
                        <a:t>НЕ</a:t>
                      </a:r>
                      <a:r>
                        <a:rPr lang="bg-BG" sz="1600" baseline="0" dirty="0" smtClean="0">
                          <a:effectLst/>
                        </a:rPr>
                        <a:t> е дума (в горния смисъл)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\s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„бели“ знаци – табулация, край на ред,</a:t>
                      </a:r>
                      <a:r>
                        <a:rPr lang="bg-BG" sz="1600" baseline="0" dirty="0" smtClean="0">
                          <a:effectLst/>
                        </a:rPr>
                        <a:t> и т.н. </a:t>
                      </a:r>
                      <a:r>
                        <a:rPr lang="bg-BG" sz="1600" dirty="0" smtClean="0">
                          <a:effectLst/>
                        </a:rPr>
                        <a:t>Еквивалентно на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[\t\n\r\f].</a:t>
                      </a: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\S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Символи, които </a:t>
                      </a:r>
                      <a:r>
                        <a:rPr lang="bg-BG" sz="1600" u="sng" dirty="0" smtClean="0">
                          <a:effectLst/>
                        </a:rPr>
                        <a:t>НЕ</a:t>
                      </a:r>
                      <a:r>
                        <a:rPr lang="bg-BG" sz="1600" dirty="0" smtClean="0">
                          <a:effectLst/>
                        </a:rPr>
                        <a:t> са „бели“ знаци.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\d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Цифра. Еквивалентно на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dirty="0">
                          <a:effectLst/>
                        </a:rPr>
                        <a:t>0-9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\D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u="sng" dirty="0" smtClean="0">
                          <a:effectLst/>
                        </a:rPr>
                        <a:t>Не</a:t>
                      </a:r>
                      <a:r>
                        <a:rPr lang="bg-BG" sz="1600" dirty="0" smtClean="0">
                          <a:effectLst/>
                        </a:rPr>
                        <a:t> е цифра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\A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Начало  на низ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7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\Z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Край на низ. Ако има знак за нов ред, съвпадение се регистрира с последния преди него символ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8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\z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Край на низ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\G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Точката, където</a:t>
                      </a:r>
                      <a:r>
                        <a:rPr lang="bg-BG" sz="1600" baseline="0" dirty="0" smtClean="0">
                          <a:effectLst/>
                        </a:rPr>
                        <a:t> свършва последното съвпадение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\n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Препратка назад за прихващане на групата с номер </a:t>
                      </a:r>
                      <a:r>
                        <a:rPr lang="en-US" sz="1600" dirty="0" smtClean="0">
                          <a:effectLst/>
                        </a:rPr>
                        <a:t>n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34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\b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Когато е извън скоби – граници на дума.</a:t>
                      </a:r>
                      <a:br>
                        <a:rPr lang="bg-BG" sz="1600" dirty="0" smtClean="0">
                          <a:effectLst/>
                        </a:rPr>
                      </a:br>
                      <a:r>
                        <a:rPr lang="bg-BG" sz="1600" dirty="0" smtClean="0">
                          <a:effectLst/>
                        </a:rPr>
                        <a:t>В скоби – символа </a:t>
                      </a:r>
                      <a:r>
                        <a:rPr lang="en-US" sz="1600" dirty="0" smtClean="0">
                          <a:effectLst/>
                        </a:rPr>
                        <a:t>backspace </a:t>
                      </a:r>
                      <a:r>
                        <a:rPr lang="en-US" sz="1600" dirty="0">
                          <a:effectLst/>
                        </a:rPr>
                        <a:t>(0x08</a:t>
                      </a:r>
                      <a:r>
                        <a:rPr lang="en-US" sz="1600" dirty="0" smtClean="0">
                          <a:effectLst/>
                        </a:rPr>
                        <a:t>).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\B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Границите</a:t>
                      </a:r>
                      <a:r>
                        <a:rPr lang="bg-BG" sz="1600" baseline="0" dirty="0" smtClean="0">
                          <a:effectLst/>
                        </a:rPr>
                        <a:t> на израз, който не е дума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21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\n, \t, </a:t>
                      </a:r>
                      <a:r>
                        <a:rPr lang="en-US" sz="1600" dirty="0" smtClean="0">
                          <a:effectLst/>
                        </a:rPr>
                        <a:t>\r,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etc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Символ</a:t>
                      </a:r>
                      <a:r>
                        <a:rPr lang="bg-BG" sz="1600" baseline="0" dirty="0" smtClean="0">
                          <a:effectLst/>
                        </a:rPr>
                        <a:t> за нов ред, табулатор, връщане на каретката</a:t>
                      </a:r>
                      <a:endParaRPr lang="en-US" sz="1600" dirty="0">
                        <a:effectLst/>
                      </a:endParaRP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\Q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Изключва от обработката (цитира) всички символи до </a:t>
                      </a:r>
                      <a:r>
                        <a:rPr lang="en-US" sz="1600" dirty="0" smtClean="0">
                          <a:effectLst/>
                        </a:rPr>
                        <a:t>\</a:t>
                      </a:r>
                      <a:r>
                        <a:rPr lang="en-US" sz="1600" dirty="0">
                          <a:effectLst/>
                        </a:rPr>
                        <a:t>E</a:t>
                      </a: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\E</a:t>
                      </a:r>
                    </a:p>
                  </a:txBody>
                  <a:tcPr marL="8258" marR="8258" marT="8258" marB="8258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Край на цитирането, започнато с </a:t>
                      </a:r>
                      <a:r>
                        <a:rPr lang="en-US" sz="1600" dirty="0" smtClean="0">
                          <a:effectLst/>
                        </a:rPr>
                        <a:t>\</a:t>
                      </a:r>
                      <a:r>
                        <a:rPr lang="en-US" sz="1600" dirty="0">
                          <a:effectLst/>
                        </a:rPr>
                        <a:t>Q</a:t>
                      </a:r>
                    </a:p>
                  </a:txBody>
                  <a:tcPr marL="8258" marR="8258" marT="8258" marB="825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1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50" y="146981"/>
            <a:ext cx="10586302" cy="1325563"/>
          </a:xfrm>
        </p:spPr>
        <p:txBody>
          <a:bodyPr/>
          <a:lstStyle/>
          <a:p>
            <a:r>
              <a:rPr lang="bg-BG" dirty="0" smtClean="0"/>
              <a:t>Регулярни изрази – примери</a:t>
            </a:r>
            <a:r>
              <a:rPr lang="en-US" dirty="0" smtClean="0"/>
              <a:t> </a:t>
            </a:r>
            <a:r>
              <a:rPr lang="bg-BG" dirty="0" smtClean="0"/>
              <a:t>за начинаещи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50" y="1566674"/>
            <a:ext cx="10359804" cy="4223518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 smtClean="0"/>
              <a:t>Малка лат</a:t>
            </a:r>
            <a:r>
              <a:rPr lang="bg-BG" sz="3200" dirty="0"/>
              <a:t>и</a:t>
            </a:r>
            <a:r>
              <a:rPr lang="ru-RU" sz="3200" dirty="0" smtClean="0"/>
              <a:t>нска буква:</a:t>
            </a:r>
            <a:r>
              <a:rPr lang="ru-RU" sz="3200" dirty="0" smtClean="0">
                <a:solidFill>
                  <a:srgbClr val="E76F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bg-BG" sz="3200" dirty="0" smtClean="0">
                <a:solidFill>
                  <a:srgbClr val="E76F00"/>
                </a:solidFill>
              </a:rPr>
              <a:t>	</a:t>
            </a:r>
            <a:r>
              <a:rPr lang="en-US" sz="3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chemeClr val="accent6"/>
                </a:solidFill>
              </a:rPr>
              <a:t>[a-z]</a:t>
            </a:r>
            <a:r>
              <a:rPr lang="en-US" sz="3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3200" dirty="0" smtClean="0">
              <a:solidFill>
                <a:schemeClr val="accent6"/>
              </a:solidFill>
            </a:endParaRPr>
          </a:p>
          <a:p>
            <a:r>
              <a:rPr lang="bg-BG" sz="3200" dirty="0" smtClean="0"/>
              <a:t>Поне една главна  буква на кирилица: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chemeClr val="accent6"/>
                </a:solidFill>
              </a:rPr>
              <a:t>[A-</a:t>
            </a:r>
            <a:r>
              <a:rPr lang="bg-BG" sz="3200" dirty="0" smtClean="0">
                <a:solidFill>
                  <a:schemeClr val="accent6"/>
                </a:solidFill>
              </a:rPr>
              <a:t>Я</a:t>
            </a:r>
            <a:r>
              <a:rPr lang="en-US" sz="3200" dirty="0" smtClean="0">
                <a:solidFill>
                  <a:schemeClr val="accent6"/>
                </a:solidFill>
              </a:rPr>
              <a:t>]+</a:t>
            </a:r>
            <a:r>
              <a:rPr lang="en-US" sz="3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3200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bg-BG" sz="2800" dirty="0" smtClean="0"/>
          </a:p>
          <a:p>
            <a:r>
              <a:rPr lang="bg-BG" sz="3200" dirty="0" smtClean="0"/>
              <a:t>Цифра: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bg-BG" sz="3200" dirty="0" smtClean="0"/>
              <a:t> 	</a:t>
            </a:r>
            <a:r>
              <a:rPr lang="en-US" sz="3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chemeClr val="accent6"/>
                </a:solidFill>
              </a:rPr>
              <a:t>[0-9]</a:t>
            </a:r>
            <a:r>
              <a:rPr lang="en-US" sz="3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bg-BG" sz="3200" dirty="0" smtClean="0"/>
              <a:t>или </a:t>
            </a:r>
            <a:r>
              <a:rPr lang="en-US" sz="3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solidFill>
                  <a:schemeClr val="accent6"/>
                </a:solidFill>
              </a:rPr>
              <a:t>\\</a:t>
            </a:r>
            <a:r>
              <a:rPr lang="en-US" sz="3200" dirty="0" smtClean="0">
                <a:solidFill>
                  <a:schemeClr val="accent6"/>
                </a:solidFill>
              </a:rPr>
              <a:t>d</a:t>
            </a:r>
            <a:r>
              <a:rPr lang="en-US" sz="3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3200" dirty="0" smtClean="0">
              <a:solidFill>
                <a:schemeClr val="accent6"/>
              </a:solidFill>
            </a:endParaRPr>
          </a:p>
          <a:p>
            <a:r>
              <a:rPr lang="bg-BG" sz="3200" dirty="0"/>
              <a:t>Проверка за пощенски код в </a:t>
            </a:r>
            <a:r>
              <a:rPr lang="bg-BG" sz="3200" dirty="0" smtClean="0"/>
              <a:t>България – четири цифри, като първата цифра не е 0. Например кодът на Варна е 9000.</a:t>
            </a:r>
          </a:p>
          <a:p>
            <a:pPr marL="0" indent="0">
              <a:buNone/>
            </a:pPr>
            <a:r>
              <a:rPr lang="bg-BG" sz="3200" dirty="0"/>
              <a:t>	</a:t>
            </a:r>
            <a:r>
              <a:rPr lang="bg-BG" sz="3200" dirty="0" smtClean="0"/>
              <a:t>			</a:t>
            </a:r>
            <a:r>
              <a:rPr lang="en-US" sz="3200" dirty="0" smtClean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rgbClr val="E76F00"/>
                </a:solidFill>
              </a:rPr>
              <a:t>[1-9</a:t>
            </a:r>
            <a:r>
              <a:rPr lang="en-US" sz="3200" dirty="0">
                <a:solidFill>
                  <a:srgbClr val="E76F00"/>
                </a:solidFill>
              </a:rPr>
              <a:t>] \\</a:t>
            </a:r>
            <a:r>
              <a:rPr lang="en-US" sz="3200" dirty="0" smtClean="0">
                <a:solidFill>
                  <a:srgbClr val="E76F00"/>
                </a:solidFill>
              </a:rPr>
              <a:t>d{3}</a:t>
            </a:r>
            <a:r>
              <a:rPr lang="en-US" sz="3200" dirty="0">
                <a:solidFill>
                  <a:srgbClr val="E7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sz="3200" dirty="0" smtClean="0">
              <a:solidFill>
                <a:srgbClr val="E76F00"/>
              </a:solidFill>
            </a:endParaRPr>
          </a:p>
          <a:p>
            <a:endParaRPr lang="bg-BG" sz="3200" dirty="0" smtClean="0">
              <a:solidFill>
                <a:srgbClr val="E76F00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9</a:t>
            </a:fld>
            <a:endParaRPr lang="bg-BG"/>
          </a:p>
        </p:txBody>
      </p:sp>
      <p:sp>
        <p:nvSpPr>
          <p:cNvPr id="6" name="Rounded Rectangular Callout 5"/>
          <p:cNvSpPr/>
          <p:nvPr/>
        </p:nvSpPr>
        <p:spPr>
          <a:xfrm>
            <a:off x="3800169" y="5841165"/>
            <a:ext cx="1754503" cy="655525"/>
          </a:xfrm>
          <a:prstGeom prst="wedgeRoundRectCallout">
            <a:avLst>
              <a:gd name="adj1" fmla="val 38810"/>
              <a:gd name="adj2" fmla="val -818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accent6"/>
                </a:solidFill>
              </a:rPr>
              <a:t>Първата цифра е в </a:t>
            </a:r>
            <a:r>
              <a:rPr lang="en-US" dirty="0" smtClean="0">
                <a:solidFill>
                  <a:schemeClr val="accent6"/>
                </a:solidFill>
              </a:rPr>
              <a:t>[1;9]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55672" y="5843985"/>
            <a:ext cx="1754503" cy="655525"/>
          </a:xfrm>
          <a:prstGeom prst="wedgeRoundRectCallout">
            <a:avLst>
              <a:gd name="adj1" fmla="val -29572"/>
              <a:gd name="adj2" fmla="val -902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accent6"/>
                </a:solidFill>
              </a:rPr>
              <a:t>Точно три цифри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OOP_Pregovor.pptx" id="{6035A432-49F7-43A7-B414-2733D73C81EA}" vid="{CD08F22D-82C7-41C1-8135-3E10660D9C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SDP</Template>
  <TotalTime>234</TotalTime>
  <Words>2296</Words>
  <Application>Microsoft Office PowerPoint</Application>
  <PresentationFormat>Widescreen</PresentationFormat>
  <Paragraphs>349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Arial</vt:lpstr>
      <vt:lpstr>Bahnschrift SemiLight</vt:lpstr>
      <vt:lpstr>Calibri</vt:lpstr>
      <vt:lpstr>Calibri Light</vt:lpstr>
      <vt:lpstr>Courier New</vt:lpstr>
      <vt:lpstr>Helvetica Neue</vt:lpstr>
      <vt:lpstr>Times New Roman</vt:lpstr>
      <vt:lpstr>Wingdings</vt:lpstr>
      <vt:lpstr>Office Theme</vt:lpstr>
      <vt:lpstr>Регулярни изрази в Java</vt:lpstr>
      <vt:lpstr>Очаквани резултати</vt:lpstr>
      <vt:lpstr>Регулярни изрази – определение и примери</vt:lpstr>
      <vt:lpstr>Регулярни изрази – определение </vt:lpstr>
      <vt:lpstr>Регулярни изрази – приложения</vt:lpstr>
      <vt:lpstr>Синтактични правила – 1 </vt:lpstr>
      <vt:lpstr>Синтактични правила – 2 </vt:lpstr>
      <vt:lpstr>Синтактични правила – 3</vt:lpstr>
      <vt:lpstr>Регулярни изрази – примери за начинаещи  </vt:lpstr>
      <vt:lpstr>Трик за лесно тестване на регулярни изрази</vt:lpstr>
      <vt:lpstr>Как се валидира ... ?  </vt:lpstr>
      <vt:lpstr>Как се валидира ...? – продължение </vt:lpstr>
      <vt:lpstr>В кои случаи се използва \\?</vt:lpstr>
      <vt:lpstr> Какво е значението на регулярните изрази?</vt:lpstr>
      <vt:lpstr>Търсене на съвпадение</vt:lpstr>
      <vt:lpstr>Отделяне на токени</vt:lpstr>
      <vt:lpstr>Замяна на текст с друг текст</vt:lpstr>
      <vt:lpstr>Валидиране на потребителския вход (упражнение)</vt:lpstr>
      <vt:lpstr>Задача 1 – Електронна търговия</vt:lpstr>
      <vt:lpstr>Задaча 1 – Електронна търговия – демонстрация</vt:lpstr>
      <vt:lpstr>Упътване: Валидиране на парола</vt:lpstr>
      <vt:lpstr>Парола – решение</vt:lpstr>
      <vt:lpstr>Задaча 2 – Организиране на екскурзия</vt:lpstr>
      <vt:lpstr>Задача 2 – Организиране на екскурзия – демонстрация</vt:lpstr>
      <vt:lpstr>Упътване:</vt:lpstr>
      <vt:lpstr>Задача за домашна работа: Регистрационна форма за система за електронно обучение</vt:lpstr>
      <vt:lpstr>Задача за домашна работа - демонстрация</vt:lpstr>
      <vt:lpstr>Заключение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Nikolina Nikolova</dc:creator>
  <cp:lastModifiedBy>Nikolina Nikolova</cp:lastModifiedBy>
  <cp:revision>55</cp:revision>
  <dcterms:created xsi:type="dcterms:W3CDTF">2019-10-17T17:17:28Z</dcterms:created>
  <dcterms:modified xsi:type="dcterms:W3CDTF">2019-11-14T19:20:40Z</dcterms:modified>
</cp:coreProperties>
</file>