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7" r:id="rId2"/>
    <p:sldMasterId id="2147483845" r:id="rId3"/>
    <p:sldMasterId id="2147483857" r:id="rId4"/>
    <p:sldMasterId id="2147483868" r:id="rId5"/>
    <p:sldMasterId id="2147483879" r:id="rId6"/>
    <p:sldMasterId id="2147483890" r:id="rId7"/>
    <p:sldMasterId id="2147483901" r:id="rId8"/>
    <p:sldMasterId id="2147483912" r:id="rId9"/>
  </p:sldMasterIdLst>
  <p:notesMasterIdLst>
    <p:notesMasterId r:id="rId26"/>
  </p:notesMasterIdLst>
  <p:sldIdLst>
    <p:sldId id="296" r:id="rId10"/>
    <p:sldId id="257" r:id="rId11"/>
    <p:sldId id="298" r:id="rId12"/>
    <p:sldId id="259" r:id="rId13"/>
    <p:sldId id="299" r:id="rId14"/>
    <p:sldId id="302" r:id="rId15"/>
    <p:sldId id="303" r:id="rId16"/>
    <p:sldId id="305" r:id="rId17"/>
    <p:sldId id="306" r:id="rId18"/>
    <p:sldId id="266" r:id="rId19"/>
    <p:sldId id="267" r:id="rId20"/>
    <p:sldId id="307" r:id="rId21"/>
    <p:sldId id="308" r:id="rId22"/>
    <p:sldId id="309" r:id="rId23"/>
    <p:sldId id="310" r:id="rId24"/>
    <p:sldId id="311" r:id="rId25"/>
  </p:sldIdLst>
  <p:sldSz cx="11879263" cy="7315200"/>
  <p:notesSz cx="6858000" cy="9144000"/>
  <p:defaultTextStyle>
    <a:defPPr>
      <a:defRPr lang="el-GR"/>
    </a:defPPr>
    <a:lvl1pPr marL="0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1pPr>
    <a:lvl2pPr marL="548335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2pPr>
    <a:lvl3pPr marL="1096672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3pPr>
    <a:lvl4pPr marL="1645006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4pPr>
    <a:lvl5pPr marL="2193342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5pPr>
    <a:lvl6pPr marL="2741677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6pPr>
    <a:lvl7pPr marL="3290013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7pPr>
    <a:lvl8pPr marL="3838348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8pPr>
    <a:lvl9pPr marL="4386683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4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thi Papatheodorou" initials="MP" lastIdx="1" clrIdx="0">
    <p:extLst>
      <p:ext uri="{19B8F6BF-5375-455C-9EA6-DF929625EA0E}">
        <p15:presenceInfo xmlns="" xmlns:p15="http://schemas.microsoft.com/office/powerpoint/2012/main" userId="S::mvpapatheodorou@pharmathen.com::852ca3c8-d97c-4d16-b3ac-a26430511c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6475"/>
    <a:srgbClr val="001F5C"/>
    <a:srgbClr val="198FA7"/>
    <a:srgbClr val="242494"/>
    <a:srgbClr val="17175D"/>
    <a:srgbClr val="8BE4ED"/>
    <a:srgbClr val="002570"/>
    <a:srgbClr val="003296"/>
    <a:srgbClr val="5959D5"/>
    <a:srgbClr val="002A7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5" autoAdjust="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2304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9EC8C-5A2D-496F-ABDD-EFA0A44631B1}" type="doc">
      <dgm:prSet loTypeId="urn:microsoft.com/office/officeart/2005/8/layout/hierarchy3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l-GR"/>
        </a:p>
      </dgm:t>
    </dgm:pt>
    <dgm:pt modelId="{6F922A8F-623F-49B8-8146-85F7CB7F10C0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2500" dirty="0"/>
        </a:p>
      </dgm:t>
    </dgm:pt>
    <dgm:pt modelId="{BAC5AEBF-7674-40A1-A79B-B25AB2827C71}" type="parTrans" cxnId="{E16D29CB-C60A-4871-AA9C-1EB6B0D72AB2}">
      <dgm:prSet/>
      <dgm:spPr/>
      <dgm:t>
        <a:bodyPr/>
        <a:lstStyle/>
        <a:p>
          <a:endParaRPr lang="el-GR"/>
        </a:p>
      </dgm:t>
    </dgm:pt>
    <dgm:pt modelId="{F799F483-7354-45D1-8A8E-3D03D2CD4C48}" type="sibTrans" cxnId="{E16D29CB-C60A-4871-AA9C-1EB6B0D72AB2}">
      <dgm:prSet/>
      <dgm:spPr/>
      <dgm:t>
        <a:bodyPr/>
        <a:lstStyle/>
        <a:p>
          <a:endParaRPr lang="el-GR"/>
        </a:p>
      </dgm:t>
    </dgm:pt>
    <dgm:pt modelId="{EE342592-9A03-4E01-B5B2-7EFF7784504F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600D654C-82B5-4735-97FF-FB7B6183818F}" type="parTrans" cxnId="{F815F80E-4565-452F-BE88-786EB620C9F3}">
      <dgm:prSet/>
      <dgm:spPr/>
      <dgm:t>
        <a:bodyPr/>
        <a:lstStyle/>
        <a:p>
          <a:endParaRPr lang="el-GR"/>
        </a:p>
      </dgm:t>
    </dgm:pt>
    <dgm:pt modelId="{28FC8739-0B94-4C02-B860-E2D3F073179A}" type="sibTrans" cxnId="{F815F80E-4565-452F-BE88-786EB620C9F3}">
      <dgm:prSet/>
      <dgm:spPr/>
      <dgm:t>
        <a:bodyPr/>
        <a:lstStyle/>
        <a:p>
          <a:endParaRPr lang="el-GR"/>
        </a:p>
      </dgm:t>
    </dgm:pt>
    <dgm:pt modelId="{DCFD6B54-2CE1-412E-9E9E-6B9CA2342F1B}">
      <dgm:prSet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644ADEEC-E4D7-4873-984D-94B58C44D2A6}" type="parTrans" cxnId="{BF289E15-CFF4-4870-B494-4EFEC09739C5}">
      <dgm:prSet/>
      <dgm:spPr/>
      <dgm:t>
        <a:bodyPr/>
        <a:lstStyle/>
        <a:p>
          <a:endParaRPr lang="el-GR"/>
        </a:p>
      </dgm:t>
    </dgm:pt>
    <dgm:pt modelId="{59469A28-50D3-411B-A774-49655CAE2415}" type="sibTrans" cxnId="{BF289E15-CFF4-4870-B494-4EFEC09739C5}">
      <dgm:prSet/>
      <dgm:spPr/>
      <dgm:t>
        <a:bodyPr/>
        <a:lstStyle/>
        <a:p>
          <a:endParaRPr lang="el-GR"/>
        </a:p>
      </dgm:t>
    </dgm:pt>
    <dgm:pt modelId="{FFCC37ED-A92D-474A-9D60-468114F17823}">
      <dgm:prSet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DB275E18-2DF0-465D-9383-2715AE331EEC}" type="parTrans" cxnId="{85229F26-6940-45ED-B892-DD68B2F59272}">
      <dgm:prSet/>
      <dgm:spPr/>
      <dgm:t>
        <a:bodyPr/>
        <a:lstStyle/>
        <a:p>
          <a:endParaRPr lang="el-GR"/>
        </a:p>
      </dgm:t>
    </dgm:pt>
    <dgm:pt modelId="{DBBD1C99-ADC5-43A0-AD26-07FCA568BB81}" type="sibTrans" cxnId="{85229F26-6940-45ED-B892-DD68B2F59272}">
      <dgm:prSet/>
      <dgm:spPr/>
      <dgm:t>
        <a:bodyPr/>
        <a:lstStyle/>
        <a:p>
          <a:endParaRPr lang="el-GR"/>
        </a:p>
      </dgm:t>
    </dgm:pt>
    <dgm:pt modelId="{3686F1EF-4510-44E5-AA55-9D3C4841EC05}">
      <dgm:prSet custT="1"/>
      <dgm:spPr>
        <a:noFill/>
        <a:ln>
          <a:noFill/>
        </a:ln>
      </dgm:spPr>
      <dgm:t>
        <a:bodyPr/>
        <a:lstStyle/>
        <a:p>
          <a:r>
            <a:rPr lang="el-GR" sz="2000" b="1" i="1" dirty="0"/>
            <a:t>Προαπαιτήσεις για να μπορεί να τρέξει η εφαρμογή</a:t>
          </a:r>
          <a:endParaRPr lang="el-GR" sz="2000" dirty="0"/>
        </a:p>
      </dgm:t>
    </dgm:pt>
    <dgm:pt modelId="{E24D0811-2DDB-4096-A8A7-4391A184406B}" type="parTrans" cxnId="{C4A52AFC-EEA2-43FF-AFD4-82405703C39B}">
      <dgm:prSet/>
      <dgm:spPr/>
      <dgm:t>
        <a:bodyPr/>
        <a:lstStyle/>
        <a:p>
          <a:endParaRPr lang="el-GR"/>
        </a:p>
      </dgm:t>
    </dgm:pt>
    <dgm:pt modelId="{221C1EDA-5152-4574-AD8B-8D8991C5AD8A}" type="sibTrans" cxnId="{C4A52AFC-EEA2-43FF-AFD4-82405703C39B}">
      <dgm:prSet/>
      <dgm:spPr/>
      <dgm:t>
        <a:bodyPr/>
        <a:lstStyle/>
        <a:p>
          <a:endParaRPr lang="el-GR"/>
        </a:p>
      </dgm:t>
    </dgm:pt>
    <dgm:pt modelId="{157D5252-5593-4D4B-94A5-9FB0B78BC390}" type="pres">
      <dgm:prSet presAssocID="{31F9EC8C-5A2D-496F-ABDD-EFA0A44631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BB9E06F4-FA5B-4DA4-829B-5F127192BEB9}" type="pres">
      <dgm:prSet presAssocID="{6F922A8F-623F-49B8-8146-85F7CB7F10C0}" presName="root" presStyleCnt="0"/>
      <dgm:spPr/>
    </dgm:pt>
    <dgm:pt modelId="{15D30762-8B16-41A5-93E3-3EFAA50A1085}" type="pres">
      <dgm:prSet presAssocID="{6F922A8F-623F-49B8-8146-85F7CB7F10C0}" presName="rootComposite" presStyleCnt="0"/>
      <dgm:spPr/>
    </dgm:pt>
    <dgm:pt modelId="{5B42D217-1F94-4EC0-ADC3-F8C6D712501F}" type="pres">
      <dgm:prSet presAssocID="{6F922A8F-623F-49B8-8146-85F7CB7F10C0}" presName="rootText" presStyleLbl="node1" presStyleIdx="0" presStyleCnt="2" custScaleX="413004" custScaleY="244679" custLinFactNeighborX="-48251" custLinFactNeighborY="-19407"/>
      <dgm:spPr/>
      <dgm:t>
        <a:bodyPr/>
        <a:lstStyle/>
        <a:p>
          <a:endParaRPr lang="el-GR"/>
        </a:p>
      </dgm:t>
    </dgm:pt>
    <dgm:pt modelId="{37C3C500-F1D3-417A-94BC-31948D0879FD}" type="pres">
      <dgm:prSet presAssocID="{6F922A8F-623F-49B8-8146-85F7CB7F10C0}" presName="rootConnector" presStyleLbl="node1" presStyleIdx="0" presStyleCnt="2"/>
      <dgm:spPr/>
      <dgm:t>
        <a:bodyPr/>
        <a:lstStyle/>
        <a:p>
          <a:endParaRPr lang="el-GR"/>
        </a:p>
      </dgm:t>
    </dgm:pt>
    <dgm:pt modelId="{6DCC26E5-0139-4768-9F86-CE4510552C73}" type="pres">
      <dgm:prSet presAssocID="{6F922A8F-623F-49B8-8146-85F7CB7F10C0}" presName="childShape" presStyleCnt="0"/>
      <dgm:spPr/>
    </dgm:pt>
    <dgm:pt modelId="{EDBB47E3-5414-4A42-A044-0898EFED98A7}" type="pres">
      <dgm:prSet presAssocID="{600D654C-82B5-4735-97FF-FB7B6183818F}" presName="Name13" presStyleLbl="parChTrans1D2" presStyleIdx="0" presStyleCnt="3"/>
      <dgm:spPr/>
      <dgm:t>
        <a:bodyPr/>
        <a:lstStyle/>
        <a:p>
          <a:endParaRPr lang="el-GR"/>
        </a:p>
      </dgm:t>
    </dgm:pt>
    <dgm:pt modelId="{FBFEDEEE-3344-4104-BCF9-91A5FB59F385}" type="pres">
      <dgm:prSet presAssocID="{EE342592-9A03-4E01-B5B2-7EFF7784504F}" presName="childText" presStyleLbl="bgAcc1" presStyleIdx="0" presStyleCnt="3" custScaleX="307726" custScaleY="209867" custLinFactNeighborX="35736" custLinFactNeighborY="-323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84A587B-667C-492C-A1FF-AF87C53BE984}" type="pres">
      <dgm:prSet presAssocID="{644ADEEC-E4D7-4873-984D-94B58C44D2A6}" presName="Name13" presStyleLbl="parChTrans1D2" presStyleIdx="1" presStyleCnt="3"/>
      <dgm:spPr/>
      <dgm:t>
        <a:bodyPr/>
        <a:lstStyle/>
        <a:p>
          <a:endParaRPr lang="el-GR"/>
        </a:p>
      </dgm:t>
    </dgm:pt>
    <dgm:pt modelId="{9B38025C-D1C0-454E-A232-844D0419E078}" type="pres">
      <dgm:prSet presAssocID="{DCFD6B54-2CE1-412E-9E9E-6B9CA2342F1B}" presName="childText" presStyleLbl="bgAcc1" presStyleIdx="1" presStyleCnt="3" custScaleX="264634" custScaleY="212886" custLinFactX="100000" custLinFactNeighborX="120710" custLinFactNeighborY="-610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376470E-391E-42D5-838A-DF1E0C265F67}" type="pres">
      <dgm:prSet presAssocID="{DB275E18-2DF0-465D-9383-2715AE331EEC}" presName="Name13" presStyleLbl="parChTrans1D2" presStyleIdx="2" presStyleCnt="3"/>
      <dgm:spPr/>
      <dgm:t>
        <a:bodyPr/>
        <a:lstStyle/>
        <a:p>
          <a:endParaRPr lang="el-GR"/>
        </a:p>
      </dgm:t>
    </dgm:pt>
    <dgm:pt modelId="{3A726495-8CD4-4D58-A472-324AD29C95DC}" type="pres">
      <dgm:prSet presAssocID="{FFCC37ED-A92D-474A-9D60-468114F17823}" presName="childText" presStyleLbl="bgAcc1" presStyleIdx="2" presStyleCnt="3" custScaleX="359046" custScaleY="221417" custLinFactX="100000" custLinFactNeighborX="178290" custLinFactNeighborY="-1739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3DA51F1-8343-4DFF-9C0C-08A3BA5184C3}" type="pres">
      <dgm:prSet presAssocID="{3686F1EF-4510-44E5-AA55-9D3C4841EC05}" presName="root" presStyleCnt="0"/>
      <dgm:spPr/>
    </dgm:pt>
    <dgm:pt modelId="{C045828D-DF55-49DC-BE81-DC0F51A99690}" type="pres">
      <dgm:prSet presAssocID="{3686F1EF-4510-44E5-AA55-9D3C4841EC05}" presName="rootComposite" presStyleCnt="0"/>
      <dgm:spPr/>
    </dgm:pt>
    <dgm:pt modelId="{804EB631-2D68-4D66-A95D-2F3D7AA7BC5F}" type="pres">
      <dgm:prSet presAssocID="{3686F1EF-4510-44E5-AA55-9D3C4841EC05}" presName="rootText" presStyleLbl="node1" presStyleIdx="1" presStyleCnt="2" custScaleX="270964" custScaleY="257583" custLinFactX="-177891" custLinFactNeighborX="-200000" custLinFactNeighborY="-785"/>
      <dgm:spPr/>
      <dgm:t>
        <a:bodyPr/>
        <a:lstStyle/>
        <a:p>
          <a:endParaRPr lang="el-GR"/>
        </a:p>
      </dgm:t>
    </dgm:pt>
    <dgm:pt modelId="{89F0993F-8808-4C25-ABF5-5AF74D71F30C}" type="pres">
      <dgm:prSet presAssocID="{3686F1EF-4510-44E5-AA55-9D3C4841EC05}" presName="rootConnector" presStyleLbl="node1" presStyleIdx="1" presStyleCnt="2"/>
      <dgm:spPr/>
      <dgm:t>
        <a:bodyPr/>
        <a:lstStyle/>
        <a:p>
          <a:endParaRPr lang="el-GR"/>
        </a:p>
      </dgm:t>
    </dgm:pt>
    <dgm:pt modelId="{1AE507C0-7F28-4178-B97E-023A046F1612}" type="pres">
      <dgm:prSet presAssocID="{3686F1EF-4510-44E5-AA55-9D3C4841EC05}" presName="childShape" presStyleCnt="0"/>
      <dgm:spPr/>
    </dgm:pt>
  </dgm:ptLst>
  <dgm:cxnLst>
    <dgm:cxn modelId="{DFB4EE77-4F61-4459-AB82-463F632C9962}" type="presOf" srcId="{DCFD6B54-2CE1-412E-9E9E-6B9CA2342F1B}" destId="{9B38025C-D1C0-454E-A232-844D0419E078}" srcOrd="0" destOrd="0" presId="urn:microsoft.com/office/officeart/2005/8/layout/hierarchy3"/>
    <dgm:cxn modelId="{BF289E15-CFF4-4870-B494-4EFEC09739C5}" srcId="{6F922A8F-623F-49B8-8146-85F7CB7F10C0}" destId="{DCFD6B54-2CE1-412E-9E9E-6B9CA2342F1B}" srcOrd="1" destOrd="0" parTransId="{644ADEEC-E4D7-4873-984D-94B58C44D2A6}" sibTransId="{59469A28-50D3-411B-A774-49655CAE2415}"/>
    <dgm:cxn modelId="{0226D334-E326-4361-AF1C-15BC15FCC716}" type="presOf" srcId="{600D654C-82B5-4735-97FF-FB7B6183818F}" destId="{EDBB47E3-5414-4A42-A044-0898EFED98A7}" srcOrd="0" destOrd="0" presId="urn:microsoft.com/office/officeart/2005/8/layout/hierarchy3"/>
    <dgm:cxn modelId="{C4A52AFC-EEA2-43FF-AFD4-82405703C39B}" srcId="{31F9EC8C-5A2D-496F-ABDD-EFA0A44631B1}" destId="{3686F1EF-4510-44E5-AA55-9D3C4841EC05}" srcOrd="1" destOrd="0" parTransId="{E24D0811-2DDB-4096-A8A7-4391A184406B}" sibTransId="{221C1EDA-5152-4574-AD8B-8D8991C5AD8A}"/>
    <dgm:cxn modelId="{DD37610B-D835-4087-89E8-35892CD1D90D}" type="presOf" srcId="{6F922A8F-623F-49B8-8146-85F7CB7F10C0}" destId="{5B42D217-1F94-4EC0-ADC3-F8C6D712501F}" srcOrd="0" destOrd="0" presId="urn:microsoft.com/office/officeart/2005/8/layout/hierarchy3"/>
    <dgm:cxn modelId="{8F9C91EB-0883-478F-8202-D9119B3930EB}" type="presOf" srcId="{31F9EC8C-5A2D-496F-ABDD-EFA0A44631B1}" destId="{157D5252-5593-4D4B-94A5-9FB0B78BC390}" srcOrd="0" destOrd="0" presId="urn:microsoft.com/office/officeart/2005/8/layout/hierarchy3"/>
    <dgm:cxn modelId="{F1E3228F-E7F4-4DC4-8B5C-94712AE5E314}" type="presOf" srcId="{3686F1EF-4510-44E5-AA55-9D3C4841EC05}" destId="{804EB631-2D68-4D66-A95D-2F3D7AA7BC5F}" srcOrd="0" destOrd="0" presId="urn:microsoft.com/office/officeart/2005/8/layout/hierarchy3"/>
    <dgm:cxn modelId="{BD16A3DB-3EE0-4AA6-91EF-C01BE7A16288}" type="presOf" srcId="{3686F1EF-4510-44E5-AA55-9D3C4841EC05}" destId="{89F0993F-8808-4C25-ABF5-5AF74D71F30C}" srcOrd="1" destOrd="0" presId="urn:microsoft.com/office/officeart/2005/8/layout/hierarchy3"/>
    <dgm:cxn modelId="{85229F26-6940-45ED-B892-DD68B2F59272}" srcId="{6F922A8F-623F-49B8-8146-85F7CB7F10C0}" destId="{FFCC37ED-A92D-474A-9D60-468114F17823}" srcOrd="2" destOrd="0" parTransId="{DB275E18-2DF0-465D-9383-2715AE331EEC}" sibTransId="{DBBD1C99-ADC5-43A0-AD26-07FCA568BB81}"/>
    <dgm:cxn modelId="{E16D29CB-C60A-4871-AA9C-1EB6B0D72AB2}" srcId="{31F9EC8C-5A2D-496F-ABDD-EFA0A44631B1}" destId="{6F922A8F-623F-49B8-8146-85F7CB7F10C0}" srcOrd="0" destOrd="0" parTransId="{BAC5AEBF-7674-40A1-A79B-B25AB2827C71}" sibTransId="{F799F483-7354-45D1-8A8E-3D03D2CD4C48}"/>
    <dgm:cxn modelId="{706267EE-3B4B-4B70-9571-035368649FA7}" type="presOf" srcId="{644ADEEC-E4D7-4873-984D-94B58C44D2A6}" destId="{F84A587B-667C-492C-A1FF-AF87C53BE984}" srcOrd="0" destOrd="0" presId="urn:microsoft.com/office/officeart/2005/8/layout/hierarchy3"/>
    <dgm:cxn modelId="{74DF87BD-AE90-4FB9-91C0-4785F775071C}" type="presOf" srcId="{FFCC37ED-A92D-474A-9D60-468114F17823}" destId="{3A726495-8CD4-4D58-A472-324AD29C95DC}" srcOrd="0" destOrd="0" presId="urn:microsoft.com/office/officeart/2005/8/layout/hierarchy3"/>
    <dgm:cxn modelId="{A00FE619-391B-46C4-973B-4F8ED00B17B5}" type="presOf" srcId="{6F922A8F-623F-49B8-8146-85F7CB7F10C0}" destId="{37C3C500-F1D3-417A-94BC-31948D0879FD}" srcOrd="1" destOrd="0" presId="urn:microsoft.com/office/officeart/2005/8/layout/hierarchy3"/>
    <dgm:cxn modelId="{B08A3AB4-FAB4-497A-8AA4-5E714C0C8254}" type="presOf" srcId="{EE342592-9A03-4E01-B5B2-7EFF7784504F}" destId="{FBFEDEEE-3344-4104-BCF9-91A5FB59F385}" srcOrd="0" destOrd="0" presId="urn:microsoft.com/office/officeart/2005/8/layout/hierarchy3"/>
    <dgm:cxn modelId="{F815F80E-4565-452F-BE88-786EB620C9F3}" srcId="{6F922A8F-623F-49B8-8146-85F7CB7F10C0}" destId="{EE342592-9A03-4E01-B5B2-7EFF7784504F}" srcOrd="0" destOrd="0" parTransId="{600D654C-82B5-4735-97FF-FB7B6183818F}" sibTransId="{28FC8739-0B94-4C02-B860-E2D3F073179A}"/>
    <dgm:cxn modelId="{0F4CE053-8F65-44E2-B363-E2D22A7AF116}" type="presOf" srcId="{DB275E18-2DF0-465D-9383-2715AE331EEC}" destId="{2376470E-391E-42D5-838A-DF1E0C265F67}" srcOrd="0" destOrd="0" presId="urn:microsoft.com/office/officeart/2005/8/layout/hierarchy3"/>
    <dgm:cxn modelId="{B066B6A5-F40F-4770-B0EC-7AEF8CB3DCE3}" type="presParOf" srcId="{157D5252-5593-4D4B-94A5-9FB0B78BC390}" destId="{BB9E06F4-FA5B-4DA4-829B-5F127192BEB9}" srcOrd="0" destOrd="0" presId="urn:microsoft.com/office/officeart/2005/8/layout/hierarchy3"/>
    <dgm:cxn modelId="{86B52B90-43B4-4DD7-9825-B6F1656722EB}" type="presParOf" srcId="{BB9E06F4-FA5B-4DA4-829B-5F127192BEB9}" destId="{15D30762-8B16-41A5-93E3-3EFAA50A1085}" srcOrd="0" destOrd="0" presId="urn:microsoft.com/office/officeart/2005/8/layout/hierarchy3"/>
    <dgm:cxn modelId="{AF31E7E0-9DC3-4D5B-8146-9CD716FEB00D}" type="presParOf" srcId="{15D30762-8B16-41A5-93E3-3EFAA50A1085}" destId="{5B42D217-1F94-4EC0-ADC3-F8C6D712501F}" srcOrd="0" destOrd="0" presId="urn:microsoft.com/office/officeart/2005/8/layout/hierarchy3"/>
    <dgm:cxn modelId="{E2CD3AB6-239A-4EEA-B903-FAD5617AD466}" type="presParOf" srcId="{15D30762-8B16-41A5-93E3-3EFAA50A1085}" destId="{37C3C500-F1D3-417A-94BC-31948D0879FD}" srcOrd="1" destOrd="0" presId="urn:microsoft.com/office/officeart/2005/8/layout/hierarchy3"/>
    <dgm:cxn modelId="{404C7072-5D05-49DD-9BD3-0985459073D9}" type="presParOf" srcId="{BB9E06F4-FA5B-4DA4-829B-5F127192BEB9}" destId="{6DCC26E5-0139-4768-9F86-CE4510552C73}" srcOrd="1" destOrd="0" presId="urn:microsoft.com/office/officeart/2005/8/layout/hierarchy3"/>
    <dgm:cxn modelId="{ECA62256-97B0-4CC2-8EF1-ADC33222A0FF}" type="presParOf" srcId="{6DCC26E5-0139-4768-9F86-CE4510552C73}" destId="{EDBB47E3-5414-4A42-A044-0898EFED98A7}" srcOrd="0" destOrd="0" presId="urn:microsoft.com/office/officeart/2005/8/layout/hierarchy3"/>
    <dgm:cxn modelId="{4D638E73-E1FE-4AE6-9406-4C149B0FC7D0}" type="presParOf" srcId="{6DCC26E5-0139-4768-9F86-CE4510552C73}" destId="{FBFEDEEE-3344-4104-BCF9-91A5FB59F385}" srcOrd="1" destOrd="0" presId="urn:microsoft.com/office/officeart/2005/8/layout/hierarchy3"/>
    <dgm:cxn modelId="{077F015E-B63F-49CD-AA7C-E95C947611BF}" type="presParOf" srcId="{6DCC26E5-0139-4768-9F86-CE4510552C73}" destId="{F84A587B-667C-492C-A1FF-AF87C53BE984}" srcOrd="2" destOrd="0" presId="urn:microsoft.com/office/officeart/2005/8/layout/hierarchy3"/>
    <dgm:cxn modelId="{B1F349FA-AB74-4FAA-BFD1-5245D00DC95F}" type="presParOf" srcId="{6DCC26E5-0139-4768-9F86-CE4510552C73}" destId="{9B38025C-D1C0-454E-A232-844D0419E078}" srcOrd="3" destOrd="0" presId="urn:microsoft.com/office/officeart/2005/8/layout/hierarchy3"/>
    <dgm:cxn modelId="{52E4B8BC-8231-4305-96F2-8BA673A067E3}" type="presParOf" srcId="{6DCC26E5-0139-4768-9F86-CE4510552C73}" destId="{2376470E-391E-42D5-838A-DF1E0C265F67}" srcOrd="4" destOrd="0" presId="urn:microsoft.com/office/officeart/2005/8/layout/hierarchy3"/>
    <dgm:cxn modelId="{A36A664D-34AB-4AAA-A876-ACAB6979AFDD}" type="presParOf" srcId="{6DCC26E5-0139-4768-9F86-CE4510552C73}" destId="{3A726495-8CD4-4D58-A472-324AD29C95DC}" srcOrd="5" destOrd="0" presId="urn:microsoft.com/office/officeart/2005/8/layout/hierarchy3"/>
    <dgm:cxn modelId="{19E5AAC7-F992-42BB-9EDB-734861C4FB31}" type="presParOf" srcId="{157D5252-5593-4D4B-94A5-9FB0B78BC390}" destId="{E3DA51F1-8343-4DFF-9C0C-08A3BA5184C3}" srcOrd="1" destOrd="0" presId="urn:microsoft.com/office/officeart/2005/8/layout/hierarchy3"/>
    <dgm:cxn modelId="{9F565A05-B9DF-4EEA-9C43-A6156516255C}" type="presParOf" srcId="{E3DA51F1-8343-4DFF-9C0C-08A3BA5184C3}" destId="{C045828D-DF55-49DC-BE81-DC0F51A99690}" srcOrd="0" destOrd="0" presId="urn:microsoft.com/office/officeart/2005/8/layout/hierarchy3"/>
    <dgm:cxn modelId="{F51AD487-5C5C-45EB-A278-94FF910C1524}" type="presParOf" srcId="{C045828D-DF55-49DC-BE81-DC0F51A99690}" destId="{804EB631-2D68-4D66-A95D-2F3D7AA7BC5F}" srcOrd="0" destOrd="0" presId="urn:microsoft.com/office/officeart/2005/8/layout/hierarchy3"/>
    <dgm:cxn modelId="{BE71479D-0424-4236-89DB-D2EB69483291}" type="presParOf" srcId="{C045828D-DF55-49DC-BE81-DC0F51A99690}" destId="{89F0993F-8808-4C25-ABF5-5AF74D71F30C}" srcOrd="1" destOrd="0" presId="urn:microsoft.com/office/officeart/2005/8/layout/hierarchy3"/>
    <dgm:cxn modelId="{B17184CF-4527-4BB1-8317-86E906987299}" type="presParOf" srcId="{E3DA51F1-8343-4DFF-9C0C-08A3BA5184C3}" destId="{1AE507C0-7F28-4178-B97E-023A046F1612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42D217-1F94-4EC0-ADC3-F8C6D712501F}">
      <dsp:nvSpPr>
        <dsp:cNvPr id="0" name=""/>
        <dsp:cNvSpPr/>
      </dsp:nvSpPr>
      <dsp:spPr>
        <a:xfrm>
          <a:off x="0" y="0"/>
          <a:ext cx="4344187" cy="128682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 dirty="0"/>
        </a:p>
      </dsp:txBody>
      <dsp:txXfrm>
        <a:off x="0" y="0"/>
        <a:ext cx="4344187" cy="1286829"/>
      </dsp:txXfrm>
    </dsp:sp>
    <dsp:sp modelId="{EDBB47E3-5414-4A42-A044-0898EFED98A7}">
      <dsp:nvSpPr>
        <dsp:cNvPr id="0" name=""/>
        <dsp:cNvSpPr/>
      </dsp:nvSpPr>
      <dsp:spPr>
        <a:xfrm>
          <a:off x="434418" y="1286829"/>
          <a:ext cx="894918" cy="67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463"/>
              </a:lnTo>
              <a:lnTo>
                <a:pt x="894918" y="67046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DEEE-3344-4104-BCF9-91A5FB59F385}">
      <dsp:nvSpPr>
        <dsp:cNvPr id="0" name=""/>
        <dsp:cNvSpPr/>
      </dsp:nvSpPr>
      <dsp:spPr>
        <a:xfrm>
          <a:off x="1329336" y="1405420"/>
          <a:ext cx="2589455" cy="110374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700" kern="1200" dirty="0"/>
        </a:p>
      </dsp:txBody>
      <dsp:txXfrm>
        <a:off x="1329336" y="1405420"/>
        <a:ext cx="2589455" cy="1103744"/>
      </dsp:txXfrm>
    </dsp:sp>
    <dsp:sp modelId="{F84A587B-667C-492C-A1FF-AF87C53BE984}">
      <dsp:nvSpPr>
        <dsp:cNvPr id="0" name=""/>
        <dsp:cNvSpPr/>
      </dsp:nvSpPr>
      <dsp:spPr>
        <a:xfrm>
          <a:off x="434418" y="1286829"/>
          <a:ext cx="2451439" cy="189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554"/>
              </a:lnTo>
              <a:lnTo>
                <a:pt x="2451439" y="189855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8025C-D1C0-454E-A232-844D0419E078}">
      <dsp:nvSpPr>
        <dsp:cNvPr id="0" name=""/>
        <dsp:cNvSpPr/>
      </dsp:nvSpPr>
      <dsp:spPr>
        <a:xfrm>
          <a:off x="2885857" y="2625573"/>
          <a:ext cx="2226844" cy="111962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700" kern="1200" dirty="0"/>
        </a:p>
      </dsp:txBody>
      <dsp:txXfrm>
        <a:off x="2885857" y="2625573"/>
        <a:ext cx="2226844" cy="1119622"/>
      </dsp:txXfrm>
    </dsp:sp>
    <dsp:sp modelId="{2376470E-391E-42D5-838A-DF1E0C265F67}">
      <dsp:nvSpPr>
        <dsp:cNvPr id="0" name=""/>
        <dsp:cNvSpPr/>
      </dsp:nvSpPr>
      <dsp:spPr>
        <a:xfrm>
          <a:off x="434418" y="1286829"/>
          <a:ext cx="2935963" cy="3112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709"/>
              </a:lnTo>
              <a:lnTo>
                <a:pt x="2935963" y="311270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26495-8CD4-4D58-A472-324AD29C95DC}">
      <dsp:nvSpPr>
        <dsp:cNvPr id="0" name=""/>
        <dsp:cNvSpPr/>
      </dsp:nvSpPr>
      <dsp:spPr>
        <a:xfrm>
          <a:off x="3370382" y="3817294"/>
          <a:ext cx="3021303" cy="116448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700" kern="1200" dirty="0"/>
        </a:p>
      </dsp:txBody>
      <dsp:txXfrm>
        <a:off x="3370382" y="3817294"/>
        <a:ext cx="3021303" cy="1164488"/>
      </dsp:txXfrm>
    </dsp:sp>
    <dsp:sp modelId="{804EB631-2D68-4D66-A95D-2F3D7AA7BC5F}">
      <dsp:nvSpPr>
        <dsp:cNvPr id="0" name=""/>
        <dsp:cNvSpPr/>
      </dsp:nvSpPr>
      <dsp:spPr>
        <a:xfrm>
          <a:off x="792087" y="0"/>
          <a:ext cx="2850138" cy="13546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b="1" i="1" kern="1200" dirty="0"/>
            <a:t>Προαπαιτήσεις για να μπορεί να τρέξει η εφαρμογή</a:t>
          </a:r>
          <a:endParaRPr lang="el-GR" sz="2000" kern="1200" dirty="0"/>
        </a:p>
      </dsp:txBody>
      <dsp:txXfrm>
        <a:off x="792087" y="0"/>
        <a:ext cx="2850138" cy="135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86F8-0B5A-4E9D-9895-4BF273B7F90F}" type="datetimeFigureOut">
              <a:rPr lang="el-GR" smtClean="0"/>
              <a:pPr/>
              <a:t>26/8/2020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685800"/>
            <a:ext cx="5565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07B65-5569-4C5E-9E03-5E591EE5441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0852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1pPr>
    <a:lvl2pPr marL="548335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2pPr>
    <a:lvl3pPr marL="1096672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3pPr>
    <a:lvl4pPr marL="1645006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4pPr>
    <a:lvl5pPr marL="2193342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5pPr>
    <a:lvl6pPr marL="2741677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6pPr>
    <a:lvl7pPr marL="3290013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7pPr>
    <a:lvl8pPr marL="3838348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8pPr>
    <a:lvl9pPr marL="4386683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f988b0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f988b0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330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639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f988b05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f988b05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78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7672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f988b05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ff988b05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f988b055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f988b055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ff988b055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ff988b055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329" y="2239715"/>
            <a:ext cx="8599271" cy="2856158"/>
          </a:xfrm>
        </p:spPr>
        <p:txBody>
          <a:bodyPr anchor="b"/>
          <a:lstStyle>
            <a:lvl1pPr>
              <a:defRPr sz="5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329" y="5095872"/>
            <a:ext cx="8599271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4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6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2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9784863" y="1925774"/>
            <a:ext cx="1056639" cy="296981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551606" y="3456011"/>
            <a:ext cx="4117115" cy="29698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5495" y="312116"/>
            <a:ext cx="816698" cy="818866"/>
          </a:xfrm>
        </p:spPr>
        <p:txBody>
          <a:bodyPr/>
          <a:lstStyle>
            <a:lvl1pPr>
              <a:defRPr sz="2728" b="0" i="0">
                <a:latin typeface="+mj-lt"/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625336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31" y="5297785"/>
            <a:ext cx="8599270" cy="604521"/>
          </a:xfrm>
        </p:spPr>
        <p:txBody>
          <a:bodyPr anchor="b">
            <a:normAutofit/>
          </a:bodyPr>
          <a:lstStyle>
            <a:lvl1pPr algn="l">
              <a:defRPr sz="233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5329" y="731520"/>
            <a:ext cx="8599271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30" y="5905776"/>
            <a:ext cx="8599269" cy="526626"/>
          </a:xfrm>
        </p:spPr>
        <p:txBody>
          <a:bodyPr>
            <a:normAutofit/>
          </a:bodyPr>
          <a:lstStyle>
            <a:lvl1pPr marL="0" indent="0">
              <a:buNone/>
              <a:defRPr sz="1169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3093170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04185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061966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964104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4796330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437404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415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9" y="1134311"/>
            <a:ext cx="8599272" cy="1471739"/>
          </a:xfrm>
        </p:spPr>
        <p:txBody>
          <a:bodyPr/>
          <a:lstStyle>
            <a:lvl1pPr>
              <a:defRPr sz="3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329" y="3779520"/>
            <a:ext cx="8599272" cy="2641600"/>
          </a:xfrm>
        </p:spPr>
        <p:txBody>
          <a:bodyPr anchor="ctr">
            <a:normAutofit/>
          </a:bodyPr>
          <a:lstStyle>
            <a:lvl1pPr marL="0" indent="0">
              <a:buNone/>
              <a:defRPr sz="175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1370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470125" y="2807269"/>
            <a:ext cx="781342" cy="153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353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253" y="630499"/>
            <a:ext cx="781342" cy="153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353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301" y="1045885"/>
            <a:ext cx="8237055" cy="2878132"/>
          </a:xfrm>
        </p:spPr>
        <p:txBody>
          <a:bodyPr/>
          <a:lstStyle>
            <a:lvl1pPr>
              <a:defRPr sz="3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896030" y="3924017"/>
            <a:ext cx="7527598" cy="364986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64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329" y="4640701"/>
            <a:ext cx="8599272" cy="1788160"/>
          </a:xfrm>
        </p:spPr>
        <p:txBody>
          <a:bodyPr anchor="ctr">
            <a:normAutofit/>
          </a:bodyPr>
          <a:lstStyle>
            <a:lvl1pPr marL="0" indent="0">
              <a:buNone/>
              <a:defRPr sz="175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34812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8" y="2528711"/>
            <a:ext cx="8599273" cy="1944015"/>
          </a:xfrm>
        </p:spPr>
        <p:txBody>
          <a:bodyPr anchor="b"/>
          <a:lstStyle>
            <a:lvl1pPr algn="l">
              <a:defRPr sz="38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5368606"/>
            <a:ext cx="8599272" cy="917760"/>
          </a:xfrm>
        </p:spPr>
        <p:txBody>
          <a:bodyPr anchor="t"/>
          <a:lstStyle>
            <a:lvl1pPr marL="0" indent="0" algn="l">
              <a:buNone/>
              <a:defRPr sz="1949" cap="none">
                <a:solidFill>
                  <a:schemeClr val="accent1"/>
                </a:solidFill>
              </a:defRPr>
            </a:lvl1pPr>
            <a:lvl2pPr marL="44545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8461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8" y="2791786"/>
            <a:ext cx="3048902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5328" y="3406465"/>
            <a:ext cx="3048902" cy="3022396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6965" y="2777069"/>
            <a:ext cx="3064698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96965" y="3406465"/>
            <a:ext cx="3064698" cy="3022395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84399" y="2791786"/>
            <a:ext cx="3079945" cy="614678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84399" y="3406465"/>
            <a:ext cx="3083541" cy="3022393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291005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73031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32281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7" y="4835035"/>
            <a:ext cx="2972192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0319" y="2777067"/>
            <a:ext cx="2622209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25328" y="5449714"/>
            <a:ext cx="2972190" cy="979146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5247" y="4835036"/>
            <a:ext cx="2968613" cy="694566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26661" y="2777067"/>
            <a:ext cx="2622208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1669" y="5529602"/>
            <a:ext cx="2972191" cy="899260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8651" y="4835037"/>
            <a:ext cx="2972191" cy="694564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53641" y="2777067"/>
            <a:ext cx="2622209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78652" y="5529601"/>
            <a:ext cx="2972190" cy="899258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75592" y="2777067"/>
            <a:ext cx="0" cy="37521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01778" y="2777067"/>
            <a:ext cx="0" cy="372533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577573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7" y="1038579"/>
            <a:ext cx="8599273" cy="754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19204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754" y="1363700"/>
            <a:ext cx="1377664" cy="506516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5328" y="1363699"/>
            <a:ext cx="6087290" cy="506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578801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2092" y="-5080"/>
            <a:ext cx="4886274" cy="732028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3285" y="1472073"/>
            <a:ext cx="8354674" cy="2790612"/>
          </a:xfrm>
        </p:spPr>
        <p:txBody>
          <a:bodyPr anchor="b">
            <a:normAutofit/>
          </a:bodyPr>
          <a:lstStyle>
            <a:lvl1pPr algn="r">
              <a:defRPr sz="5339">
                <a:effectLst/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9555" y="4262686"/>
            <a:ext cx="6808405" cy="1481104"/>
          </a:xfrm>
        </p:spPr>
        <p:txBody>
          <a:bodyPr anchor="t">
            <a:normAutofit/>
          </a:bodyPr>
          <a:lstStyle>
            <a:lvl1pPr marL="0" indent="0" algn="r">
              <a:buNone/>
              <a:defRPr sz="1869">
                <a:solidFill>
                  <a:schemeClr val="tx1"/>
                </a:solidFill>
              </a:defRPr>
            </a:lvl1pPr>
            <a:lvl2pPr marL="40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8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4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0D2-36CB-41D0-94C2-16B494109C29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95631" y="6275494"/>
            <a:ext cx="4213128" cy="389467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19896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3B0-727C-413F-AD58-2E2A2BF13A12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0932" y="6258274"/>
            <a:ext cx="537029" cy="389467"/>
          </a:xfrm>
        </p:spPr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2781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710863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298" y="2844799"/>
            <a:ext cx="8701664" cy="2251073"/>
          </a:xfrm>
        </p:spPr>
        <p:txBody>
          <a:bodyPr anchor="b"/>
          <a:lstStyle>
            <a:lvl1pPr algn="r">
              <a:defRPr sz="356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6298" y="5095873"/>
            <a:ext cx="8701665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226-10A7-467B-B793-5B5704BD9EF9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204721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731522"/>
            <a:ext cx="9761723" cy="1869439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238" y="2844801"/>
            <a:ext cx="4769492" cy="3332481"/>
          </a:xfrm>
        </p:spPr>
        <p:txBody>
          <a:bodyPr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467" y="2844800"/>
            <a:ext cx="4769493" cy="3332480"/>
          </a:xfrm>
        </p:spPr>
        <p:txBody>
          <a:bodyPr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E6A7-E7DF-499B-A91A-A0D1589DD85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855424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722" y="2835770"/>
            <a:ext cx="4489009" cy="614679"/>
          </a:xfrm>
        </p:spPr>
        <p:txBody>
          <a:bodyPr anchor="b">
            <a:noAutofit/>
          </a:bodyPr>
          <a:lstStyle>
            <a:lvl1pPr marL="0" indent="0">
              <a:buNone/>
              <a:defRPr sz="2492" b="0">
                <a:solidFill>
                  <a:schemeClr val="accent1">
                    <a:lumMod val="75000"/>
                  </a:schemeClr>
                </a:solidFill>
              </a:defRPr>
            </a:lvl1pPr>
            <a:lvl2pPr marL="406873" indent="0">
              <a:buNone/>
              <a:defRPr sz="1780" b="1"/>
            </a:lvl2pPr>
            <a:lvl3pPr marL="813746" indent="0">
              <a:buNone/>
              <a:defRPr sz="1602" b="1"/>
            </a:lvl3pPr>
            <a:lvl4pPr marL="1220619" indent="0">
              <a:buNone/>
              <a:defRPr sz="1424" b="1"/>
            </a:lvl4pPr>
            <a:lvl5pPr marL="1627492" indent="0">
              <a:buNone/>
              <a:defRPr sz="1424" b="1"/>
            </a:lvl5pPr>
            <a:lvl6pPr marL="2034363" indent="0">
              <a:buNone/>
              <a:defRPr sz="1424" b="1"/>
            </a:lvl6pPr>
            <a:lvl7pPr marL="2441236" indent="0">
              <a:buNone/>
              <a:defRPr sz="1424" b="1"/>
            </a:lvl7pPr>
            <a:lvl8pPr marL="2848109" indent="0">
              <a:buNone/>
              <a:defRPr sz="1424" b="1"/>
            </a:lvl8pPr>
            <a:lvl9pPr marL="3254982" indent="0">
              <a:buNone/>
              <a:defRPr sz="1424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38" y="3557693"/>
            <a:ext cx="4769493" cy="2619585"/>
          </a:xfrm>
        </p:spPr>
        <p:txBody>
          <a:bodyPr anchor="t"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3996" y="2844800"/>
            <a:ext cx="4503965" cy="614679"/>
          </a:xfrm>
        </p:spPr>
        <p:txBody>
          <a:bodyPr anchor="b">
            <a:noAutofit/>
          </a:bodyPr>
          <a:lstStyle>
            <a:lvl1pPr marL="0" indent="0">
              <a:buNone/>
              <a:defRPr sz="2492" b="0">
                <a:solidFill>
                  <a:schemeClr val="accent1">
                    <a:lumMod val="75000"/>
                  </a:schemeClr>
                </a:solidFill>
              </a:defRPr>
            </a:lvl1pPr>
            <a:lvl2pPr marL="406873" indent="0">
              <a:buNone/>
              <a:defRPr sz="1780" b="1"/>
            </a:lvl2pPr>
            <a:lvl3pPr marL="813746" indent="0">
              <a:buNone/>
              <a:defRPr sz="1602" b="1"/>
            </a:lvl3pPr>
            <a:lvl4pPr marL="1220619" indent="0">
              <a:buNone/>
              <a:defRPr sz="1424" b="1"/>
            </a:lvl4pPr>
            <a:lvl5pPr marL="1627492" indent="0">
              <a:buNone/>
              <a:defRPr sz="1424" b="1"/>
            </a:lvl5pPr>
            <a:lvl6pPr marL="2034363" indent="0">
              <a:buNone/>
              <a:defRPr sz="1424" b="1"/>
            </a:lvl6pPr>
            <a:lvl7pPr marL="2441236" indent="0">
              <a:buNone/>
              <a:defRPr sz="1424" b="1"/>
            </a:lvl7pPr>
            <a:lvl8pPr marL="2848109" indent="0">
              <a:buNone/>
              <a:defRPr sz="1424" b="1"/>
            </a:lvl8pPr>
            <a:lvl9pPr marL="3254982" indent="0">
              <a:buNone/>
              <a:defRPr sz="1424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8467" y="3557693"/>
            <a:ext cx="4769493" cy="2619585"/>
          </a:xfrm>
        </p:spPr>
        <p:txBody>
          <a:bodyPr anchor="t"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DDE7-4146-4ED7-A8FB-CE611D963BB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14497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318C-DCFA-4170-A485-1353856064C1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58981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2A7-7314-4633-A061-005058A7F22C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632656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1706880"/>
            <a:ext cx="3458082" cy="1463040"/>
          </a:xfrm>
        </p:spPr>
        <p:txBody>
          <a:bodyPr anchor="b">
            <a:normAutofit/>
          </a:bodyPr>
          <a:lstStyle>
            <a:lvl1pPr algn="ctr">
              <a:defRPr sz="2136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057" y="731521"/>
            <a:ext cx="6080902" cy="5445761"/>
          </a:xfrm>
        </p:spPr>
        <p:txBody>
          <a:bodyPr anchor="ctr">
            <a:normAutofit/>
          </a:bodyPr>
          <a:lstStyle>
            <a:lvl1pPr>
              <a:defRPr sz="1780"/>
            </a:lvl1pPr>
            <a:lvl2pPr>
              <a:defRPr sz="1602"/>
            </a:lvl2pPr>
            <a:lvl3pPr>
              <a:defRPr sz="1424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239" y="3169920"/>
            <a:ext cx="3458082" cy="1950720"/>
          </a:xfrm>
        </p:spPr>
        <p:txBody>
          <a:bodyPr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8D1C-17CE-490F-8491-778DA519C0B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265466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90" y="1869439"/>
            <a:ext cx="5286972" cy="1463040"/>
          </a:xfrm>
        </p:spPr>
        <p:txBody>
          <a:bodyPr anchor="b">
            <a:normAutofit/>
          </a:bodyPr>
          <a:lstStyle>
            <a:lvl1pPr algn="ctr">
              <a:defRPr sz="2492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99872" y="975360"/>
            <a:ext cx="3196814" cy="4876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424"/>
            </a:lvl2pPr>
            <a:lvl3pPr marL="813746" indent="0">
              <a:buNone/>
              <a:defRPr sz="1424"/>
            </a:lvl3pPr>
            <a:lvl4pPr marL="1220619" indent="0">
              <a:buNone/>
              <a:defRPr sz="1424"/>
            </a:lvl4pPr>
            <a:lvl5pPr marL="1627492" indent="0">
              <a:buNone/>
              <a:defRPr sz="1424"/>
            </a:lvl5pPr>
            <a:lvl6pPr marL="2034363" indent="0">
              <a:buNone/>
              <a:defRPr sz="1424"/>
            </a:lvl6pPr>
            <a:lvl7pPr marL="2441236" indent="0">
              <a:buNone/>
              <a:defRPr sz="1424"/>
            </a:lvl7pPr>
            <a:lvl8pPr marL="2848109" indent="0">
              <a:buNone/>
              <a:defRPr sz="1424"/>
            </a:lvl8pPr>
            <a:lvl9pPr marL="3254982" indent="0">
              <a:buNone/>
              <a:defRPr sz="1424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90" y="3332479"/>
            <a:ext cx="5286972" cy="1950720"/>
          </a:xfrm>
        </p:spPr>
        <p:txBody>
          <a:bodyPr>
            <a:normAutofit/>
          </a:bodyPr>
          <a:lstStyle>
            <a:lvl1pPr marL="0" indent="0" algn="ctr">
              <a:buNone/>
              <a:defRPr sz="1602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39B9-3952-4613-A232-2311CB247E4D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404844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8" y="5048390"/>
            <a:ext cx="9761721" cy="604521"/>
          </a:xfrm>
        </p:spPr>
        <p:txBody>
          <a:bodyPr anchor="b">
            <a:normAutofit/>
          </a:bodyPr>
          <a:lstStyle>
            <a:lvl1pPr algn="ctr">
              <a:defRPr sz="2136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4809" y="994253"/>
            <a:ext cx="8014940" cy="33759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424"/>
            </a:lvl2pPr>
            <a:lvl3pPr marL="813746" indent="0">
              <a:buNone/>
              <a:defRPr sz="1424"/>
            </a:lvl3pPr>
            <a:lvl4pPr marL="1220619" indent="0">
              <a:buNone/>
              <a:defRPr sz="1424"/>
            </a:lvl4pPr>
            <a:lvl5pPr marL="1627492" indent="0">
              <a:buNone/>
              <a:defRPr sz="1424"/>
            </a:lvl5pPr>
            <a:lvl6pPr marL="2034363" indent="0">
              <a:buNone/>
              <a:defRPr sz="1424"/>
            </a:lvl6pPr>
            <a:lvl7pPr marL="2441236" indent="0">
              <a:buNone/>
              <a:defRPr sz="1424"/>
            </a:lvl7pPr>
            <a:lvl8pPr marL="2848109" indent="0">
              <a:buNone/>
              <a:defRPr sz="1424"/>
            </a:lvl8pPr>
            <a:lvl9pPr marL="3254982" indent="0">
              <a:buNone/>
              <a:defRPr sz="1424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238" y="5652910"/>
            <a:ext cx="9761721" cy="526626"/>
          </a:xfrm>
        </p:spPr>
        <p:txBody>
          <a:bodyPr>
            <a:normAutofit/>
          </a:bodyPr>
          <a:lstStyle>
            <a:lvl1pPr marL="0" indent="0" algn="ctr">
              <a:buNone/>
              <a:defRPr sz="1246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B2D4-C012-43A8-A848-4FEBB73C51F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694295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40" y="731520"/>
            <a:ext cx="9761721" cy="3251200"/>
          </a:xfrm>
        </p:spPr>
        <p:txBody>
          <a:bodyPr anchor="ctr">
            <a:normAutofit/>
          </a:bodyPr>
          <a:lstStyle>
            <a:lvl1pPr algn="ctr">
              <a:defRPr sz="2848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9" y="4632960"/>
            <a:ext cx="9761723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E64A-8983-429C-A46F-A751D0BAB7F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779725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57606" y="920559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3998" y="3007360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70" y="731522"/>
            <a:ext cx="8759409" cy="2926079"/>
          </a:xfrm>
        </p:spPr>
        <p:txBody>
          <a:bodyPr anchor="ctr">
            <a:normAutofit/>
          </a:bodyPr>
          <a:lstStyle>
            <a:lvl1pPr algn="ctr">
              <a:defRPr sz="2848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74306" y="3657599"/>
            <a:ext cx="8313939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2"/>
            </a:lvl1pPr>
            <a:lvl2pPr marL="406873" indent="0">
              <a:buFontTx/>
              <a:buNone/>
              <a:defRPr/>
            </a:lvl2pPr>
            <a:lvl3pPr marL="813746" indent="0">
              <a:buFontTx/>
              <a:buNone/>
              <a:defRPr/>
            </a:lvl3pPr>
            <a:lvl4pPr marL="1220619" indent="0">
              <a:buFontTx/>
              <a:buNone/>
              <a:defRPr/>
            </a:lvl4pPr>
            <a:lvl5pPr marL="1627492" indent="0">
              <a:buFontTx/>
              <a:buNone/>
              <a:defRPr/>
            </a:lvl5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4632960"/>
            <a:ext cx="9761721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15F4-D082-4248-95D2-2900626A6A6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3549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31" y="2856155"/>
            <a:ext cx="4239415" cy="2436079"/>
          </a:xfrm>
        </p:spPr>
        <p:txBody>
          <a:bodyPr anchor="ctr"/>
          <a:lstStyle>
            <a:lvl1pPr algn="l">
              <a:defRPr sz="38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680" y="2856154"/>
            <a:ext cx="3659050" cy="2436078"/>
          </a:xfrm>
        </p:spPr>
        <p:txBody>
          <a:bodyPr anchor="ctr"/>
          <a:lstStyle>
            <a:lvl1pPr marL="0" indent="0" algn="l">
              <a:buNone/>
              <a:defRPr sz="1949" cap="all">
                <a:solidFill>
                  <a:schemeClr val="accent1"/>
                </a:solidFill>
              </a:defRPr>
            </a:lvl1pPr>
            <a:lvl2pPr marL="44545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2243693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3529153"/>
            <a:ext cx="9761719" cy="1566720"/>
          </a:xfrm>
        </p:spPr>
        <p:txBody>
          <a:bodyPr anchor="b">
            <a:normAutofit/>
          </a:bodyPr>
          <a:lstStyle>
            <a:lvl1pPr algn="r">
              <a:defRPr sz="2848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5095873"/>
            <a:ext cx="9761719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5A7-614C-4CE7-B921-5DB536901335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476413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57606" y="920559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3998" y="3007360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70" y="731522"/>
            <a:ext cx="8759409" cy="2926079"/>
          </a:xfrm>
        </p:spPr>
        <p:txBody>
          <a:bodyPr anchor="ctr">
            <a:normAutofit/>
          </a:bodyPr>
          <a:lstStyle>
            <a:lvl1pPr algn="ctr">
              <a:defRPr sz="2848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39" y="4145280"/>
            <a:ext cx="9761719" cy="9482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13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5093547"/>
            <a:ext cx="9761719" cy="1083733"/>
          </a:xfrm>
        </p:spPr>
        <p:txBody>
          <a:bodyPr anchor="t">
            <a:normAutofit/>
          </a:bodyPr>
          <a:lstStyle>
            <a:lvl1pPr marL="0" indent="0" algn="r">
              <a:buNone/>
              <a:defRPr sz="1602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6AD8-21E9-41E2-A8C4-D646C9ED200B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239964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731520"/>
            <a:ext cx="9761722" cy="29091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39" y="3738880"/>
            <a:ext cx="9761723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9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9" y="4632960"/>
            <a:ext cx="9761723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602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29CC-2282-47D2-9B3C-791BB398BD55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398762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9964-E568-412C-892D-B81616839E47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097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3004" y="731520"/>
            <a:ext cx="1724958" cy="544576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239" y="731520"/>
            <a:ext cx="7814028" cy="5445760"/>
          </a:xfrm>
        </p:spPr>
        <p:txBody>
          <a:bodyPr vert="eaVert" anchor="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3128-D720-4063-B27A-30265DFF1881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693815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07AB14B7-08EA-4C6A-A73B-38A62436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908" y="1197187"/>
            <a:ext cx="8909447" cy="2546773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Υπότιτλος 2">
            <a:extLst>
              <a:ext uri="{FF2B5EF4-FFF2-40B4-BE49-F238E27FC236}">
                <a16:creationId xmlns="" xmlns:a16="http://schemas.microsoft.com/office/drawing/2014/main" id="{22F3C59C-46FD-4916-8089-950336CA4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8" y="3842174"/>
            <a:ext cx="8909447" cy="17661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B3F67E0E-5CDB-436D-80E4-49FC6602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4C87A4BB-8880-45F0-9549-B5E9EE8C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E2685B08-3191-4797-8AC1-9C5F3D13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1128733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D0BBF6ED-1787-4C53-A3D5-E0C0D56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FB2576E0-0193-44C6-A815-9D9CB242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6F86C9A9-8B8C-47C2-B0B2-FE1E7C39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437BB9AE-9949-4325-AE39-8043E74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1E3E5A3F-7AE4-4558-BA99-1B43E1E8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40561498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68A242B2-D50F-4630-90C2-8D6487B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12" y="1823721"/>
            <a:ext cx="10245864" cy="3042919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98317CE6-49D7-424C-AF23-66CCCF3D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12" y="4895428"/>
            <a:ext cx="10245864" cy="1600199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AA927C57-0B82-4F4A-A0B5-F3EDBB11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CD154610-052D-40FA-97EA-9F41DAA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F3A875D0-1D8E-47A7-9F6D-8A56122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1901110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9B7397B7-67DF-4280-A595-91940460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8DFFA1E0-0E24-449D-8451-F514415F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699" y="1947333"/>
            <a:ext cx="5048687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74D95E82-738B-4B3D-A75B-CFDE554D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877" y="1947333"/>
            <a:ext cx="5048687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8255E8D9-A413-46A2-96F9-54EEA7F8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7CAE377E-2037-45D1-B07A-CB3124FA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8A13F081-2204-4604-BB35-6019398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41710589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3E0AFEEB-FD11-4D24-85F8-6BC849F9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389467"/>
            <a:ext cx="10245864" cy="141393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CDBB400E-0170-4D1E-91BD-063BEF77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247" y="1793241"/>
            <a:ext cx="5025485" cy="87883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DC3EA43F-18DC-4348-A878-1E0C5EAE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47" y="2672080"/>
            <a:ext cx="5025485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5" name="Θέση κειμένου 4">
            <a:extLst>
              <a:ext uri="{FF2B5EF4-FFF2-40B4-BE49-F238E27FC236}">
                <a16:creationId xmlns="" xmlns:a16="http://schemas.microsoft.com/office/drawing/2014/main" id="{A394A4FD-C295-4DB8-8F01-97F0300B5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877" y="1793241"/>
            <a:ext cx="5050234" cy="87883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="" xmlns:a16="http://schemas.microsoft.com/office/drawing/2014/main" id="{1B5EA0EC-73BB-4EE5-A3CD-557FF0D34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3877" y="2672080"/>
            <a:ext cx="5050234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="" xmlns:a16="http://schemas.microsoft.com/office/drawing/2014/main" id="{4A7C3795-BFE0-42F1-8EEA-8D5BCAEC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="" xmlns:a16="http://schemas.microsoft.com/office/drawing/2014/main" id="{D1B12CDD-890F-4788-A039-8C5773D7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="" xmlns:a16="http://schemas.microsoft.com/office/drawing/2014/main" id="{1EF5D54B-D366-444C-8236-A53B289B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8111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328" y="2777067"/>
            <a:ext cx="4701388" cy="36440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9453" y="2777067"/>
            <a:ext cx="4701389" cy="36440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3386429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A3AAA377-E917-4F43-B56E-1E70DB2E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="" xmlns:a16="http://schemas.microsoft.com/office/drawing/2014/main" id="{02D41499-6B57-4019-AE9A-2D56C463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="" xmlns:a16="http://schemas.microsoft.com/office/drawing/2014/main" id="{5310DE13-FDB2-4B27-8DE8-1007BC7E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="" xmlns:a16="http://schemas.microsoft.com/office/drawing/2014/main" id="{64A27558-BE74-496A-AEC8-2C692A65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30612973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="" xmlns:a16="http://schemas.microsoft.com/office/drawing/2014/main" id="{D194C240-AA7E-466E-B227-BF3F1128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="" xmlns:a16="http://schemas.microsoft.com/office/drawing/2014/main" id="{D82A1D45-186D-4FF8-B725-780FDEE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="" xmlns:a16="http://schemas.microsoft.com/office/drawing/2014/main" id="{D6F1251A-AE94-4F49-8A6D-B5BBB8D8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324122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0582F77B-2244-4752-A3AA-34020B66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87680"/>
            <a:ext cx="3831371" cy="170688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A695B2BF-E3CE-464C-B2F7-E327F23A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234" y="1053254"/>
            <a:ext cx="6013877" cy="5198533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C74A60D7-ED15-45C6-95AE-9A98A6CF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194560"/>
            <a:ext cx="3831371" cy="4065694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82A60FB2-8193-4975-9425-411D62D2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A7212FAD-D894-424F-9F5B-278A1BE1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70CC8139-85E5-4F1C-9218-B2219C4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1278115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54DC3474-F689-4214-AA36-A44C6AF4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87680"/>
            <a:ext cx="3831371" cy="170688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εικόνας 2">
            <a:extLst>
              <a:ext uri="{FF2B5EF4-FFF2-40B4-BE49-F238E27FC236}">
                <a16:creationId xmlns="" xmlns:a16="http://schemas.microsoft.com/office/drawing/2014/main" id="{94B5B3F7-717F-43BB-9D83-3788BF7C6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0234" y="1053254"/>
            <a:ext cx="6013877" cy="5198533"/>
          </a:xfrm>
        </p:spPr>
        <p:txBody>
          <a:bodyPr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endParaRPr lang="en-ZW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EE8BE419-F499-44BC-B4F7-74065FAB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194560"/>
            <a:ext cx="3831371" cy="4065694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07AE1C11-B8C8-47EA-BC2C-DEE7486F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8427A06B-2658-4C08-9236-98AF54D0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047296F3-C098-408B-9851-2AA6C66E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3209298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5F6B9FFE-C425-479D-ABD5-0A6CF2E0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D68558B3-0C90-4032-B062-40257A9A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94EE9D58-2B56-465E-8AB2-A0B8FD4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607B9F3F-18A6-4B0C-8C64-3379A658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69840EF8-65B8-42FC-9059-783493A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2113674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="" xmlns:a16="http://schemas.microsoft.com/office/drawing/2014/main" id="{FF976742-7BEC-42A7-98DA-29A9513D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1098" y="389467"/>
            <a:ext cx="2561466" cy="619929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D568D01F-08A3-40D8-96D2-9F35AA78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6700" y="389467"/>
            <a:ext cx="7535907" cy="619929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3868EEDB-B3F2-4434-A879-8C284803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095E0234-E796-4B2D-B224-B5F6A73C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21F811A1-3254-4DB3-9F02-DF638E1A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8724476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457157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23490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38884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04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2777067"/>
            <a:ext cx="4701387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328" y="3391747"/>
            <a:ext cx="4701388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9453" y="2777067"/>
            <a:ext cx="4701389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9451" y="3391747"/>
            <a:ext cx="4701389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0475286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691988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760945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71288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14942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042866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21186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339280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809302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33532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54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375833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48436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9128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87244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523619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031263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23810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52551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68581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998418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0531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417721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526072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106483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692917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45359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51694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824561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89222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147138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5753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1178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9" y="1381760"/>
            <a:ext cx="2721512" cy="1706880"/>
          </a:xfrm>
        </p:spPr>
        <p:txBody>
          <a:bodyPr anchor="b"/>
          <a:lstStyle>
            <a:lvl1pPr algn="l">
              <a:defRPr sz="233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854" y="1544320"/>
            <a:ext cx="5056935" cy="4876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29" y="3088640"/>
            <a:ext cx="2721511" cy="3337898"/>
          </a:xfrm>
        </p:spPr>
        <p:txBody>
          <a:bodyPr/>
          <a:lstStyle>
            <a:lvl1pPr marL="0" indent="0">
              <a:buNone/>
              <a:defRPr sz="1364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7250573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255866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273781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363186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62199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72107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041364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783034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75212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29257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369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08" y="1806221"/>
            <a:ext cx="3761240" cy="1851379"/>
          </a:xfrm>
        </p:spPr>
        <p:txBody>
          <a:bodyPr anchor="b">
            <a:normAutofit/>
          </a:bodyPr>
          <a:lstStyle>
            <a:lvl1pPr algn="l">
              <a:defRPr sz="35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9911" y="1219200"/>
            <a:ext cx="3144412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29" y="3901440"/>
            <a:ext cx="3760219" cy="1463040"/>
          </a:xfrm>
        </p:spPr>
        <p:txBody>
          <a:bodyPr>
            <a:normAutofit/>
          </a:bodyPr>
          <a:lstStyle>
            <a:lvl1pPr marL="0" indent="0">
              <a:buNone/>
              <a:defRPr sz="1364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36168519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4990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075113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30984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819869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352654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07607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87980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1457649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746168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5928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25328" y="1038579"/>
            <a:ext cx="8536674" cy="75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2777067"/>
            <a:ext cx="8536673" cy="364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7731" y="6820332"/>
            <a:ext cx="965189" cy="32511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74" b="1" i="0">
                <a:solidFill>
                  <a:schemeClr val="accent1"/>
                </a:solidFill>
              </a:defRPr>
            </a:lvl1pPr>
          </a:lstStyle>
          <a:p>
            <a:fld id="{B5302F41-EEA0-413B-9A51-BF27A35E8F1E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806" y="6817961"/>
            <a:ext cx="3760787" cy="325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74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6988" y="315445"/>
            <a:ext cx="816698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28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7020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hdr="0" ftr="0" dt="0"/>
  <p:txStyles>
    <p:titleStyle>
      <a:lvl1pPr algn="l" defTabSz="445450" rtl="0" eaLnBrk="1" latinLnBrk="0" hangingPunct="1">
        <a:spcBef>
          <a:spcPct val="0"/>
        </a:spcBef>
        <a:buNone/>
        <a:defRPr sz="3507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4087" indent="-334087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5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3856" indent="-278406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5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36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590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045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499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8954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408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7863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6943" y="2"/>
            <a:ext cx="2374307" cy="73152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6239" y="731522"/>
            <a:ext cx="9761723" cy="18694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7" y="2844801"/>
            <a:ext cx="9761723" cy="3332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3005" y="6275494"/>
            <a:ext cx="111368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302F41-EEA0-413B-9A51-BF27A35E8F1E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6299" y="6275494"/>
            <a:ext cx="690246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932" y="6275494"/>
            <a:ext cx="53702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7919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 ftr="0" dt="0"/>
  <p:txStyles>
    <p:titleStyle>
      <a:lvl1pPr algn="ctr" defTabSz="406873" rtl="0" eaLnBrk="1" latinLnBrk="0" hangingPunct="1">
        <a:spcBef>
          <a:spcPct val="0"/>
        </a:spcBef>
        <a:buNone/>
        <a:defRPr sz="356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4295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1168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68041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3195" indent="-152578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2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80068" indent="-152578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37800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44673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51546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58419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873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746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619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492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363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236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109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4982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="" xmlns:a16="http://schemas.microsoft.com/office/drawing/2014/main" id="{B9451DE8-3460-4763-AB00-D5F11738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00" y="389467"/>
            <a:ext cx="10245864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0524654D-58DB-42F0-8871-9ACC582E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700" y="1947333"/>
            <a:ext cx="10245864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4372C834-2118-44F4-A527-A98852F40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699" y="6780107"/>
            <a:ext cx="267283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B63892F9-33D9-4E4C-A9AB-4BA3D293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006" y="6780107"/>
            <a:ext cx="400925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1AF84932-9F9A-4415-8565-4078EA5E4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9730" y="6780107"/>
            <a:ext cx="267283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="" xmlns:p14="http://schemas.microsoft.com/office/powerpoint/2010/main" val="25550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6714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97779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49627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685347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858669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862010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download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www.mongodb.com/try/download/community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nodejs.org/en/downloa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llPublicXML.z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eO7zHUq7fI" TargetMode="External"/><Relationship Id="rId2" Type="http://schemas.openxmlformats.org/officeDocument/2006/relationships/hyperlink" Target="https://github.com/KavalarisNikolaos/Internet-And-Application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4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llPublicXML.zi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- TextBox"/>
          <p:cNvSpPr txBox="1"/>
          <p:nvPr/>
        </p:nvSpPr>
        <p:spPr>
          <a:xfrm>
            <a:off x="2051199" y="489248"/>
            <a:ext cx="3815000" cy="165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1697">
              <a:lnSpc>
                <a:spcPct val="150000"/>
              </a:lnSpc>
            </a:pPr>
            <a: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  <a:t>EΘΝΙΚΟ ΜΕΤΣΟΒΙΟ ΠΟΛΥΤΕΧΝΕΙΟ</a:t>
            </a:r>
            <a:b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</a:br>
            <a: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  <a:t>Σχολή Ηλεκτρολόγων Μηχανικών &amp; Μηχανικών Υπολογιστών</a:t>
            </a:r>
            <a:r>
              <a:rPr lang="el-GR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  <a:t>	  </a:t>
            </a:r>
            <a:r>
              <a:rPr lang="en-US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  <a:t/>
            </a:r>
            <a:br>
              <a:rPr lang="en-US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</a:br>
            <a:endParaRPr lang="el-GR" sz="1827" dirty="0">
              <a:solidFill>
                <a:srgbClr val="1F497D">
                  <a:lumMod val="75000"/>
                </a:srgbClr>
              </a:solidFill>
              <a:latin typeface="Corbel"/>
              <a:cs typeface="Arial"/>
              <a:sym typeface="Arial"/>
            </a:endParaRPr>
          </a:p>
        </p:txBody>
      </p:sp>
      <p:pic>
        <p:nvPicPr>
          <p:cNvPr id="3" name="4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990" y="349097"/>
            <a:ext cx="1363212" cy="120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F955B1F7-9A54-43A1-A24C-F97A48BD42FB}"/>
              </a:ext>
            </a:extLst>
          </p:cNvPr>
          <p:cNvSpPr txBox="1">
            <a:spLocks/>
          </p:cNvSpPr>
          <p:nvPr/>
        </p:nvSpPr>
        <p:spPr>
          <a:xfrm>
            <a:off x="1787443" y="2407859"/>
            <a:ext cx="8624947" cy="3333211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35211"/>
            <a: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  <a:t/>
            </a:r>
            <a:b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</a:br>
            <a: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  <a:t/>
            </a:r>
            <a:b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</a:br>
            <a:r>
              <a:rPr lang="el-GR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                 </a:t>
            </a:r>
            <a:r>
              <a:rPr lang="en-US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n-US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</a:br>
            <a:r>
              <a:rPr lang="en-US" sz="6576" b="1" dirty="0">
                <a:solidFill>
                  <a:srgbClr val="F7964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n-US" sz="6576" b="1" dirty="0">
                <a:solidFill>
                  <a:srgbClr val="F7964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</a:br>
            <a:r>
              <a:rPr lang="en-US" sz="11100" b="1" u="sng" dirty="0" err="1">
                <a:solidFill>
                  <a:srgbClr val="116475"/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Appathon</a:t>
            </a:r>
            <a:r>
              <a:rPr lang="en-US" sz="11100" b="1" u="sng" dirty="0">
                <a:solidFill>
                  <a:srgbClr val="116475"/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 Project</a:t>
            </a:r>
            <a: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ΝΙΚΟΣ ΚΑΒΑΛΑΡΗΣ</a:t>
            </a:r>
            <a:endParaRPr lang="en-US" sz="6576" b="1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l-GR" sz="4027" b="1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r>
              <a:rPr lang="en-US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Email: </a:t>
            </a:r>
            <a:r>
              <a:rPr lang="en-US" sz="6576" b="1" dirty="0" smtClean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el16406@central.ntua.gr</a:t>
            </a:r>
            <a:endParaRPr lang="en-US" sz="6576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n-US" sz="4027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r>
              <a:rPr lang="en-US" sz="6485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AM: </a:t>
            </a:r>
            <a:r>
              <a:rPr lang="en-US" sz="6485" b="1" dirty="0" smtClean="0">
                <a:solidFill>
                  <a:srgbClr val="1F497D">
                    <a:lumMod val="75000"/>
                  </a:srgbClr>
                </a:solidFill>
                <a:highlight>
                  <a:srgbClr val="FFFF00"/>
                </a:highlight>
                <a:latin typeface="Cambria" pitchFamily="18" charset="0"/>
                <a:ea typeface="Cambria" panose="02040503050406030204" pitchFamily="18" charset="0"/>
                <a:sym typeface="Arial"/>
              </a:rPr>
              <a:t>03116406</a:t>
            </a:r>
            <a:endParaRPr lang="en-US" sz="6485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l-GR" sz="6576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472" y="6207391"/>
            <a:ext cx="3323602" cy="390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01697"/>
            <a:r>
              <a:rPr lang="el-GR" sz="193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cs typeface="Arial"/>
                <a:sym typeface="Arial"/>
              </a:rPr>
              <a:t>Ακαδημαϊκό έτος: 2019-2020</a:t>
            </a:r>
          </a:p>
        </p:txBody>
      </p:sp>
    </p:spTree>
    <p:extLst>
      <p:ext uri="{BB962C8B-B14F-4D97-AF65-F5344CB8AC3E}">
        <p14:creationId xmlns="" xmlns:p14="http://schemas.microsoft.com/office/powerpoint/2010/main" val="195295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50999" y="561256"/>
            <a:ext cx="11069384" cy="936105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         Backend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4294967295"/>
          </p:nvPr>
        </p:nvSpPr>
        <p:spPr>
          <a:xfrm>
            <a:off x="3491359" y="4305672"/>
            <a:ext cx="4176464" cy="243205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48895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-Express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τον Server</a:t>
            </a:r>
            <a:br>
              <a:rPr lang="en-GB" sz="1600" dirty="0">
                <a:solidFill>
                  <a:schemeClr val="accent1"/>
                </a:solidFill>
                <a:latin typeface="+mn-lt"/>
              </a:rPr>
            </a:b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	</a:t>
            </a:r>
            <a:endParaRPr sz="1600" dirty="0">
              <a:solidFill>
                <a:schemeClr val="accent1"/>
              </a:solidFill>
              <a:latin typeface="+mn-lt"/>
            </a:endParaRPr>
          </a:p>
          <a:p>
            <a:pPr>
              <a:buClr>
                <a:schemeClr val="bg1"/>
              </a:buClr>
              <a:buNone/>
            </a:pP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	-Mongoose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την επικοινωνία με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τη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    </a:t>
            </a:r>
            <a:r>
              <a:rPr lang="en-GB" sz="1600" dirty="0" err="1" smtClean="0">
                <a:solidFill>
                  <a:schemeClr val="accent1"/>
                </a:solidFill>
                <a:latin typeface="+mn-lt"/>
              </a:rPr>
              <a:t>βάση</a:t>
            </a:r>
            <a:endParaRPr sz="1600" dirty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4294967295"/>
          </p:nvPr>
        </p:nvSpPr>
        <p:spPr>
          <a:xfrm>
            <a:off x="3491359" y="2649488"/>
            <a:ext cx="4320480" cy="1728192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το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backend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έχει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αναπτυχθεί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ένα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API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σε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nodeJS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.</a:t>
            </a:r>
            <a:endParaRPr sz="1800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Χρησιμοποιήθηκε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:</a:t>
            </a:r>
            <a:endParaRPr sz="1800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1377381-499B-4DD1-8B1A-D568D7E8F0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7703" y="561256"/>
            <a:ext cx="469621" cy="4801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0" y="2937520"/>
            <a:ext cx="4063035" cy="800135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Frontend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920A7154-7F70-4E56-9563-B8640F201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79" y="2865512"/>
            <a:ext cx="800135" cy="870425"/>
          </a:xfrm>
          <a:prstGeom prst="rect">
            <a:avLst/>
          </a:prstGeom>
        </p:spPr>
      </p:pic>
      <p:sp>
        <p:nvSpPr>
          <p:cNvPr id="9" name="8 - TextBox"/>
          <p:cNvSpPr txBox="1"/>
          <p:nvPr/>
        </p:nvSpPr>
        <p:spPr>
          <a:xfrm>
            <a:off x="7091759" y="2001416"/>
            <a:ext cx="1800200" cy="275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11" name="10 - TextBox"/>
          <p:cNvSpPr txBox="1"/>
          <p:nvPr/>
        </p:nvSpPr>
        <p:spPr>
          <a:xfrm>
            <a:off x="6299671" y="2361456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l-GR" sz="2400" dirty="0" smtClean="0"/>
              <a:t>ο </a:t>
            </a:r>
            <a:r>
              <a:rPr lang="en-US" sz="2400" dirty="0" smtClean="0"/>
              <a:t>Front-end </a:t>
            </a:r>
            <a:r>
              <a:rPr lang="el-GR" sz="2400" dirty="0" smtClean="0"/>
              <a:t>σχεδιάστηκε με χρήση απλής </a:t>
            </a:r>
            <a:r>
              <a:rPr lang="en-US" sz="2400" dirty="0" smtClean="0"/>
              <a:t>html </a:t>
            </a:r>
            <a:r>
              <a:rPr lang="el-GR" sz="2400" dirty="0" smtClean="0"/>
              <a:t>και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l-GR" sz="2400" dirty="0" smtClean="0"/>
              <a:t>, ενώ για την επικοινωνία με το </a:t>
            </a:r>
            <a:r>
              <a:rPr lang="en-US" sz="2400" dirty="0" smtClean="0"/>
              <a:t>server </a:t>
            </a:r>
            <a:r>
              <a:rPr lang="el-GR" sz="2400" dirty="0" smtClean="0"/>
              <a:t>χρησιμοποιήθηκε το </a:t>
            </a:r>
            <a:r>
              <a:rPr lang="en-US" sz="2400" dirty="0" err="1" smtClean="0"/>
              <a:t>ejs</a:t>
            </a:r>
            <a:r>
              <a:rPr lang="en-US" sz="2400" dirty="0" smtClean="0"/>
              <a:t> template</a:t>
            </a:r>
            <a:r>
              <a:rPr lang="el-GR" sz="2400" dirty="0" smtClean="0"/>
              <a:t>.</a:t>
            </a:r>
            <a:endParaRPr lang="el-G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="" xmlns:a16="http://schemas.microsoft.com/office/drawing/2014/main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="" xmlns:a16="http://schemas.microsoft.com/office/drawing/2014/main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ΥΛΟΠΟΙΗΣΗ</a:t>
              </a:r>
              <a:r>
                <a:rPr kumimoji="0" lang="el-GR" sz="17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ZW" sz="17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="" xmlns:a16="http://schemas.microsoft.com/office/drawing/2014/main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="" xmlns:a16="http://schemas.microsoft.com/office/drawing/2014/main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ΕΦΑΡΜΟΓΗ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="" xmlns:a16="http://schemas.microsoft.com/office/drawing/2014/main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="" xmlns:a16="http://schemas.microsoft.com/office/drawing/2014/main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ΟΔΗΓΙΕΣ ΕΓΚΑΤΑΣΤΑΣΗΣ 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="" xmlns:a16="http://schemas.microsoft.com/office/drawing/2014/main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="" xmlns:a16="http://schemas.microsoft.com/office/drawing/2014/main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62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A87FB1FF-9C7D-46C6-84F2-8FD1575ADD4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501076847"/>
              </p:ext>
            </p:extLst>
          </p:nvPr>
        </p:nvGraphicFramePr>
        <p:xfrm>
          <a:off x="2195215" y="2001416"/>
          <a:ext cx="7776864" cy="507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61D5C3-50C7-448F-ABE0-ED3B6C9BD8B4}"/>
              </a:ext>
            </a:extLst>
          </p:cNvPr>
          <p:cNvSpPr txBox="1"/>
          <p:nvPr/>
        </p:nvSpPr>
        <p:spPr>
          <a:xfrm>
            <a:off x="3851399" y="3441720"/>
            <a:ext cx="208823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Python</a:t>
            </a:r>
            <a:r>
              <a:rPr lang="en-GB" sz="1400" dirty="0"/>
              <a:t> 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8"/>
              </a:rPr>
              <a:t>https://www.python.org/downloads/</a:t>
            </a:r>
            <a:r>
              <a:rPr lang="en-GB" sz="1400" dirty="0"/>
              <a:t>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EA46ED0-FBEC-4B1D-BAE0-116EC96C3F52}"/>
              </a:ext>
            </a:extLst>
          </p:cNvPr>
          <p:cNvSpPr txBox="1"/>
          <p:nvPr/>
        </p:nvSpPr>
        <p:spPr>
          <a:xfrm>
            <a:off x="5147543" y="4684197"/>
            <a:ext cx="208823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Node </a:t>
            </a:r>
            <a:r>
              <a:rPr lang="en-GB" sz="1400" b="1" dirty="0" err="1"/>
              <a:t>js</a:t>
            </a:r>
            <a:r>
              <a:rPr lang="en-GB" sz="1400" b="1" dirty="0"/>
              <a:t> 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9"/>
              </a:rPr>
              <a:t>https://nodejs.org/en/download/</a:t>
            </a:r>
            <a:r>
              <a:rPr lang="en-GB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0F2837-81CD-4786-B1B4-93E390504B96}"/>
              </a:ext>
            </a:extLst>
          </p:cNvPr>
          <p:cNvSpPr txBox="1"/>
          <p:nvPr/>
        </p:nvSpPr>
        <p:spPr>
          <a:xfrm>
            <a:off x="5723607" y="5889848"/>
            <a:ext cx="25922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MongoDB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10"/>
              </a:rPr>
              <a:t>https://www.mongodb.com/try/download/community</a:t>
            </a:r>
            <a:r>
              <a:rPr lang="en-GB" sz="1400" dirty="0"/>
              <a:t>)</a:t>
            </a:r>
          </a:p>
        </p:txBody>
      </p:sp>
      <p:sp>
        <p:nvSpPr>
          <p:cNvPr id="11" name="Google Shape;89;p17">
            <a:extLst>
              <a:ext uri="{FF2B5EF4-FFF2-40B4-BE49-F238E27FC236}">
                <a16:creationId xmlns="" xmlns:a16="http://schemas.microsoft.com/office/drawing/2014/main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7">
            <a:extLst>
              <a:ext uri="{FF2B5EF4-FFF2-40B4-BE49-F238E27FC236}">
                <a16:creationId xmlns="" xmlns:a16="http://schemas.microsoft.com/office/drawing/2014/main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181;p27">
            <a:extLst>
              <a:ext uri="{FF2B5EF4-FFF2-40B4-BE49-F238E27FC236}">
                <a16:creationId xmlns="" xmlns:a16="http://schemas.microsoft.com/office/drawing/2014/main" id="{3BDDB616-794C-4FDF-AB28-F7F560D51559}"/>
              </a:ext>
            </a:extLst>
          </p:cNvPr>
          <p:cNvSpPr txBox="1">
            <a:spLocks/>
          </p:cNvSpPr>
          <p:nvPr/>
        </p:nvSpPr>
        <p:spPr>
          <a:xfrm>
            <a:off x="323007" y="2505472"/>
            <a:ext cx="11069384" cy="37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Κάνουμε </a:t>
            </a:r>
            <a:r>
              <a:rPr lang="el-GR" sz="16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clone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το </a:t>
            </a:r>
            <a:r>
              <a:rPr lang="el-GR" sz="16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project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στον υπολογιστή μας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kern="0" dirty="0" err="1">
                <a:solidFill>
                  <a:schemeClr val="accent4"/>
                </a:solidFill>
                <a:latin typeface="+mn-lt"/>
              </a:rPr>
              <a:t>git</a:t>
            </a:r>
            <a:r>
              <a:rPr lang="el-GR" sz="1600" kern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l-GR" sz="1600" kern="0" dirty="0" err="1">
                <a:solidFill>
                  <a:schemeClr val="accent4"/>
                </a:solidFill>
                <a:latin typeface="+mn-lt"/>
              </a:rPr>
              <a:t>clone</a:t>
            </a:r>
            <a:r>
              <a:rPr lang="el-GR" sz="1600" kern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l-GR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https://</a:t>
            </a:r>
            <a:r>
              <a:rPr lang="el-GR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github.com/</a:t>
            </a:r>
            <a:r>
              <a:rPr lang="en-US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KavalarisNikolaos</a:t>
            </a:r>
            <a:r>
              <a:rPr lang="el-GR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/Internet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-</a:t>
            </a:r>
            <a:r>
              <a:rPr lang="el-GR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And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-</a:t>
            </a:r>
            <a:r>
              <a:rPr lang="el-GR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Applications.git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endParaRPr lang="el-GR" sz="1600" kern="0" dirty="0">
              <a:latin typeface="+mn-lt"/>
            </a:endParaRPr>
          </a:p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Μέσα στον φάκελο που δημιουργήθηκε κατεβάζουμε και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αποσυμπιέζουμε τα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αρχεία για τις κλινικές δοκιμές: 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u="sng" kern="0" dirty="0">
                <a:solidFill>
                  <a:schemeClr val="accent5"/>
                </a:solidFill>
                <a:latin typeface="+mn-lt"/>
                <a:ea typeface="Arial"/>
                <a:cs typeface="Arial"/>
                <a:sym typeface="Arial"/>
                <a:hlinkClick r:id="rId3"/>
              </a:rPr>
              <a:t>https://clinicaltrials.gov/AllPublicXML.zip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endParaRPr lang="el-GR" sz="1600" kern="0" dirty="0">
              <a:latin typeface="+mn-lt"/>
            </a:endParaRPr>
          </a:p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Για την εισαγωγή των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δεδομένων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στη βάση ανοίγουμε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ένα </a:t>
            </a:r>
            <a:r>
              <a:rPr lang="el-GR" sz="1600" dirty="0" err="1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terminal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μέσα στον φάκελο αυτό 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και εκτελούμε την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εντολή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: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python</a:t>
            </a:r>
            <a:r>
              <a:rPr lang="el-GR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data_insertion.py </a:t>
            </a:r>
            <a:r>
              <a:rPr lang="el-GR" sz="1600" kern="0" dirty="0">
                <a:latin typeface="+mn-lt"/>
                <a:ea typeface="Ubuntu"/>
                <a:cs typeface="Ubuntu"/>
                <a:sym typeface="Ubuntu"/>
              </a:rPr>
              <a:t/>
            </a:r>
            <a:br>
              <a:rPr lang="el-GR" sz="1600" kern="0" dirty="0">
                <a:latin typeface="+mn-lt"/>
                <a:ea typeface="Ubuntu"/>
                <a:cs typeface="Ubuntu"/>
                <a:sym typeface="Ubuntu"/>
              </a:rPr>
            </a:br>
            <a:endParaRPr lang="el-GR" sz="1600" kern="0" dirty="0">
              <a:latin typeface="+mn-lt"/>
              <a:ea typeface="Ubuntu"/>
              <a:cs typeface="Ubuntu"/>
              <a:sym typeface="Ubuntu"/>
            </a:endParaRPr>
          </a:p>
          <a:p>
            <a:pPr marL="0" indent="0" defTabSz="914400">
              <a:spcBef>
                <a:spcPts val="2079"/>
              </a:spcBef>
              <a:spcAft>
                <a:spcPts val="2079"/>
              </a:spcAft>
              <a:buFont typeface="Roboto"/>
              <a:buNone/>
            </a:pPr>
            <a:endParaRPr lang="el-GR" sz="1600" kern="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81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7">
            <a:extLst>
              <a:ext uri="{FF2B5EF4-FFF2-40B4-BE49-F238E27FC236}">
                <a16:creationId xmlns="" xmlns:a16="http://schemas.microsoft.com/office/drawing/2014/main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87;p28">
            <a:extLst>
              <a:ext uri="{FF2B5EF4-FFF2-40B4-BE49-F238E27FC236}">
                <a16:creationId xmlns="" xmlns:a16="http://schemas.microsoft.com/office/drawing/2014/main" id="{E80F057F-CF03-4F34-9137-7F4BBACFF21A}"/>
              </a:ext>
            </a:extLst>
          </p:cNvPr>
          <p:cNvSpPr txBox="1">
            <a:spLocks/>
          </p:cNvSpPr>
          <p:nvPr/>
        </p:nvSpPr>
        <p:spPr>
          <a:xfrm>
            <a:off x="755055" y="2361456"/>
            <a:ext cx="9783132" cy="37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 defTabSz="914400">
              <a:spcBef>
                <a:spcPts val="2079"/>
              </a:spcBef>
              <a:buFont typeface="Roboto"/>
              <a:buNone/>
            </a:pPr>
            <a:r>
              <a:rPr lang="en-GB" sz="1600" kern="0" dirty="0">
                <a:latin typeface="+mn-lt"/>
              </a:rPr>
              <a:t/>
            </a:r>
            <a:br>
              <a:rPr lang="en-GB" sz="1600" kern="0" dirty="0">
                <a:latin typeface="+mn-lt"/>
              </a:rPr>
            </a:br>
            <a:r>
              <a:rPr lang="el-GR" sz="1600" kern="0" dirty="0" smtClean="0">
                <a:solidFill>
                  <a:srgbClr val="001F5C"/>
                </a:solidFill>
                <a:latin typeface="+mn-lt"/>
              </a:rPr>
              <a:t>Ανοίγουμε ένα </a:t>
            </a:r>
            <a:r>
              <a:rPr lang="en-GB" sz="1600" kern="0" dirty="0">
                <a:solidFill>
                  <a:srgbClr val="001F5C"/>
                </a:solidFill>
                <a:latin typeface="+mn-lt"/>
              </a:rPr>
              <a:t>terminal </a:t>
            </a:r>
            <a:r>
              <a:rPr lang="el-GR" sz="1600" kern="0" dirty="0">
                <a:solidFill>
                  <a:srgbClr val="001F5C"/>
                </a:solidFill>
                <a:latin typeface="+mn-lt"/>
              </a:rPr>
              <a:t>μέσα στο φάκελο και εκτελούμε τις εντολές:</a:t>
            </a:r>
          </a:p>
          <a:p>
            <a:pPr marL="593949" indent="-404215" algn="just" defTabSz="914400">
              <a:spcBef>
                <a:spcPts val="2079"/>
              </a:spcBef>
              <a:buClr>
                <a:schemeClr val="accent4"/>
              </a:buClr>
              <a:buFont typeface="Ubuntu"/>
              <a:buAutoNum type="arabicPeriod"/>
            </a:pPr>
            <a:r>
              <a:rPr lang="en-GB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npm</a:t>
            </a:r>
            <a:r>
              <a:rPr lang="en-GB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</a:t>
            </a:r>
            <a:r>
              <a:rPr lang="en-GB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install</a:t>
            </a:r>
            <a:endParaRPr lang="en-GB" sz="1600" kern="0" dirty="0">
              <a:solidFill>
                <a:schemeClr val="accent4"/>
              </a:solidFill>
              <a:latin typeface="+mn-lt"/>
              <a:ea typeface="Ubuntu"/>
              <a:cs typeface="Ubuntu"/>
              <a:sym typeface="Ubuntu"/>
            </a:endParaRPr>
          </a:p>
          <a:p>
            <a:pPr marL="593949" indent="-404215" algn="just" defTabSz="914400">
              <a:buClr>
                <a:schemeClr val="accent4"/>
              </a:buClr>
              <a:buFont typeface="Ubuntu"/>
              <a:buAutoNum type="arabicPeriod"/>
            </a:pPr>
            <a:r>
              <a:rPr lang="en-GB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npm</a:t>
            </a:r>
            <a:r>
              <a:rPr lang="en-GB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start</a:t>
            </a:r>
          </a:p>
          <a:p>
            <a:pPr marL="0" indent="0" algn="just" defTabSz="914400">
              <a:spcBef>
                <a:spcPts val="2079"/>
              </a:spcBef>
              <a:buFont typeface="Roboto"/>
              <a:buNone/>
            </a:pPr>
            <a:endParaRPr lang="en-GB" sz="1600" kern="0" dirty="0">
              <a:latin typeface="+mn-lt"/>
            </a:endParaRPr>
          </a:p>
          <a:p>
            <a:pPr marL="0" indent="0" algn="just" defTabSz="914400">
              <a:spcBef>
                <a:spcPts val="2079"/>
              </a:spcBef>
              <a:spcAft>
                <a:spcPts val="2079"/>
              </a:spcAft>
              <a:buFont typeface="Roboto"/>
              <a:buNone/>
            </a:pPr>
            <a:endParaRPr lang="en-GB" sz="1600" b="1" kern="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02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2">
            <a:extLst>
              <a:ext uri="{FF2B5EF4-FFF2-40B4-BE49-F238E27FC236}">
                <a16:creationId xmlns="" xmlns:a16="http://schemas.microsoft.com/office/drawing/2014/main" id="{92B651A2-CDDF-4C0A-AB9E-26514E985B04}"/>
              </a:ext>
            </a:extLst>
          </p:cNvPr>
          <p:cNvSpPr/>
          <p:nvPr/>
        </p:nvSpPr>
        <p:spPr>
          <a:xfrm>
            <a:off x="2627263" y="409959"/>
            <a:ext cx="6552728" cy="1196752"/>
          </a:xfrm>
          <a:prstGeom prst="horizontalScroll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116475"/>
                </a:solidFill>
                <a:latin typeface="Cambria" pitchFamily="18" charset="0"/>
              </a:rPr>
              <a:t>Πληροφορίες</a:t>
            </a:r>
          </a:p>
        </p:txBody>
      </p:sp>
      <p:sp>
        <p:nvSpPr>
          <p:cNvPr id="9" name="Google Shape;193;p29">
            <a:extLst>
              <a:ext uri="{FF2B5EF4-FFF2-40B4-BE49-F238E27FC236}">
                <a16:creationId xmlns="" xmlns:a16="http://schemas.microsoft.com/office/drawing/2014/main" id="{729BA3A5-8F07-4F6E-9DA2-14CEEF39F00C}"/>
              </a:ext>
            </a:extLst>
          </p:cNvPr>
          <p:cNvSpPr txBox="1">
            <a:spLocks/>
          </p:cNvSpPr>
          <p:nvPr/>
        </p:nvSpPr>
        <p:spPr>
          <a:xfrm>
            <a:off x="1691159" y="2289448"/>
            <a:ext cx="8424936" cy="3793725"/>
          </a:xfrm>
          <a:prstGeom prst="rect">
            <a:avLst/>
          </a:prstGeom>
        </p:spPr>
        <p:txBody>
          <a:bodyPr spcFirstLastPara="1" vert="horz" wrap="square" lIns="118773" tIns="118773" rIns="118773" bIns="118773" rtlCol="0" anchor="t" anchorCtr="0">
            <a:noAutofit/>
          </a:bodyPr>
          <a:lstStyle>
            <a:lvl1pPr marL="254295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3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61168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068041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2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3195" indent="-152578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2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780068" indent="-152578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37800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644673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051546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458419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079"/>
              </a:spcBef>
            </a:pPr>
            <a:r>
              <a:rPr lang="en-US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G</a:t>
            </a:r>
            <a:r>
              <a:rPr lang="el-GR" sz="1600" b="1" kern="0" dirty="0" err="1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ithub</a:t>
            </a: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του </a:t>
            </a:r>
            <a:r>
              <a:rPr lang="el-GR" sz="1600" b="1" kern="0" dirty="0" err="1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project</a:t>
            </a: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: </a:t>
            </a:r>
          </a:p>
          <a:p>
            <a:pPr marL="0" indent="593949" algn="just">
              <a:spcBef>
                <a:spcPts val="2079"/>
              </a:spcBef>
              <a:buFont typeface="Arial"/>
              <a:buNone/>
            </a:pPr>
            <a:r>
              <a:rPr lang="el-GR" u="sng" dirty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https://</a:t>
            </a:r>
            <a:r>
              <a:rPr lang="el-GR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github.com/</a:t>
            </a:r>
            <a:r>
              <a:rPr lang="en-US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KavalarisNikolaos</a:t>
            </a:r>
            <a:r>
              <a:rPr lang="el-GR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/Internet</a:t>
            </a:r>
            <a:r>
              <a:rPr lang="en-US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-</a:t>
            </a:r>
            <a:r>
              <a:rPr lang="el-GR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And</a:t>
            </a:r>
            <a:r>
              <a:rPr lang="en-US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-</a:t>
            </a:r>
            <a:r>
              <a:rPr lang="el-GR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Applications</a:t>
            </a:r>
            <a:endParaRPr lang="el-GR" dirty="0">
              <a:solidFill>
                <a:srgbClr val="116475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just">
              <a:spcBef>
                <a:spcPts val="2079"/>
              </a:spcBef>
            </a:pP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Παρουσίαση εργασίας</a:t>
            </a:r>
            <a:r>
              <a:rPr lang="el-GR" sz="1600" b="1" kern="0" dirty="0" smtClean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</a:t>
            </a:r>
            <a:endParaRPr lang="en-US" sz="1600" b="1" kern="0" dirty="0" smtClean="0">
              <a:solidFill>
                <a:srgbClr val="001F5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lvl="1" algn="just">
              <a:spcBef>
                <a:spcPts val="2079"/>
              </a:spcBef>
            </a:pPr>
            <a:r>
              <a:rPr lang="en-US" sz="2400" dirty="0" smtClean="0">
                <a:hlinkClick r:id="rId3"/>
              </a:rPr>
              <a:t>https://www.youtube.com/watch?v=veO7zHUq7fI</a:t>
            </a:r>
            <a:endParaRPr lang="el-GR" sz="2400" b="1" kern="0" dirty="0">
              <a:solidFill>
                <a:srgbClr val="001F5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6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5">
            <a:extLst>
              <a:ext uri="{FF2B5EF4-FFF2-40B4-BE49-F238E27FC236}">
                <a16:creationId xmlns="" xmlns:a16="http://schemas.microsoft.com/office/drawing/2014/main" id="{65779281-7937-47A5-9678-B6FDAD972A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2531"/>
            <a:ext cx="11879262" cy="7324828"/>
            <a:chOff x="0" y="-2373"/>
            <a:chExt cx="12192000" cy="6867027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C6A5F94-EA1E-47C7-A6EE-BBF381891F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A45E2F18-3105-4F3B-99FD-83B4793DA3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1381AF66-114C-4563-B095-288F42CCB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747F9408-6CFC-4676-AD20-F02C796EB6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A7ADB05A-D37F-413A-B91E-5BB1FF628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8654F3E1-5DC0-4E84-B666-997F05FA07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="" xmlns:a16="http://schemas.microsoft.com/office/drawing/2014/main" id="{6705C03F-F9C3-432E-8D6A-7396A5D232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A9832115-0F55-42D3-9A09-385BD837D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="" xmlns:a16="http://schemas.microsoft.com/office/drawing/2014/main" id="{E7DA4E2E-EF02-4DA8-B2D4-458977719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4" name="Rectangle 86">
            <a:extLst>
              <a:ext uri="{FF2B5EF4-FFF2-40B4-BE49-F238E27FC236}">
                <a16:creationId xmlns="" xmlns:a16="http://schemas.microsoft.com/office/drawing/2014/main" id="{4E7CA534-C00D-4395-B324-C66C955E53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170071" y="0"/>
            <a:ext cx="66820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88">
            <a:extLst>
              <a:ext uri="{FF2B5EF4-FFF2-40B4-BE49-F238E27FC236}">
                <a16:creationId xmlns="" xmlns:a16="http://schemas.microsoft.com/office/drawing/2014/main" id="{324E43EB-867C-4B35-9A5C-E435157C72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879262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90">
            <a:extLst>
              <a:ext uri="{FF2B5EF4-FFF2-40B4-BE49-F238E27FC236}">
                <a16:creationId xmlns="" xmlns:a16="http://schemas.microsoft.com/office/drawing/2014/main" id="{01B1A260-8A72-4E08-82CC-DB3DB0A49F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2531"/>
            <a:ext cx="11879262" cy="7324828"/>
            <a:chOff x="0" y="-2373"/>
            <a:chExt cx="12192000" cy="6867027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F5EE446B-EFB2-4F6A-AC6E-936E92DB5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92">
              <a:extLst>
                <a:ext uri="{FF2B5EF4-FFF2-40B4-BE49-F238E27FC236}">
                  <a16:creationId xmlns="" xmlns:a16="http://schemas.microsoft.com/office/drawing/2014/main" id="{3483BA79-FCF5-4852-AF0E-CA634727E3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A2630BA5-8A74-4D0A-BB80-42BB6E2D0C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94">
              <a:extLst>
                <a:ext uri="{FF2B5EF4-FFF2-40B4-BE49-F238E27FC236}">
                  <a16:creationId xmlns="" xmlns:a16="http://schemas.microsoft.com/office/drawing/2014/main" id="{BD6109B2-DB31-43CB-950B-AB02BC17CF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4F4C0381-B807-4F22-9362-4CF1EA4ED6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Oval 96">
              <a:extLst>
                <a:ext uri="{FF2B5EF4-FFF2-40B4-BE49-F238E27FC236}">
                  <a16:creationId xmlns="" xmlns:a16="http://schemas.microsoft.com/office/drawing/2014/main" id="{32DC58E5-A2AB-4AF3-BFDC-51F45B859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5A82E722-60BE-4C4A-93FB-ED5C9D25F9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5">
              <a:extLst>
                <a:ext uri="{FF2B5EF4-FFF2-40B4-BE49-F238E27FC236}">
                  <a16:creationId xmlns="" xmlns:a16="http://schemas.microsoft.com/office/drawing/2014/main" id="{BD917B57-2D0B-49F7-99D0-3E0D111382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5">
              <a:extLst>
                <a:ext uri="{FF2B5EF4-FFF2-40B4-BE49-F238E27FC236}">
                  <a16:creationId xmlns="" xmlns:a16="http://schemas.microsoft.com/office/drawing/2014/main" id="{ED29444E-A895-4493-BEBA-CBD61CF471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1" name="Freeform 5">
              <a:extLst>
                <a:ext uri="{FF2B5EF4-FFF2-40B4-BE49-F238E27FC236}">
                  <a16:creationId xmlns="" xmlns:a16="http://schemas.microsoft.com/office/drawing/2014/main" id="{9237B3E9-B2D7-4C20-930D-6FD74FFB5C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968587" y="1205976"/>
            <a:ext cx="3256705" cy="49032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/>
            <a:r>
              <a:rPr lang="el-GR" sz="3600" b="1" dirty="0">
                <a:solidFill>
                  <a:srgbClr val="EBEBEB"/>
                </a:solidFill>
                <a:latin typeface="Cambria" panose="02040503050406030204" pitchFamily="18" charset="0"/>
                <a:ea typeface="Cambria" panose="02040503050406030204" pitchFamily="18" charset="0"/>
                <a:sym typeface="Helvetica Neue"/>
              </a:rPr>
              <a:t>Περιεχόμενα</a:t>
            </a:r>
            <a:endParaRPr lang="en-US" sz="3600" b="1" dirty="0">
              <a:solidFill>
                <a:srgbClr val="EBEBEB"/>
              </a:solidFill>
              <a:latin typeface="Cambria" panose="02040503050406030204" pitchFamily="18" charset="0"/>
              <a:ea typeface="Cambria" panose="02040503050406030204" pitchFamily="18" charset="0"/>
              <a:sym typeface="Helvetica Neue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154381" y="466680"/>
            <a:ext cx="5361466" cy="6351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Εφ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αρμογή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Υλο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ποίηση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Οδηγίες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εγκ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ατάστασης</a:t>
            </a:r>
          </a:p>
          <a:p>
            <a:pPr marL="0" indent="0" defTabSz="457200">
              <a:spcBef>
                <a:spcPts val="1000"/>
              </a:spcBef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defTabSz="457200">
              <a:spcBef>
                <a:spcPts val="1000"/>
              </a:spcBef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="" xmlns:a16="http://schemas.microsoft.com/office/drawing/2014/main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="" xmlns:a16="http://schemas.microsoft.com/office/drawing/2014/main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ΥΛΟΠΟΙΗΣΗ</a:t>
              </a:r>
              <a:r>
                <a:rPr lang="el-GR" sz="1754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ZW" sz="1754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="" xmlns:a16="http://schemas.microsoft.com/office/drawing/2014/main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="" xmlns:a16="http://schemas.microsoft.com/office/drawing/2014/main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ΕΦΑΡΜΟΓΗ</a:t>
              </a:r>
              <a:endParaRPr lang="en-ZW" sz="1754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="" xmlns:a16="http://schemas.microsoft.com/office/drawing/2014/main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="" xmlns:a16="http://schemas.microsoft.com/office/drawing/2014/main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ΟΔΗΓΙΕΣ ΕΓΚΑΤΑΣΤΑΣΗΣ </a:t>
              </a:r>
              <a:endParaRPr lang="en-ZW" sz="1754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="" xmlns:a16="http://schemas.microsoft.com/office/drawing/2014/main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="" xmlns:a16="http://schemas.microsoft.com/office/drawing/2014/main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01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89543" y="2737815"/>
            <a:ext cx="5103640" cy="257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algn="just" defTabSz="1187897">
              <a:buClr>
                <a:srgbClr val="000000"/>
              </a:buClr>
            </a:pP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Σε αυτή την εφαρμογή ο χρήστης μπορεί να αναζητήσει στα δεδομένα κλινικών δοκιμών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βάσει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μιας ασθένειας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και να δει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αν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η ασθένεια που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αναζήτησε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περιέχεται σε συνδυασμούς συγκεκριμένων πεδίων των κλινικών δοκιμών ( </a:t>
            </a:r>
            <a:r>
              <a:rPr lang="en-US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condition, </a:t>
            </a:r>
            <a:r>
              <a:rPr lang="en-US" sz="18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brief_summary,criteria</a:t>
            </a:r>
            <a:r>
              <a:rPr lang="en-US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).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 Οι συνδυασμοί  αυτοί φαίνονται στη διπλανή φωτογραφία ,όπως περιέχεται στην εισαγωγή της εφαρμογής μας.</a:t>
            </a:r>
            <a:endParaRPr lang="el-GR" sz="1800" kern="0" dirty="0">
              <a:solidFill>
                <a:schemeClr val="accent2">
                  <a:lumMod val="60000"/>
                  <a:lumOff val="40000"/>
                </a:schemeClr>
              </a:solidFill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5493" y="967325"/>
            <a:ext cx="488811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897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Σκο</a:t>
            </a:r>
            <a:r>
              <a:rPr lang="en-GB" sz="3897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π</a:t>
            </a:r>
            <a:r>
              <a:rPr lang="el-GR" sz="3897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ός</a:t>
            </a:r>
            <a:endParaRPr sz="3897" b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471E6BC-5966-4568-8B12-A8A05250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810"/>
          <a:stretch/>
        </p:blipFill>
        <p:spPr>
          <a:xfrm>
            <a:off x="5723608" y="2217440"/>
            <a:ext cx="5930246" cy="2664296"/>
          </a:xfrm>
          <a:prstGeom prst="rect">
            <a:avLst/>
          </a:prstGeom>
        </p:spPr>
      </p:pic>
      <p:pic>
        <p:nvPicPr>
          <p:cNvPr id="6" name="Γραφικό 42" descr="Κέντρο">
            <a:extLst>
              <a:ext uri="{FF2B5EF4-FFF2-40B4-BE49-F238E27FC236}">
                <a16:creationId xmlns="" xmlns:a16="http://schemas.microsoft.com/office/drawing/2014/main" id="{04DF106F-52DE-4FC6-A7AB-304AC155C8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60" y="1029057"/>
            <a:ext cx="748537" cy="74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Αναζήτηση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7992375" y="2369138"/>
            <a:ext cx="3617286" cy="4456814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spcAft>
                <a:spcPts val="2079"/>
              </a:spcAft>
              <a:buNone/>
            </a:pP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Για να επιτευχθεί η αναζήτηση πρέπει ο χρήστης να γράψει στο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search-box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την ασθένεια ,για την οποία ενδιαφέρεται , και να πατήσει το κουμπί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&lt;Search&gt;.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Αν δεν υπάρχει σε κάποιο άρθρο η ασθένεια (ή αν ο χρήστης πληκτρολόγησε κάτι που δεν είναι ασθένεια) ,τότε θα επιστραφούν κενοί πίνακες , η δομή των οποίων θα παρουσιαστεί σε επόμενη διαφάνεια . </a:t>
            </a:r>
            <a:r>
              <a:rPr lang="el-GR" sz="1600" kern="1200" dirty="0" err="1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Αν,τέλος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, ο χρήστης δεν πληκτρολογήσει τίποτα και πατήσει το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Search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, θα του εμφανιστεί το μήνυμα της διπλανής φωτογραφίας.</a:t>
            </a:r>
            <a:endParaRPr sz="1600" kern="1200" dirty="0">
              <a:solidFill>
                <a:srgbClr val="1F497D">
                  <a:lumMod val="75000"/>
                </a:srgbClr>
              </a:solidFill>
              <a:latin typeface="+mn-lt"/>
              <a:ea typeface="+mn-ea"/>
              <a:cs typeface="Arial"/>
            </a:endParaRPr>
          </a:p>
        </p:txBody>
      </p:sp>
      <p:grpSp>
        <p:nvGrpSpPr>
          <p:cNvPr id="9" name="Ομάδα 16">
            <a:extLst>
              <a:ext uri="{FF2B5EF4-FFF2-40B4-BE49-F238E27FC236}">
                <a16:creationId xmlns="" xmlns:a16="http://schemas.microsoft.com/office/drawing/2014/main" id="{75FCD4B3-7ADA-4E6D-94B7-1769BAD94C38}"/>
              </a:ext>
            </a:extLst>
          </p:cNvPr>
          <p:cNvGrpSpPr/>
          <p:nvPr/>
        </p:nvGrpSpPr>
        <p:grpSpPr>
          <a:xfrm>
            <a:off x="2843287" y="750406"/>
            <a:ext cx="648072" cy="602938"/>
            <a:chOff x="1532308" y="3362390"/>
            <a:chExt cx="720000" cy="720000"/>
          </a:xfrm>
          <a:solidFill>
            <a:schemeClr val="bg1"/>
          </a:solidFill>
        </p:grpSpPr>
        <p:sp>
          <p:nvSpPr>
            <p:cNvPr id="10" name="Οβάλ 12">
              <a:extLst>
                <a:ext uri="{FF2B5EF4-FFF2-40B4-BE49-F238E27FC236}">
                  <a16:creationId xmlns="" xmlns:a16="http://schemas.microsoft.com/office/drawing/2014/main" id="{1B3CC730-7079-47FA-88D8-223B20E094C4}"/>
                </a:ext>
              </a:extLst>
            </p:cNvPr>
            <p:cNvSpPr/>
            <p:nvPr/>
          </p:nvSpPr>
          <p:spPr>
            <a:xfrm>
              <a:off x="1532308" y="336239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dirty="0"/>
            </a:p>
          </p:txBody>
        </p:sp>
        <p:pic>
          <p:nvPicPr>
            <p:cNvPr id="11" name="Γραφικό 15" descr="Μεγεθυντικός φακός">
              <a:extLst>
                <a:ext uri="{FF2B5EF4-FFF2-40B4-BE49-F238E27FC236}">
                  <a16:creationId xmlns="" xmlns:a16="http://schemas.microsoft.com/office/drawing/2014/main" id="{CD39FF2C-FB61-43E5-B46A-B9C1E6C9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39916" y="3429000"/>
              <a:ext cx="509488" cy="581688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047" y="2361456"/>
            <a:ext cx="6120680" cy="152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119" y="5385792"/>
            <a:ext cx="5685884" cy="130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Αναζήτηση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Google Shape;98;p18">
            <a:extLst>
              <a:ext uri="{FF2B5EF4-FFF2-40B4-BE49-F238E27FC236}">
                <a16:creationId xmlns="" xmlns:a16="http://schemas.microsoft.com/office/drawing/2014/main" id="{E0C806BA-5047-4CD9-84D7-1D89825EFB0D}"/>
              </a:ext>
            </a:extLst>
          </p:cNvPr>
          <p:cNvSpPr txBox="1">
            <a:spLocks/>
          </p:cNvSpPr>
          <p:nvPr/>
        </p:nvSpPr>
        <p:spPr>
          <a:xfrm>
            <a:off x="6655615" y="2073424"/>
            <a:ext cx="4818740" cy="340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93949" marR="0" lvl="0" indent="-404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87897" marR="0" lvl="1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781846" marR="0" lvl="2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375794" marR="0" lvl="3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969743" marR="0" lvl="4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563691" marR="0" lvl="5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157640" marR="0" lvl="6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751588" marR="0" lvl="7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345537" marR="0" lvl="8" indent="-387716" algn="l" rtl="0">
              <a:lnSpc>
                <a:spcPct val="115000"/>
              </a:lnSpc>
              <a:spcBef>
                <a:spcPts val="2079"/>
              </a:spcBef>
              <a:spcAft>
                <a:spcPts val="2079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None/>
              <a:tabLst/>
              <a:defRPr/>
            </a:pPr>
            <a:endParaRPr kumimoji="0" lang="el-GR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Arial"/>
              <a:ea typeface="Roboto"/>
              <a:cs typeface="Arial"/>
              <a:sym typeface="Roboto"/>
            </a:endParaRPr>
          </a:p>
        </p:txBody>
      </p:sp>
      <p:sp>
        <p:nvSpPr>
          <p:cNvPr id="9" name="Google Shape;99;p18">
            <a:extLst>
              <a:ext uri="{FF2B5EF4-FFF2-40B4-BE49-F238E27FC236}">
                <a16:creationId xmlns="" xmlns:a16="http://schemas.microsoft.com/office/drawing/2014/main" id="{1987F6A9-9BE2-4E3C-AFB5-10441A7DC670}"/>
              </a:ext>
            </a:extLst>
          </p:cNvPr>
          <p:cNvSpPr txBox="1">
            <a:spLocks/>
          </p:cNvSpPr>
          <p:nvPr/>
        </p:nvSpPr>
        <p:spPr>
          <a:xfrm>
            <a:off x="9396015" y="2217440"/>
            <a:ext cx="2078340" cy="440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93949" marR="0" lvl="0" indent="-404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87897" marR="0" lvl="1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781846" marR="0" lvl="2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375794" marR="0" lvl="3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969743" marR="0" lvl="4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563691" marR="0" lvl="5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157640" marR="0" lvl="6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751588" marR="0" lvl="7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345537" marR="0" lvl="8" indent="-387716" algn="l" rtl="0">
              <a:lnSpc>
                <a:spcPct val="115000"/>
              </a:lnSpc>
              <a:spcBef>
                <a:spcPts val="2079"/>
              </a:spcBef>
              <a:spcAft>
                <a:spcPts val="2079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79"/>
              </a:spcAft>
              <a:buClr>
                <a:srgbClr val="666666"/>
              </a:buClr>
              <a:buSzPts val="1300"/>
              <a:buFont typeface="Roboto"/>
              <a:buNone/>
              <a:tabLst/>
              <a:defRPr/>
            </a:pP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Τα αποτελέσματα επιστρέφονται σε 3 </a:t>
            </a:r>
            <a:r>
              <a:rPr lang="el-GR" sz="1600" b="1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αριθμημένες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λίστες ώστε ο χρήστης να  μπορεί να δει και τον αριθμό των άρθρων κάθε κατηγορίας .Μάλιστα, ο χρήστης πατώντας σε κάθε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URL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μπορεί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να μάθει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περισσότερες πληροφορίες για κάθε μελέτη!</a:t>
            </a:r>
            <a:endParaRPr kumimoji="0" lang="el-GR" sz="160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Arial"/>
              <a:ea typeface="Roboto"/>
              <a:cs typeface="Arial"/>
              <a:sym typeface="Roboto"/>
            </a:endParaRPr>
          </a:p>
        </p:txBody>
      </p:sp>
      <p:grpSp>
        <p:nvGrpSpPr>
          <p:cNvPr id="11" name="Ομάδα 16">
            <a:extLst>
              <a:ext uri="{FF2B5EF4-FFF2-40B4-BE49-F238E27FC236}">
                <a16:creationId xmlns="" xmlns:a16="http://schemas.microsoft.com/office/drawing/2014/main" id="{C967BD53-808F-4ED1-A8E8-18FC18FE0C0C}"/>
              </a:ext>
            </a:extLst>
          </p:cNvPr>
          <p:cNvGrpSpPr/>
          <p:nvPr/>
        </p:nvGrpSpPr>
        <p:grpSpPr>
          <a:xfrm>
            <a:off x="2843287" y="750406"/>
            <a:ext cx="648072" cy="602938"/>
            <a:chOff x="1532308" y="3362390"/>
            <a:chExt cx="720000" cy="720000"/>
          </a:xfrm>
          <a:solidFill>
            <a:schemeClr val="bg1"/>
          </a:solidFill>
        </p:grpSpPr>
        <p:sp>
          <p:nvSpPr>
            <p:cNvPr id="12" name="Οβάλ 12">
              <a:extLst>
                <a:ext uri="{FF2B5EF4-FFF2-40B4-BE49-F238E27FC236}">
                  <a16:creationId xmlns="" xmlns:a16="http://schemas.microsoft.com/office/drawing/2014/main" id="{57838D72-7AB9-41BD-B2F1-4834417F0CFF}"/>
                </a:ext>
              </a:extLst>
            </p:cNvPr>
            <p:cNvSpPr/>
            <p:nvPr/>
          </p:nvSpPr>
          <p:spPr>
            <a:xfrm>
              <a:off x="1532308" y="336239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6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215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Γραφικό 15" descr="Μεγεθυντικός φακός">
              <a:extLst>
                <a:ext uri="{FF2B5EF4-FFF2-40B4-BE49-F238E27FC236}">
                  <a16:creationId xmlns="" xmlns:a16="http://schemas.microsoft.com/office/drawing/2014/main" id="{D524A9DF-567C-4BF8-9916-B3D69A4A0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9916" y="3429000"/>
              <a:ext cx="509488" cy="581688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991" y="2361456"/>
            <a:ext cx="8856984" cy="408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8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="" xmlns:a16="http://schemas.microsoft.com/office/drawing/2014/main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="" xmlns:a16="http://schemas.microsoft.com/office/drawing/2014/main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ΥΛΟΠΟΙΗΣΗ</a:t>
              </a:r>
              <a:r>
                <a:rPr kumimoji="0" lang="el-GR" sz="17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ZW" sz="17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="" xmlns:a16="http://schemas.microsoft.com/office/drawing/2014/main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="" xmlns:a16="http://schemas.microsoft.com/office/drawing/2014/main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ΕΦΑΡΜΟΓΗ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="" xmlns:a16="http://schemas.microsoft.com/office/drawing/2014/main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="" xmlns:a16="http://schemas.microsoft.com/office/drawing/2014/main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ΟΔΗΓΙΕΣ ΕΓΚΑΤΑΣΤΑΣΗΣ 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="" xmlns:a16="http://schemas.microsoft.com/office/drawing/2014/main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="" xmlns:a16="http://schemas.microsoft.com/office/drawing/2014/main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34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Υλοποίηση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Γραφικό 25" descr="Παλμός">
            <a:extLst>
              <a:ext uri="{FF2B5EF4-FFF2-40B4-BE49-F238E27FC236}">
                <a16:creationId xmlns="" xmlns:a16="http://schemas.microsoft.com/office/drawing/2014/main" id="{EEC26F56-985E-44FF-B978-237B298643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2243" y="777280"/>
            <a:ext cx="677108" cy="677108"/>
          </a:xfrm>
          <a:prstGeom prst="rect">
            <a:avLst/>
          </a:prstGeom>
        </p:spPr>
      </p:pic>
      <p:pic>
        <p:nvPicPr>
          <p:cNvPr id="41" name="Google Shape;121;p21">
            <a:extLst>
              <a:ext uri="{FF2B5EF4-FFF2-40B4-BE49-F238E27FC236}">
                <a16:creationId xmlns="" xmlns:a16="http://schemas.microsoft.com/office/drawing/2014/main" id="{3A5BA569-21D2-46B1-9EDD-5932EF4EE7FF}"/>
              </a:ext>
            </a:extLst>
          </p:cNvPr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5042069" y="4110785"/>
            <a:ext cx="1866076" cy="11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Στεφάνη 8">
            <a:extLst>
              <a:ext uri="{FF2B5EF4-FFF2-40B4-BE49-F238E27FC236}">
                <a16:creationId xmlns="" xmlns:a16="http://schemas.microsoft.com/office/drawing/2014/main" id="{A4B033E1-EEE5-48E3-8787-B5DB90ACDAB4}"/>
              </a:ext>
            </a:extLst>
          </p:cNvPr>
          <p:cNvSpPr/>
          <p:nvPr/>
        </p:nvSpPr>
        <p:spPr>
          <a:xfrm rot="1971641">
            <a:off x="7962857" y="3189383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="" xmlns:a16="http://schemas.microsoft.com/office/drawing/2014/main" id="{FDD992D1-9E1B-4D7D-B0B4-9AD4ECC3F73D}"/>
              </a:ext>
            </a:extLst>
          </p:cNvPr>
          <p:cNvSpPr/>
          <p:nvPr/>
        </p:nvSpPr>
        <p:spPr>
          <a:xfrm>
            <a:off x="8215953" y="5713455"/>
            <a:ext cx="3384000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45" name="Google Shape;122;p21">
            <a:extLst>
              <a:ext uri="{FF2B5EF4-FFF2-40B4-BE49-F238E27FC236}">
                <a16:creationId xmlns="" xmlns:a16="http://schemas.microsoft.com/office/drawing/2014/main" id="{536D5074-B985-47A8-BD9F-7F16D1F8B308}"/>
              </a:ext>
            </a:extLst>
          </p:cNvPr>
          <p:cNvPicPr preferRelativeResize="0"/>
          <p:nvPr/>
        </p:nvPicPr>
        <p:blipFill rotWithShape="1">
          <a:blip r:embed="rId6" cstate="print">
            <a:alphaModFix/>
          </a:blip>
          <a:srcRect l="13512" t="26650" r="14802" b="26864"/>
          <a:stretch/>
        </p:blipFill>
        <p:spPr>
          <a:xfrm>
            <a:off x="8503987" y="4326241"/>
            <a:ext cx="2432625" cy="82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Στεφάνη 8">
            <a:extLst>
              <a:ext uri="{FF2B5EF4-FFF2-40B4-BE49-F238E27FC236}">
                <a16:creationId xmlns="" xmlns:a16="http://schemas.microsoft.com/office/drawing/2014/main" id="{8D5EF449-D83B-485F-A466-21AC5602066D}"/>
              </a:ext>
            </a:extLst>
          </p:cNvPr>
          <p:cNvSpPr/>
          <p:nvPr/>
        </p:nvSpPr>
        <p:spPr>
          <a:xfrm rot="1971641">
            <a:off x="4318380" y="3137944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="" xmlns:a16="http://schemas.microsoft.com/office/drawing/2014/main" id="{BFF46B29-6DEF-48E2-8D35-F68D25B0E738}"/>
              </a:ext>
            </a:extLst>
          </p:cNvPr>
          <p:cNvSpPr/>
          <p:nvPr/>
        </p:nvSpPr>
        <p:spPr>
          <a:xfrm>
            <a:off x="4283447" y="5651362"/>
            <a:ext cx="3600000" cy="720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Στεφάνη 8">
            <a:extLst>
              <a:ext uri="{FF2B5EF4-FFF2-40B4-BE49-F238E27FC236}">
                <a16:creationId xmlns="" xmlns:a16="http://schemas.microsoft.com/office/drawing/2014/main" id="{89A6CFE2-F1B2-46E0-BD75-7F23720F8B6E}"/>
              </a:ext>
            </a:extLst>
          </p:cNvPr>
          <p:cNvSpPr/>
          <p:nvPr/>
        </p:nvSpPr>
        <p:spPr>
          <a:xfrm rot="1971641">
            <a:off x="614447" y="3186397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A2135BB3-4857-4CFE-903C-2EE2181CDDFA}"/>
              </a:ext>
            </a:extLst>
          </p:cNvPr>
          <p:cNvSpPr/>
          <p:nvPr/>
        </p:nvSpPr>
        <p:spPr>
          <a:xfrm>
            <a:off x="638970" y="5745912"/>
            <a:ext cx="3384377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8" name="Google Shape;123;p21">
            <a:extLst>
              <a:ext uri="{FF2B5EF4-FFF2-40B4-BE49-F238E27FC236}">
                <a16:creationId xmlns="" xmlns:a16="http://schemas.microsoft.com/office/drawing/2014/main" id="{28420C74-5402-48FA-9F25-FB538123905B}"/>
              </a:ext>
            </a:extLst>
          </p:cNvPr>
          <p:cNvSpPr txBox="1">
            <a:spLocks/>
          </p:cNvSpPr>
          <p:nvPr/>
        </p:nvSpPr>
        <p:spPr>
          <a:xfrm>
            <a:off x="8237615" y="2433464"/>
            <a:ext cx="2742576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None/>
            </a:pPr>
            <a:r>
              <a:rPr lang="el-GR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Βάση δεδομένων</a:t>
            </a:r>
          </a:p>
        </p:txBody>
      </p:sp>
      <p:sp>
        <p:nvSpPr>
          <p:cNvPr id="49" name="Google Shape;124;p21">
            <a:extLst>
              <a:ext uri="{FF2B5EF4-FFF2-40B4-BE49-F238E27FC236}">
                <a16:creationId xmlns="" xmlns:a16="http://schemas.microsoft.com/office/drawing/2014/main" id="{F72F43CC-040A-4B21-A838-AEA0F65DB051}"/>
              </a:ext>
            </a:extLst>
          </p:cNvPr>
          <p:cNvSpPr txBox="1">
            <a:spLocks/>
          </p:cNvSpPr>
          <p:nvPr/>
        </p:nvSpPr>
        <p:spPr>
          <a:xfrm>
            <a:off x="5147543" y="2433464"/>
            <a:ext cx="1627802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None/>
            </a:pPr>
            <a:r>
              <a:rPr lang="en-GB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Backend</a:t>
            </a:r>
          </a:p>
        </p:txBody>
      </p:sp>
      <p:sp>
        <p:nvSpPr>
          <p:cNvPr id="50" name="Google Shape;125;p21">
            <a:extLst>
              <a:ext uri="{FF2B5EF4-FFF2-40B4-BE49-F238E27FC236}">
                <a16:creationId xmlns="" xmlns:a16="http://schemas.microsoft.com/office/drawing/2014/main" id="{1DCD7AC8-F0CA-41DD-9C7F-541E4B6C9D72}"/>
              </a:ext>
            </a:extLst>
          </p:cNvPr>
          <p:cNvSpPr txBox="1">
            <a:spLocks/>
          </p:cNvSpPr>
          <p:nvPr/>
        </p:nvSpPr>
        <p:spPr>
          <a:xfrm>
            <a:off x="1116680" y="2413727"/>
            <a:ext cx="2014639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Font typeface="Roboto"/>
              <a:buNone/>
            </a:pPr>
            <a:r>
              <a:rPr lang="en-GB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Frontend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77112FCF-887A-473B-A536-B260EBD85B8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47650" y="2286032"/>
            <a:ext cx="696175" cy="6961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87131434-B213-4F78-9A19-94E8846345C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7471" y="2231651"/>
            <a:ext cx="680908" cy="696175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5170097-DD82-4D92-A449-6DEF2E7106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52" y="2237510"/>
            <a:ext cx="800135" cy="800135"/>
          </a:xfrm>
          <a:prstGeom prst="rect">
            <a:avLst/>
          </a:prstGeom>
        </p:spPr>
      </p:pic>
      <p:pic>
        <p:nvPicPr>
          <p:cNvPr id="18438" name="Picture 6" descr="Profound.js Spaces - Deploying Stateful EJS App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91159" y="5025752"/>
            <a:ext cx="1309236" cy="720080"/>
          </a:xfrm>
          <a:prstGeom prst="rect">
            <a:avLst/>
          </a:prstGeom>
          <a:noFill/>
        </p:spPr>
      </p:pic>
      <p:pic>
        <p:nvPicPr>
          <p:cNvPr id="18440" name="Picture 8" descr="HTML &amp; CSS - CSS Introduction Jul 2nd - Chicago Computer Classe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63167" y="3801616"/>
            <a:ext cx="1080120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2131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04972" y="967325"/>
            <a:ext cx="4063035" cy="1111927"/>
          </a:xfrm>
          <a:prstGeom prst="rect">
            <a:avLst/>
          </a:prstGeom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Βάση</a:t>
            </a:r>
            <a:r>
              <a: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Δεδομένων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Helvetica Neue"/>
              <a:sym typeface="Helvetica Neue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04939" y="2470713"/>
            <a:ext cx="4063035" cy="393714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bg1"/>
                </a:solidFill>
                <a:latin typeface="+mn-lt"/>
              </a:rPr>
              <a:t>Όλα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τα δεδομένα για τις κλινικές μελέτες μπορούμε να κατεβάσουμε από το σύνδεσμο: 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https://clinicaltrials.gov/AllPublicXML.zip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/>
            </a:r>
            <a:br>
              <a:rPr lang="en-GB" sz="1600" dirty="0">
                <a:solidFill>
                  <a:schemeClr val="bg1"/>
                </a:solidFill>
                <a:latin typeface="+mn-lt"/>
              </a:rPr>
            </a:br>
            <a:r>
              <a:rPr lang="en-GB" sz="1600" u="sng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https://clinicaltrials.gov/AllPublicXML.zip</a:t>
            </a:r>
            <a:endParaRPr sz="1600" dirty="0">
              <a:solidFill>
                <a:schemeClr val="bg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buNone/>
            </a:pPr>
            <a:r>
              <a:rPr lang="en-GB" sz="1600" dirty="0" err="1">
                <a:solidFill>
                  <a:schemeClr val="bg1"/>
                </a:solidFill>
                <a:latin typeface="+mn-lt"/>
              </a:rPr>
              <a:t>Με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το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αρχείο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data_insertion.py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έγινε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η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εισαγωγή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των αρχείων στη βάση.</a:t>
            </a:r>
            <a:endParaRPr sz="1600" dirty="0">
              <a:solidFill>
                <a:schemeClr val="bg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5075535" y="201216"/>
            <a:ext cx="6355094" cy="1111927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 algn="just">
              <a:buNone/>
            </a:pPr>
            <a:r>
              <a:rPr lang="en-GB" sz="1600" kern="12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Στο</a:t>
            </a:r>
            <a:r>
              <a:rPr lang="en-GB" sz="1600" kern="12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π</a:t>
            </a:r>
            <a:r>
              <a:rPr lang="en-GB" sz="1600" kern="12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ερι</a:t>
            </a:r>
            <a:r>
              <a:rPr lang="en-GB" sz="1600" kern="12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βάλλον της mongo μπορούμε να δούμε πώς είναι αποθηκευμένα τα δεδομένα</a:t>
            </a:r>
            <a:endParaRPr sz="1600" kern="1200" dirty="0">
              <a:solidFill>
                <a:srgbClr val="1F497D">
                  <a:lumMod val="7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F396E1-1BD8-43B2-8E67-F47A07A7D4A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367" y="967325"/>
            <a:ext cx="696175" cy="696175"/>
          </a:xfrm>
          <a:prstGeom prst="rect">
            <a:avLst/>
          </a:prstGeom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527" y="993304"/>
            <a:ext cx="633670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Custom 11">
      <a:dk1>
        <a:sysClr val="windowText" lastClr="000000"/>
      </a:dk1>
      <a:lt1>
        <a:sysClr val="window" lastClr="FFFFFF"/>
      </a:lt1>
      <a:dk2>
        <a:srgbClr val="06A2A6"/>
      </a:dk2>
      <a:lt2>
        <a:srgbClr val="E7E6E6"/>
      </a:lt2>
      <a:accent1>
        <a:srgbClr val="2F549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954F7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Παράλλαξη">
  <a:themeElements>
    <a:clrScheme name="Custom 10">
      <a:dk1>
        <a:sysClr val="windowText" lastClr="000000"/>
      </a:dk1>
      <a:lt1>
        <a:sysClr val="window" lastClr="FFFFFF"/>
      </a:lt1>
      <a:dk2>
        <a:srgbClr val="31859B"/>
      </a:dk2>
      <a:lt2>
        <a:srgbClr val="EEECE1"/>
      </a:lt2>
      <a:accent1>
        <a:srgbClr val="31859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Παράλλαξη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Παράλλαξη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1A9F9826-882C-40B9-8F38-5A3B8CFD196D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aradig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aradigm">
  <a:themeElements>
    <a:clrScheme name="Custom 14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Paradigm">
  <a:themeElements>
    <a:clrScheme name="Custom 15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Paradigm">
  <a:themeElements>
    <a:clrScheme name="Custom 16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Paradigm">
  <a:themeElements>
    <a:clrScheme name="Custom 17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Paradigm">
  <a:themeElements>
    <a:clrScheme name="Custom 18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341</Words>
  <Application>Microsoft Office PowerPoint</Application>
  <PresentationFormat>Προσαρμογή</PresentationFormat>
  <Paragraphs>68</Paragraphs>
  <Slides>16</Slides>
  <Notes>11</Notes>
  <HiddenSlides>0</HiddenSlides>
  <MMClips>0</MMClips>
  <ScaleCrop>false</ScaleCrop>
  <HeadingPairs>
    <vt:vector size="4" baseType="variant">
      <vt:variant>
        <vt:lpstr>Θέμα</vt:lpstr>
      </vt:variant>
      <vt:variant>
        <vt:i4>9</vt:i4>
      </vt:variant>
      <vt:variant>
        <vt:lpstr>Τίτλοι διαφανειών</vt:lpstr>
      </vt:variant>
      <vt:variant>
        <vt:i4>16</vt:i4>
      </vt:variant>
    </vt:vector>
  </HeadingPairs>
  <TitlesOfParts>
    <vt:vector size="25" baseType="lpstr">
      <vt:lpstr>Ion Boardroom</vt:lpstr>
      <vt:lpstr>1_Παράλλαξη</vt:lpstr>
      <vt:lpstr>Θέμα του Office</vt:lpstr>
      <vt:lpstr>Paradigm</vt:lpstr>
      <vt:lpstr>1_Paradigm</vt:lpstr>
      <vt:lpstr>2_Paradigm</vt:lpstr>
      <vt:lpstr>3_Paradigm</vt:lpstr>
      <vt:lpstr>4_Paradigm</vt:lpstr>
      <vt:lpstr>5_Paradigm</vt:lpstr>
      <vt:lpstr>Διαφάνεια 1</vt:lpstr>
      <vt:lpstr>Περιεχόμενα</vt:lpstr>
      <vt:lpstr>Διαφάνεια 3</vt:lpstr>
      <vt:lpstr>Σκοπός</vt:lpstr>
      <vt:lpstr>Αναζήτηση</vt:lpstr>
      <vt:lpstr>Αναζήτηση</vt:lpstr>
      <vt:lpstr>Διαφάνεια 7</vt:lpstr>
      <vt:lpstr>Υλοποίηση</vt:lpstr>
      <vt:lpstr>Βάση Δεδομένων</vt:lpstr>
      <vt:lpstr>             Backend</vt:lpstr>
      <vt:lpstr> Frontend</vt:lpstr>
      <vt:lpstr>Διαφάνεια 12</vt:lpstr>
      <vt:lpstr>Οδηγίες εγκατάστασης</vt:lpstr>
      <vt:lpstr>Οδηγίες εγκατάστασης</vt:lpstr>
      <vt:lpstr>Οδηγίες εγκατάστασης</vt:lpstr>
      <vt:lpstr>Διαφάνεια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Marianthi Papatheodorou</dc:creator>
  <cp:lastModifiedBy>User</cp:lastModifiedBy>
  <cp:revision>34</cp:revision>
  <dcterms:created xsi:type="dcterms:W3CDTF">2020-08-25T11:53:25Z</dcterms:created>
  <dcterms:modified xsi:type="dcterms:W3CDTF">2020-08-26T19:26:56Z</dcterms:modified>
</cp:coreProperties>
</file>