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96" r:id="rId2"/>
    <p:sldId id="295" r:id="rId3"/>
    <p:sldId id="297" r:id="rId4"/>
    <p:sldId id="294" r:id="rId5"/>
    <p:sldId id="299" r:id="rId6"/>
    <p:sldId id="298" r:id="rId7"/>
    <p:sldId id="300" r:id="rId8"/>
    <p:sldId id="302" r:id="rId9"/>
    <p:sldId id="301" r:id="rId10"/>
    <p:sldId id="257" r:id="rId11"/>
    <p:sldId id="256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6" r:id="rId20"/>
    <p:sldId id="265" r:id="rId21"/>
    <p:sldId id="267" r:id="rId22"/>
    <p:sldId id="268" r:id="rId23"/>
    <p:sldId id="270" r:id="rId24"/>
    <p:sldId id="269" r:id="rId25"/>
    <p:sldId id="271" r:id="rId26"/>
    <p:sldId id="272" r:id="rId27"/>
    <p:sldId id="276" r:id="rId28"/>
    <p:sldId id="275" r:id="rId29"/>
    <p:sldId id="273" r:id="rId30"/>
    <p:sldId id="274" r:id="rId31"/>
    <p:sldId id="277" r:id="rId32"/>
    <p:sldId id="279" r:id="rId33"/>
    <p:sldId id="278" r:id="rId34"/>
    <p:sldId id="281" r:id="rId35"/>
    <p:sldId id="280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292" r:id="rId4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Заголовок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6" name="Дата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4015-980C-4F3D-86A4-69E5D1AAA947}" type="datetimeFigureOut">
              <a:rPr lang="ru-RU" smtClean="0"/>
              <a:pPr/>
              <a:t>17.02.2014</a:t>
            </a:fld>
            <a:endParaRPr lang="ru-RU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E46BF992-B59C-4265-98F3-194A809AC43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4015-980C-4F3D-86A4-69E5D1AAA947}" type="datetimeFigureOut">
              <a:rPr lang="ru-RU" smtClean="0"/>
              <a:pPr/>
              <a:t>17.02.2014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F992-B59C-4265-98F3-194A809AC43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4015-980C-4F3D-86A4-69E5D1AAA947}" type="datetimeFigureOut">
              <a:rPr lang="ru-RU" smtClean="0"/>
              <a:pPr/>
              <a:t>17.02.2014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F992-B59C-4265-98F3-194A809AC43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7" name="Содержимое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4015-980C-4F3D-86A4-69E5D1AAA947}" type="datetimeFigureOut">
              <a:rPr lang="ru-RU" smtClean="0"/>
              <a:pPr/>
              <a:t>17.02.2014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E46BF992-B59C-4265-98F3-194A809AC43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4015-980C-4F3D-86A4-69E5D1AAA947}" type="datetimeFigureOut">
              <a:rPr lang="ru-RU" smtClean="0"/>
              <a:pPr/>
              <a:t>17.02.2014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F992-B59C-4265-98F3-194A809AC43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4" name="Содержимое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4015-980C-4F3D-86A4-69E5D1AAA947}" type="datetimeFigureOut">
              <a:rPr lang="ru-RU" smtClean="0"/>
              <a:pPr/>
              <a:t>17.02.2014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F992-B59C-4265-98F3-194A809AC43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5" name="Текст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8" name="Содержимое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4015-980C-4F3D-86A4-69E5D1AAA947}" type="datetimeFigureOut">
              <a:rPr lang="ru-RU" smtClean="0"/>
              <a:pPr/>
              <a:t>17.02.2014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E46BF992-B59C-4265-98F3-194A809AC43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4015-980C-4F3D-86A4-69E5D1AAA947}" type="datetimeFigureOut">
              <a:rPr lang="ru-RU" smtClean="0"/>
              <a:pPr/>
              <a:t>17.02.2014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F992-B59C-4265-98F3-194A809AC43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4015-980C-4F3D-86A4-69E5D1AAA947}" type="datetimeFigureOut">
              <a:rPr lang="ru-RU" smtClean="0"/>
              <a:pPr/>
              <a:t>17.02.2014</a:t>
            </a:fld>
            <a:endParaRPr lang="ru-RU"/>
          </a:p>
        </p:txBody>
      </p:sp>
      <p:sp>
        <p:nvSpPr>
          <p:cNvPr id="24" name="Нижний колонтитул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F992-B59C-4265-98F3-194A809AC43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Содержимое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4015-980C-4F3D-86A4-69E5D1AAA947}" type="datetimeFigureOut">
              <a:rPr lang="ru-RU" smtClean="0"/>
              <a:pPr/>
              <a:t>17.02.2014</a:t>
            </a:fld>
            <a:endParaRPr lang="ru-RU"/>
          </a:p>
        </p:txBody>
      </p:sp>
      <p:sp>
        <p:nvSpPr>
          <p:cNvPr id="29" name="Нижний колонтитул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F992-B59C-4265-98F3-194A809AC43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4015-980C-4F3D-86A4-69E5D1AAA947}" type="datetimeFigureOut">
              <a:rPr lang="ru-RU" smtClean="0"/>
              <a:pPr/>
              <a:t>17.02.2014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F992-B59C-4265-98F3-194A809AC43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1" name="Дата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0F94015-980C-4F3D-86A4-69E5D1AAA947}" type="datetimeFigureOut">
              <a:rPr lang="ru-RU" smtClean="0"/>
              <a:pPr/>
              <a:t>17.02.2014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E46BF992-B59C-4265-98F3-194A809AC43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4800" y="1214422"/>
            <a:ext cx="3409944" cy="5643578"/>
          </a:xfrm>
        </p:spPr>
        <p:txBody>
          <a:bodyPr>
            <a:normAutofit fontScale="92500" lnSpcReduction="20000"/>
          </a:bodyPr>
          <a:lstStyle/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dirty="0" smtClean="0"/>
              <a:t>В начале </a:t>
            </a:r>
            <a:r>
              <a:rPr lang="en-US" dirty="0" smtClean="0"/>
              <a:t>XX</a:t>
            </a:r>
            <a:r>
              <a:rPr lang="ru-RU" dirty="0" smtClean="0"/>
              <a:t> века появились первые ламповые ЭВМ</a:t>
            </a:r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dirty="0" smtClean="0"/>
              <a:t>Они занимали огромные </a:t>
            </a:r>
            <a:r>
              <a:rPr lang="ru-RU" dirty="0" smtClean="0"/>
              <a:t>площади,</a:t>
            </a:r>
            <a:endParaRPr lang="ru-RU" dirty="0" smtClean="0"/>
          </a:p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en-US" dirty="0" smtClean="0"/>
              <a:t>	</a:t>
            </a:r>
            <a:r>
              <a:rPr lang="ru-RU" dirty="0" smtClean="0"/>
              <a:t>потребляли </a:t>
            </a:r>
            <a:r>
              <a:rPr lang="ru-RU" dirty="0" smtClean="0"/>
              <a:t>огромное количество электроэнергии</a:t>
            </a:r>
          </a:p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ru-RU" dirty="0" smtClean="0"/>
              <a:t>	и </a:t>
            </a:r>
            <a:r>
              <a:rPr lang="ru-RU" dirty="0" smtClean="0"/>
              <a:t>были очень сложны в обслуживании</a:t>
            </a:r>
          </a:p>
          <a:p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214290"/>
            <a:ext cx="9144000" cy="838200"/>
          </a:xfrm>
        </p:spPr>
        <p:txBody>
          <a:bodyPr/>
          <a:lstStyle/>
          <a:p>
            <a:pPr algn="ctr" eaLnBrk="1" hangingPunct="1"/>
            <a:r>
              <a:rPr lang="ru-RU" dirty="0" smtClean="0"/>
              <a:t>С чего всё начиналось?</a:t>
            </a:r>
          </a:p>
        </p:txBody>
      </p:sp>
      <p:pic>
        <p:nvPicPr>
          <p:cNvPr id="6" name="Picture 5" descr="C:\Documents and Settings\M@x\Мои документы\Нанотехнологии\000000000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3167" y="1285860"/>
            <a:ext cx="5500833" cy="528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28604"/>
            <a:ext cx="8329642" cy="6072230"/>
          </a:xfrm>
        </p:spPr>
        <p:txBody>
          <a:bodyPr>
            <a:normAutofit fontScale="92500"/>
          </a:bodyPr>
          <a:lstStyle/>
          <a:p>
            <a:pPr algn="just"/>
            <a:r>
              <a:rPr lang="ru-RU" sz="4400" b="1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Микропроцессор можно назвать самым сложным продуктом производства на Земле. Фактически, производство состоит из сотен шагов, и </a:t>
            </a:r>
            <a:r>
              <a:rPr lang="ru-RU" sz="4400" b="1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в</a:t>
            </a:r>
            <a:r>
              <a:rPr lang="en-US" sz="4400" b="1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ru-RU" sz="4400" b="1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этой презентации охвачены </a:t>
            </a:r>
            <a:r>
              <a:rPr lang="ru-RU" sz="4400" b="1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только самые важные из них. </a:t>
            </a:r>
            <a:endParaRPr lang="ru-RU" sz="44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2844" y="4572008"/>
            <a:ext cx="9001156" cy="2285992"/>
          </a:xfrm>
        </p:spPr>
        <p:txBody>
          <a:bodyPr>
            <a:normAutofit/>
          </a:bodyPr>
          <a:lstStyle/>
          <a:p>
            <a:pPr algn="just"/>
            <a:r>
              <a:rPr lang="ru-RU" dirty="0" smtClean="0"/>
              <a:t>Песок... Кремний, после кислорода, является самым распространённым химическим элементом в земной коре (25% по массе). Песок, а особенно кварц, содержит большой процент диоксида кремния (SiO2), который является базовым ингредиентом для производства полупроводников.</a:t>
            </a:r>
          </a:p>
          <a:p>
            <a:pPr algn="just"/>
            <a:endParaRPr lang="ru-RU" dirty="0"/>
          </a:p>
        </p:txBody>
      </p:sp>
      <p:pic>
        <p:nvPicPr>
          <p:cNvPr id="4" name="Рисунок 3" descr="pic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214290"/>
            <a:ext cx="6715172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304800" y="1071546"/>
            <a:ext cx="8686800" cy="5500726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После добычи песка происходит очистка кремния от примесей - кремний очищается в несколько этапов, чтобы достичь достаточного качества для производства полупроводников - его называют кремний полупроводниковой чистоты. Он настолько очищен от примесей, что допускается только </a:t>
            </a:r>
            <a:r>
              <a:rPr lang="ru-RU" b="1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один чужеродный атом на каждый миллиард атомов кремния. 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После процесса очистки начинается фаза плавления кремния. На фотографии выше можно видеть крупный кристалл, выросший из расплавленного очищенного кремния.</a:t>
            </a:r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pic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071546"/>
            <a:ext cx="7072361" cy="5572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800" y="214290"/>
            <a:ext cx="8686800" cy="1143008"/>
          </a:xfrm>
        </p:spPr>
        <p:txBody>
          <a:bodyPr>
            <a:noAutofit/>
          </a:bodyPr>
          <a:lstStyle/>
          <a:p>
            <a:pPr algn="just"/>
            <a:r>
              <a:rPr lang="ru-RU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Получившаяся болванка монокристалла весит около 100 килограмм, чистота кремния составляет 99,9999 процентов.</a:t>
            </a:r>
            <a:endParaRPr lang="ru-RU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4" name="Содержимое 3" descr="pic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57422" y="1500174"/>
            <a:ext cx="4701805" cy="5160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4800" y="1142984"/>
            <a:ext cx="8686800" cy="5214974"/>
          </a:xfrm>
        </p:spPr>
        <p:txBody>
          <a:bodyPr>
            <a:noAutofit/>
          </a:bodyPr>
          <a:lstStyle/>
          <a:p>
            <a:pPr algn="just"/>
            <a:r>
              <a:rPr lang="ru-RU" sz="3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Затем болванка переходит на стадию пиления, когда из неё вырезаются тонкие отдельные диски кремния, называемые </a:t>
            </a:r>
            <a:r>
              <a:rPr lang="ru-RU" sz="3000" b="1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подложками</a:t>
            </a:r>
            <a:r>
              <a:rPr lang="ru-RU" sz="3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(или "вафлями", </a:t>
            </a:r>
            <a:r>
              <a:rPr lang="ru-RU" sz="3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wafers</a:t>
            </a:r>
            <a:r>
              <a:rPr lang="ru-RU" sz="3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). Кстати, некоторые болванки бывают выше полутора метров. Монокристаллы выращивают разного диаметра - всё зависит от нужного диаметра подложек. Сегодня процессоры изготавливаются, как правило, из 300-мм подложек.</a:t>
            </a:r>
          </a:p>
          <a:p>
            <a:endParaRPr lang="ru-RU" sz="3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pic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57224" y="1071546"/>
            <a:ext cx="7786742" cy="5786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4800" y="1142984"/>
            <a:ext cx="8686800" cy="535785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ru-RU" sz="3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После вырезания подложки полируются, пока их поверхность не достигнет зеркально гладкого состояния. </a:t>
            </a:r>
            <a:r>
              <a:rPr lang="ru-RU" sz="3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Intel</a:t>
            </a:r>
            <a:r>
              <a:rPr lang="ru-RU" sz="3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не производит подложки и болванки самостоятельно, вместо этого закупая подложки у сторонних компаний. Улучшенный 45-нм техпроцесс </a:t>
            </a:r>
            <a:r>
              <a:rPr lang="ru-RU" sz="3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High-K</a:t>
            </a:r>
            <a:r>
              <a:rPr lang="ru-RU" sz="3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/</a:t>
            </a:r>
            <a:r>
              <a:rPr lang="ru-RU" sz="3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Metal</a:t>
            </a:r>
            <a:r>
              <a:rPr lang="ru-RU" sz="3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ru-RU" sz="3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Gate</a:t>
            </a:r>
            <a:r>
              <a:rPr lang="ru-RU" sz="3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у </a:t>
            </a:r>
            <a:r>
              <a:rPr lang="ru-RU" sz="3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Intel</a:t>
            </a:r>
            <a:r>
              <a:rPr lang="ru-RU" sz="3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подразумевает использование подложек диаметром 300 мм (или 12 дюймов). Когда </a:t>
            </a:r>
            <a:r>
              <a:rPr lang="ru-RU" sz="3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Intel</a:t>
            </a:r>
            <a:r>
              <a:rPr lang="ru-RU" sz="3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впервые занялась производством чипов, то использовались подложки диаметром 50 мм (2 дюйма). Сегодня </a:t>
            </a:r>
            <a:r>
              <a:rPr lang="ru-RU" sz="3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Intel</a:t>
            </a:r>
            <a:r>
              <a:rPr lang="ru-RU" sz="3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использует 300-мм подложки, что позволяет снизить стоимость изготовления чипов.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pic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071546"/>
            <a:ext cx="6715171" cy="5572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pic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071546"/>
            <a:ext cx="7358114" cy="5786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4800" y="1214422"/>
            <a:ext cx="5553084" cy="5643578"/>
          </a:xfrm>
        </p:spPr>
        <p:txBody>
          <a:bodyPr>
            <a:normAutofit/>
          </a:bodyPr>
          <a:lstStyle/>
          <a:p>
            <a:r>
              <a:rPr lang="ru-RU" dirty="0" smtClean="0"/>
              <a:t>Основной составляющей таких ЭВМ была электронная вакуумная радиолампа в количестве нескольких тысяч</a:t>
            </a:r>
          </a:p>
          <a:p>
            <a:r>
              <a:rPr lang="ru-RU" dirty="0" smtClean="0"/>
              <a:t>У лампы был относительно </a:t>
            </a:r>
            <a:r>
              <a:rPr lang="ru-RU" dirty="0" smtClean="0"/>
              <a:t>небольшой </a:t>
            </a:r>
            <a:r>
              <a:rPr lang="ru-RU" dirty="0" smtClean="0"/>
              <a:t>срок  службы от 500 до 4000 часов непрерывной работы</a:t>
            </a:r>
          </a:p>
          <a:p>
            <a:endParaRPr lang="ru-RU" dirty="0"/>
          </a:p>
        </p:txBody>
      </p:sp>
      <p:pic>
        <p:nvPicPr>
          <p:cNvPr id="4" name="Picture 2" descr="C:\Documents and Settings\M@x\Мои документы\Нанотехнологии\image8300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7399" y="1341438"/>
            <a:ext cx="3010371" cy="5302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214422"/>
            <a:ext cx="8501122" cy="5143536"/>
          </a:xfrm>
        </p:spPr>
        <p:txBody>
          <a:bodyPr/>
          <a:lstStyle/>
          <a:p>
            <a:pPr algn="just"/>
            <a:r>
              <a:rPr lang="ru-RU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Голубая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жидкость, показанная выше, формирует </a:t>
            </a:r>
            <a:r>
              <a:rPr lang="ru-RU" b="1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фоторезистивный слой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наподобие того, что используется в фотоплёнке.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Подложка во время нанесения жидкости вращается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что позволяет получить равномерное покрытие, которое и гладкое, и очень тонкое.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58" y="214290"/>
            <a:ext cx="8572560" cy="6643710"/>
          </a:xfrm>
        </p:spPr>
        <p:txBody>
          <a:bodyPr>
            <a:noAutofit/>
          </a:bodyPr>
          <a:lstStyle/>
          <a:p>
            <a:pPr algn="just"/>
            <a:r>
              <a:rPr lang="ru-RU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Затем подложка с фоторезистивным слоем подвергается облучению ультрафиолетом. Химическая реакция, которая происходит в слое под воздействием ультрафиолета, очень похожа на реакцию в плёнке, когда вы щёлкаете затвором фотоаппарата.</a:t>
            </a:r>
            <a:br>
              <a:rPr lang="ru-RU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ru-RU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Области фоторезистивного материала подложки, которые подверглись облучению ультрафиолетом, становятся растворимыми. Облучение частей подложки происходит с помощью специальной маски, которая работает трафаретом. Под ультрафиолетовым излучением маски позволяют создавать различные структурные области микрочипа. Во время производства процессора этот этап повторяется по мере нанесения слоёв друг на друга.</a:t>
            </a:r>
            <a:br>
              <a:rPr lang="ru-RU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ru-RU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Линза (в середине) уменьшает маску до небольшой фокусной области. В итоге "отпечаток" на подложке обычно в четыре раза меньше (линейно), чем трафарет маски.</a:t>
            </a:r>
            <a:endParaRPr lang="ru-RU" sz="2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pic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071546"/>
            <a:ext cx="6072230" cy="5643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142984"/>
            <a:ext cx="8563004" cy="5429288"/>
          </a:xfrm>
        </p:spPr>
        <p:txBody>
          <a:bodyPr>
            <a:normAutofit/>
          </a:bodyPr>
          <a:lstStyle/>
          <a:p>
            <a:pPr algn="just"/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На следующей иллюстрации показан </a:t>
            </a:r>
            <a:r>
              <a:rPr lang="ru-RU" b="1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один транзистор 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так, если бы мы могли видеть его невооружённым глазом. Транзистор работает как переключатель, управляя течением электрического тока в компьютерном микропроцессоре. Инженеры </a:t>
            </a:r>
            <a:r>
              <a:rPr lang="ru-RU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Intel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разработали настолько маленькие транзисторы, что на кончике иголки их умещается около 30 миллионов.</a:t>
            </a:r>
            <a:endParaRPr lang="ru-RU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pic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071546"/>
            <a:ext cx="6500858" cy="5572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1142984"/>
            <a:ext cx="8634442" cy="5214974"/>
          </a:xfrm>
        </p:spPr>
        <p:txBody>
          <a:bodyPr>
            <a:normAutofit/>
          </a:bodyPr>
          <a:lstStyle/>
          <a:p>
            <a:endParaRPr lang="ru-RU" dirty="0" smtClean="0"/>
          </a:p>
          <a:p>
            <a:pPr algn="just"/>
            <a:r>
              <a:rPr lang="ru-RU" dirty="0" smtClean="0"/>
              <a:t>После облучения ультрафиолетом </a:t>
            </a:r>
            <a:r>
              <a:rPr lang="ru-RU" dirty="0" err="1" smtClean="0"/>
              <a:t>голубой</a:t>
            </a:r>
            <a:r>
              <a:rPr lang="ru-RU" dirty="0" smtClean="0"/>
              <a:t> фоторезистивный слой, на который попало излучение, полностью растворяется специальной жидкостью. В итоге остаются участки слоя, закрытые маской. Это самое начало нанесения транзисторов, </a:t>
            </a:r>
            <a:r>
              <a:rPr lang="ru-RU" dirty="0" err="1" smtClean="0"/>
              <a:t>межсоединений</a:t>
            </a:r>
            <a:r>
              <a:rPr lang="ru-RU" dirty="0" smtClean="0"/>
              <a:t> и других участков электрической цепи процессора.</a:t>
            </a:r>
            <a:endParaRPr lang="ru-RU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ru-RU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Фоторезистивный слой защищает материалы подложки, которые не должны быть вытравлены. А облученные области вытравливаются с помощью химикатов.</a:t>
            </a:r>
            <a:endParaRPr lang="ru-RU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4" name="Содержимое 3" descr="pic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5786" y="1571612"/>
            <a:ext cx="7858179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1071546"/>
            <a:ext cx="8705880" cy="5500726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После травления удаляется и фоторезистивный </a:t>
            </a:r>
            <a:r>
              <a:rPr lang="ru-RU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голубой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слой, после чего становится видна требуемая форма.</a:t>
            </a:r>
          </a:p>
          <a:p>
            <a:pPr algn="just"/>
            <a:r>
              <a:rPr lang="ru-RU" b="1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Повторное травление и ионное легирование</a:t>
            </a:r>
            <a:endParaRPr lang="ru-RU" dirty="0" smtClean="0">
              <a:solidFill>
                <a:srgbClr val="C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Затем вновь наносится слой фоторезистивного материала (</a:t>
            </a:r>
            <a:r>
              <a:rPr lang="ru-RU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голубой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), и вновь происходит облучение ультрафиолетом через маску. Затем облучённый фоторезистивный слой снова смывается и начинается другой процесс, называемый </a:t>
            </a:r>
            <a:r>
              <a:rPr lang="ru-RU" b="1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ионным легированием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 На данном шаге участки подложки обогащаются ионами, в результате чего кремний меняет свои физические свойства, позволяя процессору управлять потоками электрического тока.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4800" y="1142984"/>
            <a:ext cx="8686800" cy="5500726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Во время внедрения ионов (часть процесса </a:t>
            </a:r>
            <a:r>
              <a:rPr lang="ru-RU" b="1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ионного легирования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 открытые области кремниевой подложки </a:t>
            </a:r>
            <a:r>
              <a:rPr lang="ru-RU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бомбардируются потоками ионов. 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Ионы проникают в кремний, после чего как раз меняют свойства проводимости участка кремниевой подложки. Ионы сталкиваются с подложкой на очень высокой скорости. Электрическое поле ускоряет ионы до скорости более 300 000 км/ч.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pic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071546"/>
            <a:ext cx="7143799" cy="5572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800" y="214290"/>
            <a:ext cx="8686800" cy="1500198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В 1947 г. был изобретён первый транзистор</a:t>
            </a:r>
            <a:br>
              <a:rPr lang="ru-RU" sz="2800" dirty="0" smtClean="0"/>
            </a:br>
            <a:r>
              <a:rPr lang="ru-RU" sz="2800" dirty="0" smtClean="0"/>
              <a:t>Затем началось их массовое производство </a:t>
            </a:r>
          </a:p>
        </p:txBody>
      </p:sp>
      <p:pic>
        <p:nvPicPr>
          <p:cNvPr id="4" name="Picture 3" descr="C:\Documents and Settings\M@x\Мои документы\Нанотехнологии\triod_bL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1785926"/>
            <a:ext cx="4462035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C:\Documents and Settings\M@x\Мои документы\Нанотехнологии\38-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2066" y="1593165"/>
            <a:ext cx="3725627" cy="5050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ru-RU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После внедрения ионов фоторезистивный слой удаляется, а материал, подвергшийся легированию (зелёный) теперь насыщен чужеродными атомами.</a:t>
            </a:r>
            <a:endParaRPr lang="ru-RU" sz="2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4" name="Содержимое 3" descr="pic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571612"/>
            <a:ext cx="6929486" cy="528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4800" y="1142984"/>
            <a:ext cx="8686800" cy="5429288"/>
          </a:xfrm>
        </p:spPr>
        <p:txBody>
          <a:bodyPr/>
          <a:lstStyle/>
          <a:p>
            <a:pPr algn="just"/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Транзистор всё ближе к своему завершению. На изолирующем слое над транзистором (фиолетовый) </a:t>
            </a:r>
            <a:r>
              <a:rPr lang="ru-RU" b="1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вытравливаются три области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 Три этих отверстия будут заполнены медью, которая позволит проводить электрические соединения с другими транзисторами.</a:t>
            </a:r>
            <a:endParaRPr lang="ru-RU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58" y="1142984"/>
            <a:ext cx="8634442" cy="5286412"/>
          </a:xfrm>
        </p:spPr>
        <p:txBody>
          <a:bodyPr>
            <a:normAutofit/>
          </a:bodyPr>
          <a:lstStyle/>
          <a:p>
            <a:pPr algn="just"/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Подложки на этом этапе погружаются в слой сульфата меди. Ионы меди осаждаются на транзистор через процесс, называемый </a:t>
            </a:r>
            <a:r>
              <a:rPr lang="ru-RU" b="1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гальванопокрытием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 Медные ионы проходят от положительного электрода (</a:t>
            </a:r>
            <a:r>
              <a:rPr lang="ru-RU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анод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 к негативному электроду (</a:t>
            </a:r>
            <a:r>
              <a:rPr lang="ru-RU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катод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), которым как раз и является подложка.</a:t>
            </a:r>
            <a:b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ru-RU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endParaRPr lang="ru-RU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pic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85918" y="1071546"/>
            <a:ext cx="6143668" cy="5786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8686800" cy="838200"/>
          </a:xfrm>
        </p:spPr>
        <p:txBody>
          <a:bodyPr>
            <a:normAutofit/>
          </a:bodyPr>
          <a:lstStyle/>
          <a:p>
            <a:pPr algn="just"/>
            <a:r>
              <a:rPr lang="ru-RU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Ионы меди осаждаются в виде тонкого слоя на поверхности подложки.</a:t>
            </a:r>
            <a:endParaRPr lang="ru-RU" sz="2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4" name="Содержимое 3" descr="pic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285860"/>
            <a:ext cx="6715172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686800" cy="838200"/>
          </a:xfrm>
        </p:spPr>
        <p:txBody>
          <a:bodyPr>
            <a:normAutofit/>
          </a:bodyPr>
          <a:lstStyle/>
          <a:p>
            <a:pPr algn="just"/>
            <a:r>
              <a:rPr lang="ru-RU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Затем происходит полировка, и лишняя медь удаляется с поверхности.</a:t>
            </a:r>
            <a:endParaRPr lang="ru-RU" sz="2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4" name="Содержимое 3" descr="pic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142984"/>
            <a:ext cx="7358113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4800" y="357166"/>
            <a:ext cx="8686800" cy="6215106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Нанесение металла происходит в несколько этапов, что позволяет создавать </a:t>
            </a:r>
            <a:r>
              <a:rPr lang="ru-RU" b="1" dirty="0" err="1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межсоединения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(их можно представить как соединительные провода) между отдельными транзисторами. </a:t>
            </a:r>
            <a:r>
              <a:rPr lang="ru-RU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Раскладка таких </a:t>
            </a:r>
            <a:r>
              <a:rPr lang="ru-RU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межсоединений</a:t>
            </a:r>
            <a:r>
              <a:rPr lang="ru-RU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определяется архитектурой микропроцессора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вернее, командой разработчиков, ответственных за тот или иной процессор (например, </a:t>
            </a:r>
            <a:r>
              <a:rPr lang="ru-RU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Intel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ru-RU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Core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i7). Хотя компьютерный процессор кажется очень плоским, на самом деле он может состоять из более чем </a:t>
            </a:r>
            <a:r>
              <a:rPr lang="ru-RU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20 слоёв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 Если вы посмотрите на увеличенную фотографию чипа, то обнаружите сложную систему </a:t>
            </a:r>
            <a:r>
              <a:rPr lang="ru-RU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межсоединений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и транзисторов, которая выглядит как футуристическая многослойная система шоссе и транспортных развязок.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sz="27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Тестирование   подложек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4" name="Содержимое 3" descr="pic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57356" y="1142984"/>
            <a:ext cx="5857915" cy="5572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4800" y="1071546"/>
            <a:ext cx="8410604" cy="5429288"/>
          </a:xfrm>
        </p:spPr>
        <p:txBody>
          <a:bodyPr/>
          <a:lstStyle/>
          <a:p>
            <a:pPr algn="just"/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На предыдущей иллюстрации участок готовой подложки проходит </a:t>
            </a:r>
            <a:r>
              <a:rPr lang="ru-RU" b="1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первый тест функциональности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 На данном этапе тестовые пробы подводятся к каждому чипу, после чего оцениваются ответные сигналы чипа и сравниваются с правильными.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800" y="142852"/>
            <a:ext cx="8686800" cy="1214446"/>
          </a:xfrm>
        </p:spPr>
        <p:txBody>
          <a:bodyPr>
            <a:noAutofit/>
          </a:bodyPr>
          <a:lstStyle/>
          <a:p>
            <a:pPr algn="just"/>
            <a:r>
              <a:rPr lang="ru-RU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После того, как тесты определят, что подложка содержит достаточное число правильно функционирующих блоков, её </a:t>
            </a:r>
            <a:r>
              <a:rPr lang="ru-RU" sz="2000" b="1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разрезают на части </a:t>
            </a:r>
            <a:r>
              <a:rPr lang="ru-RU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(кристаллы).</a:t>
            </a:r>
            <a:endParaRPr lang="ru-RU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4" name="Содержимое 3" descr="pic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14546" y="1428736"/>
            <a:ext cx="4786346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4800" y="1214422"/>
            <a:ext cx="5410208" cy="5429288"/>
          </a:xfrm>
        </p:spPr>
        <p:txBody>
          <a:bodyPr>
            <a:normAutofit fontScale="92500" lnSpcReduction="20000"/>
          </a:bodyPr>
          <a:lstStyle/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dirty="0" smtClean="0"/>
              <a:t>После замены электронных радиоламп на транзисторы, ЭВМ стали потреблять значительно меньше электроэнергии, но они по-прежнему занимали большое пространство</a:t>
            </a:r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dirty="0" smtClean="0"/>
              <a:t>И  у инженеров возник вопрос: </a:t>
            </a:r>
            <a:r>
              <a:rPr lang="ru-RU" b="1" dirty="0" smtClean="0">
                <a:solidFill>
                  <a:srgbClr val="C00000"/>
                </a:solidFill>
              </a:rPr>
              <a:t>«Как в минимум места вместить максимум компонентов?»</a:t>
            </a:r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dirty="0" smtClean="0"/>
              <a:t>Так зародились первые </a:t>
            </a:r>
            <a:r>
              <a:rPr lang="ru-RU" dirty="0" smtClean="0">
                <a:solidFill>
                  <a:srgbClr val="C00000"/>
                </a:solidFill>
              </a:rPr>
              <a:t>интегральные микросхемы </a:t>
            </a:r>
            <a:r>
              <a:rPr lang="ru-RU" dirty="0" smtClean="0"/>
              <a:t>(ИМС)</a:t>
            </a:r>
          </a:p>
          <a:p>
            <a:endParaRPr lang="ru-RU" dirty="0"/>
          </a:p>
        </p:txBody>
      </p:sp>
      <p:pic>
        <p:nvPicPr>
          <p:cNvPr id="4" name="Picture 2" descr="C:\Documents and Settings\M@x\Мои документы\Нанотехнологии\Microprocesseur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47856" y="3571876"/>
            <a:ext cx="3496144" cy="3034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Кристаллы, которые прошли тесты, перейдут на следующий шаг упаковки. Плохие кристаллы отбраковываются. Несколько лет назад </a:t>
            </a:r>
            <a:r>
              <a:rPr lang="ru-RU" dirty="0" err="1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Intel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даже выпустила брелоки из плохих кристаллов CPU.</a:t>
            </a:r>
            <a:endParaRPr lang="ru-RU" dirty="0">
              <a:solidFill>
                <a:schemeClr val="tx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8686800" cy="838200"/>
          </a:xfrm>
        </p:spPr>
        <p:txBody>
          <a:bodyPr>
            <a:noAutofit/>
          </a:bodyPr>
          <a:lstStyle/>
          <a:p>
            <a:r>
              <a:rPr lang="ru-RU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ЭТО отдельный кристалл (</a:t>
            </a:r>
            <a:r>
              <a:rPr lang="ru-RU" sz="2200" dirty="0" err="1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Core</a:t>
            </a:r>
            <a:r>
              <a:rPr lang="ru-RU" sz="2200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i7</a:t>
            </a:r>
            <a:r>
              <a:rPr lang="ru-RU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), который был вырезан с подложки. </a:t>
            </a:r>
            <a:endParaRPr lang="ru-RU" sz="2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4" name="Содержимое 3" descr="pic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348" y="1285860"/>
            <a:ext cx="7929618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58" y="500042"/>
            <a:ext cx="8634442" cy="5929354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Подложка, кристалл и распределитель тепла соединяются вместе, чтобы сформировать готовый процессор. Зелёная подложка обеспечивает механический и электрический интерфейс процессора с остальной системой. Серебристый распределитель тепла является тепловым интерфейсом с </a:t>
            </a:r>
            <a:r>
              <a:rPr lang="ru-RU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кулером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 Он охлаждает кристалл во время работы.</a:t>
            </a:r>
          </a:p>
          <a:p>
            <a:pPr algn="just"/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Микропроцессор можно назвать самым сложным продуктом производства на Земле. Фактически его производство состоит из сотен шагов.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pic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5786" y="1142984"/>
            <a:ext cx="8001056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58" y="714356"/>
            <a:ext cx="8634442" cy="5365769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Во время финального теста процессоры проверяются по </a:t>
            </a:r>
            <a:r>
              <a:rPr lang="ru-RU" b="1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ключевым характеристикам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(среди них присутствует тепловыделение и максимальная частота).</a:t>
            </a:r>
          </a:p>
          <a:p>
            <a:pPr algn="just"/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По результатам тестов процессоры с одинаковыми характеристиками складываются в одни лотки. По-английски данный процесс называют </a:t>
            </a:r>
            <a:r>
              <a:rPr lang="ru-RU" b="1" dirty="0" err="1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binning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после определения максимальной частоты процессоров они маркируются по моделям и уже продаются в соответствии со спецификациями.</a:t>
            </a:r>
            <a:endParaRPr lang="ru-RU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pic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142984"/>
            <a:ext cx="7429552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4282" y="214290"/>
            <a:ext cx="8686800" cy="1214446"/>
          </a:xfrm>
        </p:spPr>
        <p:txBody>
          <a:bodyPr>
            <a:normAutofit fontScale="90000"/>
          </a:bodyPr>
          <a:lstStyle/>
          <a:p>
            <a:pPr algn="just"/>
            <a:r>
              <a:rPr lang="ru-RU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Готовые и протестированные процессоры поставляются либо сборщикам систем, либо в розницу.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4" name="Содержимое 3" descr="pic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1214422"/>
            <a:ext cx="8786874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800" y="285728"/>
            <a:ext cx="8686800" cy="1009672"/>
          </a:xfrm>
        </p:spPr>
        <p:txBody>
          <a:bodyPr>
            <a:noAutofit/>
          </a:bodyPr>
          <a:lstStyle/>
          <a:p>
            <a:r>
              <a:rPr lang="ru-RU" sz="2800" dirty="0" smtClean="0"/>
              <a:t>ИМС состояла из множества транзисторов, расположенных на одном кристалле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357686" y="1554162"/>
            <a:ext cx="4633914" cy="4875234"/>
          </a:xfrm>
        </p:spPr>
        <p:txBody>
          <a:bodyPr>
            <a:normAutofit lnSpcReduction="10000"/>
          </a:bodyPr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Транзистор</a:t>
            </a:r>
          </a:p>
          <a:p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Кристалл</a:t>
            </a:r>
          </a:p>
          <a:p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Готовая ИМС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2" descr="C:\Documents and Settings\M@x\Мои документы\Нанотехнологии\microchip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375982"/>
            <a:ext cx="3571900" cy="5482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1428736"/>
          </a:xfrm>
        </p:spPr>
        <p:txBody>
          <a:bodyPr>
            <a:normAutofit fontScale="90000"/>
          </a:bodyPr>
          <a:lstStyle/>
          <a:p>
            <a:pPr algn="just"/>
            <a:r>
              <a:rPr lang="ru-RU" sz="27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ru-RU" sz="2700" dirty="0" smtClean="0">
                <a:latin typeface="Arial" pitchFamily="34" charset="0"/>
                <a:cs typeface="Arial" pitchFamily="34" charset="0"/>
              </a:rPr>
            </a:br>
            <a:r>
              <a:rPr lang="ru-RU" sz="2700" dirty="0" smtClean="0">
                <a:cs typeface="Arial" pitchFamily="34" charset="0"/>
              </a:rPr>
              <a:t>Кристалл устанавливался в корпус и припаивался тоненькими проводниками к металлическим дорожкам, которые вели к выводам ИМС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4" name="Picture 3" descr="C:\Documents and Settings\M@x\Мои документы\Нанотехнологии\153056995_5ef8b01016_o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1785926"/>
            <a:ext cx="4717992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C:\Documents and Settings\M@x\Мои документы\Нанотехнологии\microprocessor-chip-in-package-closeup-ajhd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49555" y="3571876"/>
            <a:ext cx="4094445" cy="3286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Это было начало …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57299"/>
            <a:ext cx="8401080" cy="228601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ru-RU" dirty="0" smtClean="0"/>
              <a:t>1 апреля 1972 года корпорация </a:t>
            </a:r>
            <a:r>
              <a:rPr lang="en-US" dirty="0" smtClean="0"/>
              <a:t>Intel </a:t>
            </a:r>
            <a:r>
              <a:rPr lang="ru-RU" dirty="0" smtClean="0"/>
              <a:t>выпустила знаменитый микропроцессор </a:t>
            </a:r>
            <a:r>
              <a:rPr lang="ru-RU" b="1" dirty="0" smtClean="0">
                <a:solidFill>
                  <a:srgbClr val="C00000"/>
                </a:solidFill>
              </a:rPr>
              <a:t>«</a:t>
            </a:r>
            <a:r>
              <a:rPr lang="en-US" b="1" dirty="0" smtClean="0">
                <a:solidFill>
                  <a:srgbClr val="C00000"/>
                </a:solidFill>
              </a:rPr>
              <a:t>Intel 80</a:t>
            </a:r>
            <a:r>
              <a:rPr lang="ru-RU" b="1" dirty="0" smtClean="0">
                <a:solidFill>
                  <a:srgbClr val="C00000"/>
                </a:solidFill>
              </a:rPr>
              <a:t>08» </a:t>
            </a:r>
            <a:r>
              <a:rPr lang="ru-RU" dirty="0" smtClean="0"/>
              <a:t>для продвинутых калькуляторов, терминалов ввода-вывода и автоматов бутылочного разлива</a:t>
            </a:r>
          </a:p>
          <a:p>
            <a:endParaRPr lang="ru-RU" dirty="0"/>
          </a:p>
        </p:txBody>
      </p:sp>
      <p:pic>
        <p:nvPicPr>
          <p:cNvPr id="4" name="Picture 3" descr="C:\Documents and Settings\M@x\Мои документы\Нанотехнологии\800px-KL_Intel_C8008-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3573463"/>
            <a:ext cx="5122863" cy="328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1685916"/>
          </a:xfrm>
        </p:spPr>
        <p:txBody>
          <a:bodyPr>
            <a:noAutofit/>
          </a:bodyPr>
          <a:lstStyle/>
          <a:p>
            <a:pPr algn="just"/>
            <a:r>
              <a:rPr lang="ru-RU" sz="2400" dirty="0" smtClean="0"/>
              <a:t>8 июня 1978 года </a:t>
            </a:r>
            <a:r>
              <a:rPr lang="en-US" sz="2400" dirty="0" smtClean="0"/>
              <a:t>Intel </a:t>
            </a:r>
            <a:r>
              <a:rPr lang="ru-RU" sz="2400" dirty="0" smtClean="0"/>
              <a:t>выпустила микропроцессор </a:t>
            </a:r>
            <a:r>
              <a:rPr lang="ru-RU" sz="2400" b="1" dirty="0" smtClean="0">
                <a:solidFill>
                  <a:srgbClr val="C00000"/>
                </a:solidFill>
              </a:rPr>
              <a:t>«</a:t>
            </a:r>
            <a:r>
              <a:rPr lang="en-US" sz="2400" b="1" dirty="0" smtClean="0">
                <a:solidFill>
                  <a:srgbClr val="C00000"/>
                </a:solidFill>
              </a:rPr>
              <a:t>Intel 8086</a:t>
            </a:r>
            <a:r>
              <a:rPr lang="ru-RU" sz="2400" b="1" dirty="0" smtClean="0">
                <a:solidFill>
                  <a:srgbClr val="C00000"/>
                </a:solidFill>
              </a:rPr>
              <a:t>», </a:t>
            </a:r>
            <a:r>
              <a:rPr lang="ru-RU" sz="2400" dirty="0" smtClean="0"/>
              <a:t>на базе которого было собрано множество персональных компьютеров</a:t>
            </a:r>
          </a:p>
        </p:txBody>
      </p:sp>
      <p:pic>
        <p:nvPicPr>
          <p:cNvPr id="4" name="Picture 2" descr="C:\Documents and Settings\M@x\Мои документы\Нанотехнологии\800px-I8086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2500306"/>
            <a:ext cx="8474774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4800" y="1214422"/>
            <a:ext cx="8686800" cy="5429288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dirty="0" smtClean="0"/>
              <a:t>Далее микропроцессоры </a:t>
            </a:r>
            <a:r>
              <a:rPr lang="ru-RU" dirty="0" smtClean="0"/>
              <a:t>совершенствовались как внутренней логической схемой, так и «железной начинкой»</a:t>
            </a:r>
          </a:p>
          <a:p>
            <a:pPr algn="just"/>
            <a:r>
              <a:rPr lang="ru-RU" dirty="0" smtClean="0"/>
              <a:t>Стоит отметить, что сегодня в ЛЮБЫХ электронных устройствах, таких как,  мобильный телефон, телевизор, игровой автомат и даже в простейшем брелоке, который светится разными цветами или поёт, есть микропроцессор или микроконтроллёр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рек">
  <a:themeElements>
    <a:clrScheme name="Трек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Трек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Трек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73</TotalTime>
  <Words>1170</Words>
  <Application>Microsoft Office PowerPoint</Application>
  <PresentationFormat>Экран (4:3)</PresentationFormat>
  <Paragraphs>60</Paragraphs>
  <Slides>46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46</vt:i4>
      </vt:variant>
    </vt:vector>
  </HeadingPairs>
  <TitlesOfParts>
    <vt:vector size="47" baseType="lpstr">
      <vt:lpstr>Трек</vt:lpstr>
      <vt:lpstr>С чего всё начиналось?</vt:lpstr>
      <vt:lpstr>Слайд 2</vt:lpstr>
      <vt:lpstr>В 1947 г. был изобретён первый транзистор Затем началось их массовое производство </vt:lpstr>
      <vt:lpstr>Слайд 4</vt:lpstr>
      <vt:lpstr>ИМС состояла из множества транзисторов, расположенных на одном кристалле</vt:lpstr>
      <vt:lpstr> Кристалл устанавливался в корпус и припаивался тоненькими проводниками к металлическим дорожкам, которые вели к выводам ИМС </vt:lpstr>
      <vt:lpstr>Это было начало …</vt:lpstr>
      <vt:lpstr>8 июня 1978 года Intel выпустила микропроцессор «Intel 8086», на базе которого было собрано множество персональных компьютеров</vt:lpstr>
      <vt:lpstr>Слайд 9</vt:lpstr>
      <vt:lpstr>Слайд 10</vt:lpstr>
      <vt:lpstr>Слайд 11</vt:lpstr>
      <vt:lpstr> </vt:lpstr>
      <vt:lpstr>Слайд 13</vt:lpstr>
      <vt:lpstr>Получившаяся болванка монокристалла весит около 100 килограмм, чистота кремния составляет 99,9999 процентов.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Фоторезистивный слой защищает материалы подложки, которые не должны быть вытравлены. А облученные области вытравливаются с помощью химикатов.</vt:lpstr>
      <vt:lpstr>Слайд 27</vt:lpstr>
      <vt:lpstr>Слайд 28</vt:lpstr>
      <vt:lpstr>Слайд 29</vt:lpstr>
      <vt:lpstr>После внедрения ионов фоторезистивный слой удаляется, а материал, подвергшийся легированию (зелёный) теперь насыщен чужеродными атомами.</vt:lpstr>
      <vt:lpstr>Слайд 31</vt:lpstr>
      <vt:lpstr>Слайд 32</vt:lpstr>
      <vt:lpstr>Слайд 33</vt:lpstr>
      <vt:lpstr>Ионы меди осаждаются в виде тонкого слоя на поверхности подложки.</vt:lpstr>
      <vt:lpstr>Затем происходит полировка, и лишняя медь удаляется с поверхности.</vt:lpstr>
      <vt:lpstr>Слайд 36</vt:lpstr>
      <vt:lpstr>Тестирование   подложек </vt:lpstr>
      <vt:lpstr>Слайд 38</vt:lpstr>
      <vt:lpstr>После того, как тесты определят, что подложка содержит достаточное число правильно функционирующих блоков, её разрезают на части (кристаллы).</vt:lpstr>
      <vt:lpstr>Слайд 40</vt:lpstr>
      <vt:lpstr>ЭТО отдельный кристалл (Core i7), который был вырезан с подложки. </vt:lpstr>
      <vt:lpstr>Слайд 42</vt:lpstr>
      <vt:lpstr>Слайд 43</vt:lpstr>
      <vt:lpstr>Слайд 44</vt:lpstr>
      <vt:lpstr>Слайд 45</vt:lpstr>
      <vt:lpstr>Готовые и протестированные процессоры поставляются либо сборщикам систем, либо в розницу. </vt:lpstr>
    </vt:vector>
  </TitlesOfParts>
  <Company>Ya Blondinko Edition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Домашний</dc:creator>
  <cp:lastModifiedBy>Домашний</cp:lastModifiedBy>
  <cp:revision>8</cp:revision>
  <dcterms:created xsi:type="dcterms:W3CDTF">2014-02-13T20:28:46Z</dcterms:created>
  <dcterms:modified xsi:type="dcterms:W3CDTF">2014-02-17T07:55:53Z</dcterms:modified>
</cp:coreProperties>
</file>