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9" r:id="rId5"/>
    <p:sldId id="276" r:id="rId6"/>
    <p:sldId id="258" r:id="rId7"/>
    <p:sldId id="277" r:id="rId8"/>
    <p:sldId id="260" r:id="rId9"/>
    <p:sldId id="278" r:id="rId10"/>
    <p:sldId id="261" r:id="rId11"/>
    <p:sldId id="279" r:id="rId12"/>
    <p:sldId id="280" r:id="rId13"/>
    <p:sldId id="281" r:id="rId14"/>
    <p:sldId id="262" r:id="rId15"/>
    <p:sldId id="282" r:id="rId16"/>
    <p:sldId id="263" r:id="rId17"/>
    <p:sldId id="283" r:id="rId18"/>
    <p:sldId id="264" r:id="rId19"/>
    <p:sldId id="265" r:id="rId20"/>
    <p:sldId id="266" r:id="rId21"/>
    <p:sldId id="284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E2703-0472-44C2-8CC0-2E60DC5631D2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56C5A-3A7D-41E5-A72E-14C67CBBAC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12621-1938-4F36-A2CC-3EF4547E80B2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47D0-3C16-4E2D-B6A4-E44876743F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2A6A-C491-4370-9820-D22F6CB75CF5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25F38-7DDE-463F-B8DD-7571FAC4DE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F88A3-B07A-4F84-AD21-834BCB03ED27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D383-AD3C-4301-9F70-991D5612E9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CC488-32CA-4D50-BD24-179FEC08162F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E6C33-974F-460B-A6ED-AE7717E6DD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DBA1-1540-474B-810F-543FE86F9B1F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942E-7C6A-4FE7-A705-F1EB352437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9B810-AD38-4A39-9251-2E792D3317FC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AB28-713C-475F-9B19-4F6763644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F86DF-3DA4-4211-BF4A-1035B3F507F5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292C-0AB0-42D6-B674-38DCE6E863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18A8-FC9A-474C-89B9-E3B18CF4CF52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F79E7-BD30-4B39-BE4B-5F1384EA42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E6798-0F6F-4445-83AA-EBC238B68F29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BF245-3520-4110-BB06-4F5C3F8201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ED80-30B8-4694-A89B-5E6553C9AD97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9BB23-A21A-417C-A9CE-04596ABBC8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4F751F-D84B-4813-A0ED-CACF2E72A069}" type="datetimeFigureOut">
              <a:rPr lang="ru-RU"/>
              <a:pPr>
                <a:defRPr/>
              </a:pPr>
              <a:t>24.02.2014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41617-2036-49B4-A77D-F6EB1AB381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99" r:id="rId4"/>
    <p:sldLayoutId id="2147483705" r:id="rId5"/>
    <p:sldLayoutId id="2147483700" r:id="rId6"/>
    <p:sldLayoutId id="2147483706" r:id="rId7"/>
    <p:sldLayoutId id="2147483707" r:id="rId8"/>
    <p:sldLayoutId id="2147483708" r:id="rId9"/>
    <p:sldLayoutId id="2147483701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19.xml"/><Relationship Id="rId5" Type="http://schemas.openxmlformats.org/officeDocument/2006/relationships/slide" Target="slide16.xml"/><Relationship Id="rId10" Type="http://schemas.openxmlformats.org/officeDocument/2006/relationships/slide" Target="slide17.xml"/><Relationship Id="rId4" Type="http://schemas.openxmlformats.org/officeDocument/2006/relationships/slide" Target="slide14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4714884"/>
            <a:ext cx="8458200" cy="1222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Архитектура </a:t>
            </a:r>
            <a:br>
              <a:rPr lang="ru-RU" sz="4400" dirty="0" smtClean="0"/>
            </a:br>
            <a:r>
              <a:rPr lang="ru-RU" sz="4400" dirty="0" smtClean="0"/>
              <a:t>персонального компьютера</a:t>
            </a:r>
            <a:endParaRPr lang="ru-RU" sz="4400" dirty="0"/>
          </a:p>
        </p:txBody>
      </p:sp>
      <p:pic>
        <p:nvPicPr>
          <p:cNvPr id="10243" name="Picture 2" descr="C:\Users\Сулаберидзе\Desktop\untitle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500063"/>
            <a:ext cx="2143125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 descr="C:\Users\Сулаберидзе\Desktop\untitled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3" y="500063"/>
            <a:ext cx="11620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 descr="C:\Users\Сулаберидзе\Desktop\untitled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1643063"/>
            <a:ext cx="180975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 descr="C:\Users\Сулаберидзе\Desktop\untitled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13" y="500063"/>
            <a:ext cx="18113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C:\Users\Сулаберидзе\Desktop\untitled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5" y="1785938"/>
            <a:ext cx="235743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Основные параметры процессоров</a:t>
            </a:r>
            <a:endParaRPr lang="ru-RU" dirty="0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5286391"/>
          </a:xfrm>
        </p:spPr>
        <p:txBody>
          <a:bodyPr/>
          <a:lstStyle/>
          <a:p>
            <a:pPr algn="just" eaLnBrk="1" hangingPunct="1"/>
            <a:endParaRPr lang="ru-RU" sz="1200" dirty="0" smtClean="0"/>
          </a:p>
          <a:p>
            <a:pPr algn="just" eaLnBrk="1" hangingPunct="1"/>
            <a:r>
              <a:rPr lang="ru-RU" sz="2400" b="1" i="1" dirty="0" smtClean="0"/>
              <a:t>рабочее напряжение. </a:t>
            </a:r>
          </a:p>
          <a:p>
            <a:pPr algn="just" eaLnBrk="1" hangingPunct="1"/>
            <a:r>
              <a:rPr lang="ru-RU" sz="2400" b="1" i="1" dirty="0" smtClean="0"/>
              <a:t>разрядность:</a:t>
            </a:r>
            <a:r>
              <a:rPr lang="ru-RU" sz="2400" dirty="0" smtClean="0"/>
              <a:t> показывает, сколько бит данных он может принять и обработать в своих регистрах за один раз </a:t>
            </a:r>
            <a:r>
              <a:rPr lang="ru-RU" sz="2400" i="1" dirty="0" smtClean="0"/>
              <a:t>(за один такт).</a:t>
            </a:r>
            <a:r>
              <a:rPr lang="ru-RU" sz="2400" dirty="0" smtClean="0"/>
              <a:t> </a:t>
            </a:r>
            <a:r>
              <a:rPr lang="ru-RU" sz="2400" i="1" dirty="0" smtClean="0"/>
              <a:t> </a:t>
            </a:r>
          </a:p>
          <a:p>
            <a:pPr algn="just" eaLnBrk="1" hangingPunct="1"/>
            <a:r>
              <a:rPr lang="ru-RU" sz="2400" b="1" i="1" dirty="0" smtClean="0"/>
              <a:t>рабочая тактовая частота</a:t>
            </a:r>
            <a:r>
              <a:rPr lang="ru-RU" sz="2400" i="1" dirty="0" smtClean="0"/>
              <a:t>: ч</a:t>
            </a:r>
            <a:r>
              <a:rPr lang="ru-RU" sz="2400" dirty="0" smtClean="0"/>
              <a:t>ем выше частота тактов, поступающих на процессор, тем больше команд он может исполнить в единицу времени, тем выше его производительность. </a:t>
            </a:r>
            <a:endParaRPr lang="ru-RU" sz="2400" i="1" dirty="0" smtClean="0"/>
          </a:p>
          <a:p>
            <a:pPr algn="just" eaLnBrk="1" hangingPunct="1"/>
            <a:r>
              <a:rPr lang="ru-RU" sz="2400" b="1" i="1" dirty="0" smtClean="0"/>
              <a:t>коэффициент внутреннего умножения тактовой частоты</a:t>
            </a:r>
            <a:r>
              <a:rPr lang="ru-RU" sz="2400" i="1" dirty="0" smtClean="0"/>
              <a:t>:</a:t>
            </a:r>
            <a:r>
              <a:rPr lang="ru-RU" sz="2400" dirty="0" smtClean="0"/>
              <a:t> существует для получения более высоких частот в процессоре.</a:t>
            </a:r>
          </a:p>
          <a:p>
            <a:pPr algn="just" eaLnBrk="1" hangingPunct="1"/>
            <a:endParaRPr lang="ru-RU" sz="900" dirty="0" smtClean="0"/>
          </a:p>
        </p:txBody>
      </p:sp>
      <p:sp>
        <p:nvSpPr>
          <p:cNvPr id="4" name="Штриховая стрелка вправо 3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Основные параметры процессоров</a:t>
            </a:r>
            <a:endParaRPr lang="ru-RU" dirty="0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5357850"/>
          </a:xfrm>
        </p:spPr>
        <p:txBody>
          <a:bodyPr/>
          <a:lstStyle/>
          <a:p>
            <a:pPr algn="just" eaLnBrk="1" hangingPunct="1"/>
            <a:r>
              <a:rPr lang="ru-RU" sz="2200" b="1" dirty="0" smtClean="0"/>
              <a:t>размер </a:t>
            </a:r>
            <a:r>
              <a:rPr lang="ru-RU" sz="2200" b="1" i="1" dirty="0" smtClean="0"/>
              <a:t>кэш-памяти</a:t>
            </a:r>
            <a:r>
              <a:rPr lang="ru-RU" sz="2200" i="1" dirty="0" smtClean="0"/>
              <a:t>:</a:t>
            </a:r>
            <a:r>
              <a:rPr lang="ru-RU" sz="2200" dirty="0" smtClean="0"/>
              <a:t> обмен данными внутри процессора происходит в несколько раз быстрее, чем обмен с другими устройствами, например с оперативной памятью. Для того чтобы уменьшить количество обращений к оперативной памяти, внутри процессора создают буферную область – так называемую </a:t>
            </a:r>
            <a:r>
              <a:rPr lang="ru-RU" sz="2200" b="1" i="1" dirty="0" smtClean="0">
                <a:solidFill>
                  <a:srgbClr val="C00000"/>
                </a:solidFill>
              </a:rPr>
              <a:t>кэш-память</a:t>
            </a:r>
            <a:r>
              <a:rPr lang="ru-RU" sz="2200" i="1" dirty="0" smtClean="0">
                <a:solidFill>
                  <a:srgbClr val="C00000"/>
                </a:solidFill>
              </a:rPr>
              <a:t>.</a:t>
            </a:r>
            <a:r>
              <a:rPr lang="ru-RU" sz="2200" dirty="0" smtClean="0"/>
              <a:t> Это как бы «сверхоперативная память». Когда процессору нужны данные, он </a:t>
            </a:r>
            <a:r>
              <a:rPr lang="ru-RU" sz="2200" u="sng" dirty="0" smtClean="0"/>
              <a:t>сначала обращается в кэш-память</a:t>
            </a:r>
            <a:r>
              <a:rPr lang="ru-RU" sz="2200" dirty="0" smtClean="0"/>
              <a:t>, и только если там нужных данных нет, происходит его обращение в оперативную память. Принимая блок данных из оперативной памяти, процессор заносит его одновременно и в кэш-память. «Удачные» обращения в кэш-память называют </a:t>
            </a:r>
            <a:r>
              <a:rPr lang="ru-RU" sz="2200" i="1" dirty="0" smtClean="0"/>
              <a:t>попаданиями в кэш.</a:t>
            </a:r>
            <a:r>
              <a:rPr lang="ru-RU" sz="2200" dirty="0" smtClean="0"/>
              <a:t> Процент попаданий тем выше, чем больше размер кэш-памяти, поэтому высокопроизводительные процессоры комплектуют повышенным объемом кэш-памяти.</a:t>
            </a:r>
          </a:p>
          <a:p>
            <a:pPr algn="just" eaLnBrk="1" hangingPunct="1"/>
            <a:endParaRPr lang="ru-RU" sz="900" dirty="0" smtClean="0"/>
          </a:p>
        </p:txBody>
      </p:sp>
      <p:sp>
        <p:nvSpPr>
          <p:cNvPr id="4" name="Штриховая стрелка вправо 3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244" y="214290"/>
            <a:ext cx="8848756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Шинные интерфейсы материнской платы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71546"/>
            <a:ext cx="8858250" cy="5786454"/>
          </a:xfrm>
        </p:spPr>
        <p:txBody>
          <a:bodyPr>
            <a:normAutofit fontScale="2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4000" b="1" dirty="0" smtClean="0"/>
              <a:t>	</a:t>
            </a:r>
            <a:r>
              <a:rPr lang="ru-RU" sz="8800" b="1" dirty="0" smtClean="0"/>
              <a:t>Связь </a:t>
            </a:r>
            <a:r>
              <a:rPr lang="ru-RU" sz="8800" b="1" dirty="0" smtClean="0"/>
              <a:t>между всеми собственными и подключаемыми устройствами материнской платы выполняют ее шины и логические устройства, размещенные в микросхемах микропроцессорного комплекта (</a:t>
            </a:r>
            <a:r>
              <a:rPr lang="ru-RU" sz="8800" b="1" dirty="0" err="1" smtClean="0">
                <a:solidFill>
                  <a:srgbClr val="C00000"/>
                </a:solidFill>
              </a:rPr>
              <a:t>чипсета</a:t>
            </a:r>
            <a:r>
              <a:rPr lang="ru-RU" sz="8800" b="1" dirty="0" smtClean="0"/>
              <a:t>). От архитектуры этих элементов во многом зависит производительность компьютера.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sz="8800" b="1" i="1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8800" b="1" i="1" dirty="0" smtClean="0"/>
              <a:t>ISA </a:t>
            </a:r>
            <a:r>
              <a:rPr lang="ru-RU" sz="8800" i="1" dirty="0" smtClean="0"/>
              <a:t>(</a:t>
            </a:r>
            <a:r>
              <a:rPr lang="ru-RU" sz="8800" i="1" dirty="0" err="1" smtClean="0"/>
              <a:t>Industry</a:t>
            </a:r>
            <a:r>
              <a:rPr lang="ru-RU" sz="8800" i="1" dirty="0" smtClean="0"/>
              <a:t> </a:t>
            </a:r>
            <a:r>
              <a:rPr lang="ru-RU" sz="8800" i="1" dirty="0" err="1" smtClean="0"/>
              <a:t>Standard</a:t>
            </a:r>
            <a:r>
              <a:rPr lang="ru-RU" sz="8800" i="1" dirty="0" smtClean="0"/>
              <a:t> </a:t>
            </a:r>
            <a:r>
              <a:rPr lang="ru-RU" sz="8800" i="1" dirty="0" err="1" smtClean="0"/>
              <a:t>Architecture</a:t>
            </a:r>
            <a:r>
              <a:rPr lang="ru-RU" sz="8800" i="1" dirty="0" smtClean="0"/>
              <a:t>).</a:t>
            </a:r>
            <a:r>
              <a:rPr lang="ru-RU" sz="8800" dirty="0" smtClean="0"/>
              <a:t> Позволяет связать все устройства системного блока между собой и обеспечивает простое подключение новых устройств через стандартные разъемы (слоты). 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sz="8800" b="1" i="1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8800" b="1" i="1" dirty="0" smtClean="0"/>
              <a:t>EISA </a:t>
            </a:r>
            <a:r>
              <a:rPr lang="ru-RU" sz="8800" i="1" dirty="0" smtClean="0"/>
              <a:t>(</a:t>
            </a:r>
            <a:r>
              <a:rPr lang="ru-RU" sz="8800" i="1" dirty="0" err="1" smtClean="0"/>
              <a:t>Extended</a:t>
            </a:r>
            <a:r>
              <a:rPr lang="ru-RU" sz="8800" i="1" dirty="0" smtClean="0"/>
              <a:t> ISA),</a:t>
            </a:r>
            <a:r>
              <a:rPr lang="ru-RU" sz="8800" dirty="0" smtClean="0"/>
              <a:t> отличается от  </a:t>
            </a:r>
            <a:r>
              <a:rPr lang="ru-RU" sz="8800" i="1" dirty="0" smtClean="0"/>
              <a:t>ISA </a:t>
            </a:r>
            <a:r>
              <a:rPr lang="ru-RU" sz="8800" dirty="0" smtClean="0"/>
              <a:t>увеличенным разъемом и увеличенной производительностью (до 32 Мбайт/с.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sz="8800" b="1" i="1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8800" b="1" i="1" dirty="0" smtClean="0"/>
              <a:t>VLB</a:t>
            </a:r>
            <a:r>
              <a:rPr lang="ru-RU" sz="8800" b="1" i="1" dirty="0" smtClean="0"/>
              <a:t>.</a:t>
            </a:r>
            <a:r>
              <a:rPr lang="ru-RU" sz="8800" dirty="0" smtClean="0"/>
              <a:t> Л</a:t>
            </a:r>
            <a:r>
              <a:rPr lang="ru-RU" sz="8800" i="1" dirty="0" smtClean="0"/>
              <a:t>окальная шина стандарта VESA, </a:t>
            </a:r>
            <a:r>
              <a:rPr lang="ru-RU" sz="8800" dirty="0" smtClean="0"/>
              <a:t>которая позволяет поднять тактовую частоту локальной шины до 50 МГц и обеспечивает пиковую пропускную способность до 130 Мбайт/с.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4000" dirty="0"/>
          </a:p>
        </p:txBody>
      </p:sp>
      <p:sp>
        <p:nvSpPr>
          <p:cNvPr id="4" name="Штриховая стрелка вправо 3">
            <a:hlinkClick r:id="rId2" action="ppaction://hlinksldjump"/>
          </p:cNvPr>
          <p:cNvSpPr/>
          <p:nvPr/>
        </p:nvSpPr>
        <p:spPr>
          <a:xfrm rot="10800000">
            <a:off x="7643834" y="6429375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457200"/>
            <a:ext cx="8848756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Шинные интерфейсы материнской платы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5" y="1285875"/>
            <a:ext cx="8858250" cy="5143500"/>
          </a:xfrm>
        </p:spPr>
        <p:txBody>
          <a:bodyPr>
            <a:normAutofit fontScale="4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4800" b="1" i="1" dirty="0" smtClean="0"/>
              <a:t>PCI</a:t>
            </a:r>
            <a:r>
              <a:rPr lang="ru-RU" sz="4800" b="1" i="1" dirty="0" smtClean="0"/>
              <a:t>.</a:t>
            </a:r>
            <a:r>
              <a:rPr lang="ru-RU" sz="4800" dirty="0" smtClean="0"/>
              <a:t> Это тоже интерфейс локальной шины, связывающей процессор с оперативной памятью, в которую врезаны разъемы для р. подключения внешних устройств, выполненных на базе процессоров </a:t>
            </a:r>
            <a:r>
              <a:rPr lang="ru-RU" sz="4800" dirty="0" err="1" smtClean="0"/>
              <a:t>Intel</a:t>
            </a:r>
            <a:r>
              <a:rPr lang="ru-RU" sz="4800" dirty="0" smtClean="0"/>
              <a:t> </a:t>
            </a:r>
            <a:r>
              <a:rPr lang="ru-RU" sz="4800" dirty="0" err="1" smtClean="0"/>
              <a:t>Pentium</a:t>
            </a:r>
            <a:r>
              <a:rPr lang="ru-RU" sz="4800" dirty="0" smtClean="0"/>
              <a:t>, поддерживает режим </a:t>
            </a:r>
            <a:r>
              <a:rPr lang="ru-RU" sz="4800" i="1" dirty="0" err="1" smtClean="0"/>
              <a:t>plug-and-play</a:t>
            </a:r>
            <a:r>
              <a:rPr lang="ru-RU" sz="4800" i="1" dirty="0" smtClean="0"/>
              <a:t>,</a:t>
            </a:r>
            <a:r>
              <a:rPr lang="ru-RU" sz="4800" dirty="0" smtClean="0"/>
              <a:t> Его суть состоит в том, что после подключения внешнего устройства к разъему шины РС7 происходит обмен данными между устройством и материнской платой, в результате которого устройство автоматически получает номер используемого прерывания, адрес порта подключения и номер канала прямого доступа к памяти.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4800" b="1" i="1" dirty="0" smtClean="0"/>
              <a:t>FSB.</a:t>
            </a:r>
            <a:r>
              <a:rPr lang="ru-RU" sz="4800" dirty="0" smtClean="0"/>
              <a:t> Эта шина работает на очень высокой частоте 100-125 МГц. В настоящее время внедряются материнские платы с частотой шины </a:t>
            </a:r>
            <a:r>
              <a:rPr lang="ru-RU" sz="4800" i="1" dirty="0" smtClean="0"/>
              <a:t>FSB</a:t>
            </a:r>
            <a:r>
              <a:rPr lang="ru-RU" sz="4800" dirty="0" smtClean="0"/>
              <a:t> 133 МГц и ведутся разработки плат с частотой до 200 МГц. Частота шины </a:t>
            </a:r>
            <a:r>
              <a:rPr lang="ru-RU" sz="4800" i="1" dirty="0" smtClean="0"/>
              <a:t>FSB</a:t>
            </a:r>
            <a:r>
              <a:rPr lang="ru-RU" sz="4800" dirty="0" smtClean="0"/>
              <a:t> является одним из основных потребительских параметров – именно он и указывается в спецификации материнской платы. Пропускная способность шины </a:t>
            </a:r>
            <a:r>
              <a:rPr lang="ru-RU" sz="4800" i="1" dirty="0" smtClean="0"/>
              <a:t>FSB</a:t>
            </a:r>
            <a:r>
              <a:rPr lang="ru-RU" sz="4800" dirty="0" smtClean="0"/>
              <a:t> при частоте 100 МГц составляет порядка 800 Мбайт/с.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4800" b="1" i="1" dirty="0" smtClean="0"/>
              <a:t>AGP.</a:t>
            </a:r>
            <a:r>
              <a:rPr lang="ru-RU" sz="4800" dirty="0" smtClean="0"/>
              <a:t> Видеоадаптер – устройство, требующее особенно высокой скорости передачи данных. </a:t>
            </a:r>
          </a:p>
        </p:txBody>
      </p:sp>
      <p:sp>
        <p:nvSpPr>
          <p:cNvPr id="4" name="Штриховая стрелка вправо 3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244" y="214290"/>
            <a:ext cx="8848756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Шинные интерфейсы материнской платы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5" y="1142984"/>
            <a:ext cx="8858250" cy="5286391"/>
          </a:xfrm>
        </p:spPr>
        <p:txBody>
          <a:bodyPr>
            <a:normAutofit fontScale="2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8800" b="1" i="1" dirty="0" smtClean="0"/>
              <a:t>PCMCIA</a:t>
            </a:r>
            <a:r>
              <a:rPr lang="ru-RU" sz="8800" i="1" dirty="0" smtClean="0"/>
              <a:t> </a:t>
            </a:r>
            <a:r>
              <a:rPr lang="ru-RU" sz="8800" i="1" dirty="0" smtClean="0"/>
              <a:t>. </a:t>
            </a:r>
            <a:r>
              <a:rPr lang="ru-RU" sz="8800" dirty="0" smtClean="0"/>
              <a:t>Этот стандарт определяет интерфейс подключения плоских карт памяти небольших размеров и используется в портативных персональных компьютерах.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8800" b="1" i="1" dirty="0" smtClean="0"/>
              <a:t>USB</a:t>
            </a:r>
            <a:r>
              <a:rPr lang="ru-RU" sz="8800" i="1" dirty="0" smtClean="0"/>
              <a:t> (</a:t>
            </a:r>
            <a:r>
              <a:rPr lang="ru-RU" sz="8800" i="1" dirty="0" err="1" smtClean="0"/>
              <a:t>Universal</a:t>
            </a:r>
            <a:r>
              <a:rPr lang="ru-RU" sz="8800" i="1" dirty="0" smtClean="0"/>
              <a:t> </a:t>
            </a:r>
            <a:r>
              <a:rPr lang="ru-RU" sz="8800" i="1" dirty="0" err="1" smtClean="0"/>
              <a:t>Serial</a:t>
            </a:r>
            <a:r>
              <a:rPr lang="ru-RU" sz="8800" i="1" dirty="0" smtClean="0"/>
              <a:t> </a:t>
            </a:r>
            <a:r>
              <a:rPr lang="ru-RU" sz="8800" i="1" dirty="0" err="1" smtClean="0"/>
              <a:t>Bus</a:t>
            </a:r>
            <a:r>
              <a:rPr lang="ru-RU" sz="8800" i="1" dirty="0" smtClean="0"/>
              <a:t> – универсальная последовательная магистраль).</a:t>
            </a:r>
            <a:r>
              <a:rPr lang="ru-RU" sz="8800" dirty="0" smtClean="0"/>
              <a:t> Этот стандарт определяет способ взаимодействия компьютера с периферийным оборудованием.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8800" dirty="0" smtClean="0"/>
              <a:t>	В </a:t>
            </a:r>
            <a:r>
              <a:rPr lang="ru-RU" sz="8800" dirty="0" smtClean="0"/>
              <a:t>большинство </a:t>
            </a:r>
            <a:r>
              <a:rPr lang="ru-RU" sz="8800" dirty="0" err="1" smtClean="0"/>
              <a:t>чипсетов</a:t>
            </a:r>
            <a:r>
              <a:rPr lang="ru-RU" sz="8800" dirty="0" smtClean="0"/>
              <a:t> материнских плат </a:t>
            </a:r>
            <a:r>
              <a:rPr lang="ru-RU" sz="8800" dirty="0" smtClean="0"/>
              <a:t>выпускались </a:t>
            </a:r>
            <a:r>
              <a:rPr lang="ru-RU" sz="8800" dirty="0" smtClean="0"/>
              <a:t>на базе двух микросхем, получивших название </a:t>
            </a:r>
            <a:r>
              <a:rPr lang="ru-RU" sz="8800" dirty="0" smtClean="0">
                <a:solidFill>
                  <a:srgbClr val="C00000"/>
                </a:solidFill>
              </a:rPr>
              <a:t>«северный мост» и «южный мост».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8800" dirty="0" smtClean="0"/>
              <a:t>	</a:t>
            </a:r>
            <a:r>
              <a:rPr lang="ru-RU" sz="8800" b="1" dirty="0" smtClean="0">
                <a:solidFill>
                  <a:srgbClr val="C00000"/>
                </a:solidFill>
              </a:rPr>
              <a:t>«Северный мост» </a:t>
            </a:r>
            <a:r>
              <a:rPr lang="ru-RU" sz="8800" dirty="0" smtClean="0"/>
              <a:t>управляет взаимосвязью четырех устройств: процессора, оперативной памяти, порта </a:t>
            </a:r>
            <a:r>
              <a:rPr lang="ru-RU" sz="8800" i="1" dirty="0" smtClean="0"/>
              <a:t>AGP</a:t>
            </a:r>
            <a:r>
              <a:rPr lang="ru-RU" sz="8800" dirty="0" smtClean="0"/>
              <a:t> и шины </a:t>
            </a:r>
            <a:r>
              <a:rPr lang="ru-RU" sz="8800" i="1" dirty="0" smtClean="0"/>
              <a:t>PCI.</a:t>
            </a:r>
            <a:r>
              <a:rPr lang="ru-RU" sz="8800" dirty="0" smtClean="0"/>
              <a:t> Поэтому его также называют </a:t>
            </a:r>
            <a:r>
              <a:rPr lang="ru-RU" sz="8800" b="1" i="1" dirty="0" smtClean="0"/>
              <a:t>четырехпортовым контроллером</a:t>
            </a:r>
            <a:r>
              <a:rPr lang="ru-RU" sz="8800" i="1" dirty="0" smtClean="0"/>
              <a:t>.</a:t>
            </a:r>
            <a:endParaRPr lang="ru-RU" sz="8800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8800" dirty="0" smtClean="0"/>
              <a:t>	</a:t>
            </a:r>
            <a:r>
              <a:rPr lang="ru-RU" sz="8800" b="1" dirty="0" smtClean="0">
                <a:solidFill>
                  <a:srgbClr val="C00000"/>
                </a:solidFill>
              </a:rPr>
              <a:t>«Южный мост» </a:t>
            </a:r>
            <a:r>
              <a:rPr lang="ru-RU" sz="8800" dirty="0" smtClean="0"/>
              <a:t>называют также </a:t>
            </a:r>
            <a:r>
              <a:rPr lang="ru-RU" sz="8800" b="1" i="1" dirty="0" smtClean="0"/>
              <a:t>функциональным контроллером</a:t>
            </a:r>
            <a:r>
              <a:rPr lang="ru-RU" sz="8800" i="1" dirty="0" smtClean="0"/>
              <a:t>.</a:t>
            </a:r>
            <a:r>
              <a:rPr lang="ru-RU" sz="8800" dirty="0" smtClean="0"/>
              <a:t> Он выполняет функции контроллера жестких и гибких дисков, функции моста </a:t>
            </a:r>
            <a:r>
              <a:rPr lang="ru-RU" sz="8800" i="1" dirty="0" smtClean="0"/>
              <a:t>ISA – PCI,</a:t>
            </a:r>
            <a:r>
              <a:rPr lang="ru-RU" sz="8800" dirty="0" smtClean="0"/>
              <a:t> контроллера клавиатуры, мыши, шины </a:t>
            </a:r>
            <a:r>
              <a:rPr lang="ru-RU" sz="8800" i="1" dirty="0" smtClean="0"/>
              <a:t>USB</a:t>
            </a:r>
            <a:r>
              <a:rPr lang="ru-RU" sz="8800" dirty="0" smtClean="0"/>
              <a:t> и т. п.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4000" dirty="0"/>
          </a:p>
        </p:txBody>
      </p:sp>
      <p:sp>
        <p:nvSpPr>
          <p:cNvPr id="4" name="Штриховая стрелка вправо 3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357850"/>
          </a:xfrm>
        </p:spPr>
        <p:txBody>
          <a:bodyPr>
            <a:normAutofit fontScale="4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i="1" dirty="0" smtClean="0"/>
              <a:t>	</a:t>
            </a:r>
            <a:r>
              <a:rPr lang="ru-RU" sz="3700" b="1" i="1" dirty="0" smtClean="0"/>
              <a:t>Оперативная память (RAM – </a:t>
            </a:r>
            <a:r>
              <a:rPr lang="ru-RU" sz="3700" b="1" i="1" dirty="0" err="1" smtClean="0"/>
              <a:t>Random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Access</a:t>
            </a:r>
            <a:r>
              <a:rPr lang="ru-RU" sz="3700" b="1" i="1" dirty="0" smtClean="0"/>
              <a:t> </a:t>
            </a:r>
            <a:r>
              <a:rPr lang="ru-RU" sz="3700" b="1" i="1" dirty="0" err="1" smtClean="0"/>
              <a:t>Memory</a:t>
            </a:r>
            <a:r>
              <a:rPr lang="ru-RU" sz="3700" b="1" i="1" dirty="0" smtClean="0"/>
              <a:t>)</a:t>
            </a:r>
            <a:r>
              <a:rPr lang="ru-RU" sz="3700" i="1" dirty="0" smtClean="0"/>
              <a:t> –</a:t>
            </a:r>
            <a:r>
              <a:rPr lang="ru-RU" sz="3700" dirty="0" smtClean="0"/>
              <a:t> это массив кристаллических ячеек, способных хранить данные. Различают </a:t>
            </a:r>
            <a:r>
              <a:rPr lang="ru-RU" sz="3700" i="1" dirty="0" smtClean="0"/>
              <a:t>динамическую память (DRAM)</a:t>
            </a:r>
            <a:r>
              <a:rPr lang="ru-RU" sz="3700" dirty="0" smtClean="0"/>
              <a:t> и </a:t>
            </a:r>
            <a:r>
              <a:rPr lang="ru-RU" sz="3700" i="1" dirty="0" smtClean="0"/>
              <a:t>статическую память (SRAM).</a:t>
            </a:r>
            <a:endParaRPr lang="ru-RU" sz="3700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3700" b="1" i="1" dirty="0" smtClean="0"/>
              <a:t>	Ячейки динамической памяти </a:t>
            </a:r>
            <a:r>
              <a:rPr lang="ru-RU" sz="3700" b="1" i="1" dirty="0" smtClean="0">
                <a:solidFill>
                  <a:srgbClr val="C00000"/>
                </a:solidFill>
              </a:rPr>
              <a:t>(DRAM)</a:t>
            </a:r>
            <a:r>
              <a:rPr lang="ru-RU" sz="3700" dirty="0" smtClean="0">
                <a:solidFill>
                  <a:srgbClr val="C00000"/>
                </a:solidFill>
              </a:rPr>
              <a:t> </a:t>
            </a:r>
            <a:r>
              <a:rPr lang="ru-RU" sz="3700" dirty="0" smtClean="0"/>
              <a:t>можно представить в виде </a:t>
            </a:r>
            <a:r>
              <a:rPr lang="ru-RU" sz="3700" dirty="0" err="1" smtClean="0"/>
              <a:t>микроконденсаторов</a:t>
            </a:r>
            <a:r>
              <a:rPr lang="ru-RU" sz="3700" dirty="0" smtClean="0"/>
              <a:t>, способных накапливать заряд на своих обкладках. Это наиболее распространенный и экономически доступный тип памяти. Недостатки этого типа связаны, во-первых, с тем, что как при заряде, так и при разряде конденсаторов неизбежны переходные процессы, то есть запись данных происходит сравнительно медленно. Второй важный недостаток связан с тем, что заряды ячеек имеют свойство рассеиваться в пространстве, причем весьма быстро. Если оперативную память постоянно не «подзаряжать», утрата данных происходит через несколько сотых долей секунды. Для борьбы с этим явлением в компьютере происходит постоянная</a:t>
            </a:r>
            <a:r>
              <a:rPr lang="ru-RU" sz="3700" b="1" dirty="0" smtClean="0"/>
              <a:t> </a:t>
            </a:r>
            <a:r>
              <a:rPr lang="ru-RU" sz="3700" b="1" i="1" dirty="0" smtClean="0"/>
              <a:t>регенерация (освежение, подзарядка)</a:t>
            </a:r>
            <a:r>
              <a:rPr lang="ru-RU" sz="3700" b="1" dirty="0" smtClean="0"/>
              <a:t> </a:t>
            </a:r>
            <a:r>
              <a:rPr lang="ru-RU" sz="3700" dirty="0" smtClean="0"/>
              <a:t>ячеек оперативной памяти. Регенерация осуществляется несколько десятков раз в секунду и вызывает непроизводительный расход ресурсов вычислительной системы.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3700" b="1" i="1" dirty="0" smtClean="0"/>
              <a:t>	Ячейки статической памяти </a:t>
            </a:r>
            <a:r>
              <a:rPr lang="ru-RU" sz="3700" b="1" i="1" dirty="0" smtClean="0">
                <a:solidFill>
                  <a:srgbClr val="C00000"/>
                </a:solidFill>
              </a:rPr>
              <a:t>(SRAM)</a:t>
            </a:r>
            <a:r>
              <a:rPr lang="ru-RU" sz="3700" dirty="0" smtClean="0">
                <a:solidFill>
                  <a:srgbClr val="C00000"/>
                </a:solidFill>
              </a:rPr>
              <a:t> </a:t>
            </a:r>
            <a:r>
              <a:rPr lang="ru-RU" sz="3700" dirty="0" smtClean="0"/>
              <a:t>можно представить как электронные микроэлементы – </a:t>
            </a:r>
            <a:r>
              <a:rPr lang="ru-RU" sz="3700" b="1" i="1" dirty="0" smtClean="0"/>
              <a:t>триггеры</a:t>
            </a:r>
            <a:r>
              <a:rPr lang="ru-RU" sz="3700" i="1" dirty="0" smtClean="0"/>
              <a:t>,</a:t>
            </a:r>
            <a:r>
              <a:rPr lang="ru-RU" sz="3700" dirty="0" smtClean="0"/>
              <a:t> состоящие из нескольких транзисторов. В триггере хранится не заряд, а состояние </a:t>
            </a:r>
            <a:r>
              <a:rPr lang="ru-RU" sz="3700" i="1" dirty="0" smtClean="0"/>
              <a:t>(включен/выключен),</a:t>
            </a:r>
            <a:r>
              <a:rPr lang="ru-RU" sz="3700" dirty="0" smtClean="0"/>
              <a:t> поэтому этот тип памяти обеспечивает . более высокое быстродействие, хотя технологически он сложнее и, соответственно, дороже.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3700" dirty="0" smtClean="0"/>
              <a:t>	</a:t>
            </a:r>
            <a:endParaRPr lang="ru-RU" sz="3400" dirty="0" smtClean="0"/>
          </a:p>
        </p:txBody>
      </p:sp>
      <p:sp>
        <p:nvSpPr>
          <p:cNvPr id="8" name="Штриховая стрелка вправо 7">
            <a:hlinkClick r:id="rId2" action="ppaction://hlinksldjump"/>
          </p:cNvPr>
          <p:cNvSpPr/>
          <p:nvPr/>
        </p:nvSpPr>
        <p:spPr>
          <a:xfrm rot="10800000">
            <a:off x="7858148" y="6429375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Оперативная память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71546"/>
            <a:ext cx="8686800" cy="5572164"/>
          </a:xfrm>
        </p:spPr>
        <p:txBody>
          <a:bodyPr>
            <a:normAutofit fontScale="4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i="1" dirty="0" smtClean="0"/>
              <a:t>	</a:t>
            </a:r>
            <a:r>
              <a:rPr lang="ru-RU" sz="5300" dirty="0" smtClean="0"/>
              <a:t>Микросхемы </a:t>
            </a:r>
            <a:r>
              <a:rPr lang="ru-RU" sz="5300" dirty="0" smtClean="0"/>
              <a:t>динамической памяти используют в качестве основной оперативной памяти компьютера. Микросхемы статической памяти используют в качестве вспомогательной памяти (так называемой </a:t>
            </a:r>
            <a:r>
              <a:rPr lang="ru-RU" sz="5300" i="1" dirty="0" smtClean="0"/>
              <a:t>кэш-памяти),</a:t>
            </a:r>
            <a:r>
              <a:rPr lang="ru-RU" sz="5300" dirty="0" smtClean="0"/>
              <a:t> предназначенной для оптимизации работы процессора.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5300" dirty="0" smtClean="0"/>
              <a:t>	Оперативная память в компьютере размещается на стандартных панельках, называемых </a:t>
            </a:r>
            <a:r>
              <a:rPr lang="ru-RU" sz="5300" b="1" i="1" dirty="0" smtClean="0"/>
              <a:t>модулями</a:t>
            </a:r>
            <a:r>
              <a:rPr lang="ru-RU" sz="5300" i="1" dirty="0" smtClean="0"/>
              <a:t>.</a:t>
            </a:r>
            <a:r>
              <a:rPr lang="ru-RU" sz="5300" dirty="0" smtClean="0"/>
              <a:t> Модули оперативной памяти вставляют в соответствующие разъемы на материнской плате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5300" dirty="0" smtClean="0"/>
              <a:t>	 </a:t>
            </a:r>
            <a:endParaRPr lang="ru-RU" sz="5300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5300" dirty="0" smtClean="0"/>
              <a:t>	</a:t>
            </a:r>
            <a:r>
              <a:rPr lang="ru-RU" sz="5300" dirty="0" smtClean="0"/>
              <a:t>Конструктивно </a:t>
            </a:r>
            <a:r>
              <a:rPr lang="ru-RU" sz="5300" dirty="0" smtClean="0"/>
              <a:t>модули памяти имеют два исполнения – </a:t>
            </a:r>
            <a:r>
              <a:rPr lang="ru-RU" sz="5300" b="1" i="1" dirty="0" smtClean="0"/>
              <a:t>однорядные</a:t>
            </a:r>
            <a:r>
              <a:rPr lang="ru-RU" sz="5300" dirty="0" smtClean="0"/>
              <a:t> </a:t>
            </a:r>
            <a:r>
              <a:rPr lang="ru-RU" sz="5300" i="1" dirty="0" smtClean="0"/>
              <a:t>(SIMM-модули)</a:t>
            </a:r>
            <a:r>
              <a:rPr lang="ru-RU" sz="5300" dirty="0" smtClean="0"/>
              <a:t> и </a:t>
            </a:r>
            <a:r>
              <a:rPr lang="ru-RU" sz="5300" b="1" i="1" dirty="0" smtClean="0"/>
              <a:t>двухрядные</a:t>
            </a:r>
            <a:r>
              <a:rPr lang="ru-RU" sz="5300" dirty="0" smtClean="0"/>
              <a:t> </a:t>
            </a:r>
            <a:r>
              <a:rPr lang="ru-RU" sz="5300" i="1" dirty="0" smtClean="0"/>
              <a:t>(DIMM-модули)</a:t>
            </a:r>
            <a:r>
              <a:rPr lang="ru-RU" sz="5300" dirty="0" smtClean="0"/>
              <a:t> (см. рис. 2.4)</a:t>
            </a:r>
            <a:r>
              <a:rPr lang="ru-RU" sz="5300" i="1" dirty="0" smtClean="0"/>
              <a:t>.</a:t>
            </a:r>
            <a:r>
              <a:rPr lang="ru-RU" sz="5300" dirty="0" smtClean="0"/>
              <a:t> На компьютерах с процессорами </a:t>
            </a:r>
            <a:r>
              <a:rPr lang="ru-RU" sz="5300" dirty="0" err="1" smtClean="0"/>
              <a:t>Pentium</a:t>
            </a:r>
            <a:r>
              <a:rPr lang="ru-RU" sz="5300" dirty="0" smtClean="0"/>
              <a:t> однорядные модули можно применять только парами (количество разъемов для их установки на материнской плате всегда четное), а </a:t>
            </a:r>
            <a:r>
              <a:rPr lang="ru-RU" sz="5300" i="1" dirty="0" smtClean="0"/>
              <a:t>DIMM-модули</a:t>
            </a:r>
            <a:r>
              <a:rPr lang="ru-RU" sz="5300" dirty="0" smtClean="0"/>
              <a:t> можно устанавливать по одному. Многие модели материнских плат имеют разъемы как того, так и другого типа, но комбинировать на одной плате модули разных типов нельзя. Основными характеристиками модулей оперативной памяти являются объем памяти и время доступа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400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400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400" dirty="0" smtClean="0"/>
          </a:p>
        </p:txBody>
      </p:sp>
      <p:sp>
        <p:nvSpPr>
          <p:cNvPr id="8" name="Штриховая стрелка вправо 7">
            <a:hlinkClick r:id="rId2" action="ppaction://hlinksldjump"/>
          </p:cNvPr>
          <p:cNvSpPr/>
          <p:nvPr/>
        </p:nvSpPr>
        <p:spPr>
          <a:xfrm rot="10800000">
            <a:off x="7786710" y="6215082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Микросхема </a:t>
            </a:r>
            <a:r>
              <a:rPr lang="ru-RU" dirty="0" err="1" smtClean="0"/>
              <a:t>пзу</a:t>
            </a:r>
            <a:r>
              <a:rPr lang="ru-RU" dirty="0" smtClean="0"/>
              <a:t> и система </a:t>
            </a:r>
            <a:r>
              <a:rPr lang="en-US" dirty="0" smtClean="0"/>
              <a:t>bios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571625"/>
            <a:ext cx="8420100" cy="4525963"/>
          </a:xfrm>
        </p:spPr>
        <p:txBody>
          <a:bodyPr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В момент включения компьютера в его оперативной памяти нет ничего – ни данных, ни программ, поскольку оперативная память не может ничего хранить без подзарядки ячеек более сотых долей секунды, но процессору нужны команды, в том числе и в первый момент после включения.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Поэтому сразу после включения на адресной шине процессора выставляется стартовый адрес. Это происходит аппаратно, без участия программ (всегда одинаково). Процессор обращается по выставленному адресу за своей первой командой и далее начинает работать по программам.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Этот исходный адрес не может указывать на оперативную память, в которой пока ничего нет. Он указывает на другой тип памяти – </a:t>
            </a:r>
            <a:r>
              <a:rPr lang="ru-RU" b="1" i="1" dirty="0" smtClean="0"/>
              <a:t>постоянное запоминающее устройство (ПЗУ)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Микросхема </a:t>
            </a:r>
            <a:r>
              <a:rPr lang="ru-RU" dirty="0" err="1" smtClean="0"/>
              <a:t>пзу</a:t>
            </a:r>
            <a:r>
              <a:rPr lang="ru-RU" dirty="0" smtClean="0"/>
              <a:t> и система </a:t>
            </a:r>
            <a:r>
              <a:rPr lang="en-US" dirty="0" smtClean="0"/>
              <a:t>bios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285861"/>
            <a:ext cx="8420100" cy="5143536"/>
          </a:xfrm>
        </p:spPr>
        <p:txBody>
          <a:bodyPr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sz="3300" dirty="0" smtClean="0"/>
              <a:t>Микросхема </a:t>
            </a:r>
            <a:r>
              <a:rPr lang="ru-RU" sz="3300" dirty="0" smtClean="0"/>
              <a:t>ПЗУ способна длительное время хранить информацию, даже когда компьютер выключен. Программы, находящиеся в ПЗУ, называют «зашитыми» – их записывают туда на этапе изготовления микросхемы.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300" dirty="0" smtClean="0"/>
              <a:t>	</a:t>
            </a:r>
            <a:r>
              <a:rPr lang="ru-RU" sz="3300" dirty="0" smtClean="0"/>
              <a:t>Комплект программ, находящихся в ПЗУ, образует </a:t>
            </a:r>
            <a:r>
              <a:rPr lang="ru-RU" sz="3300" b="1" i="1" dirty="0" smtClean="0"/>
              <a:t>базовую систему ввода-вывода (BIOS – </a:t>
            </a:r>
            <a:r>
              <a:rPr lang="ru-RU" sz="3300" b="1" i="1" dirty="0" err="1" smtClean="0"/>
              <a:t>Basic</a:t>
            </a:r>
            <a:r>
              <a:rPr lang="ru-RU" sz="3300" b="1" i="1" dirty="0" smtClean="0"/>
              <a:t> </a:t>
            </a:r>
            <a:r>
              <a:rPr lang="ru-RU" sz="3300" b="1" i="1" dirty="0" err="1" smtClean="0"/>
              <a:t>Input</a:t>
            </a:r>
            <a:r>
              <a:rPr lang="ru-RU" sz="3300" b="1" i="1" dirty="0" smtClean="0"/>
              <a:t> </a:t>
            </a:r>
            <a:r>
              <a:rPr lang="ru-RU" sz="3300" b="1" i="1" dirty="0" err="1" smtClean="0"/>
              <a:t>Output</a:t>
            </a:r>
            <a:r>
              <a:rPr lang="ru-RU" sz="3300" b="1" i="1" dirty="0" smtClean="0"/>
              <a:t> </a:t>
            </a:r>
            <a:r>
              <a:rPr lang="ru-RU" sz="3300" b="1" i="1" dirty="0" err="1" smtClean="0"/>
              <a:t>System</a:t>
            </a:r>
            <a:r>
              <a:rPr lang="ru-RU" sz="3300" b="1" i="1" dirty="0" smtClean="0"/>
              <a:t>).</a:t>
            </a:r>
            <a:r>
              <a:rPr lang="ru-RU" sz="3300" dirty="0" smtClean="0"/>
              <a:t> Основное назначение программ этого пакета состоит в том, чтобы проверить состав и работоспособность компьютерной системы и обеспечить взаимодействие с клавиатурой, монитором, жестким диском и дисководом гибких дисков. Программы, входящие в </a:t>
            </a:r>
            <a:r>
              <a:rPr lang="ru-RU" sz="3300" i="1" dirty="0" smtClean="0"/>
              <a:t>BIOS,</a:t>
            </a:r>
            <a:r>
              <a:rPr lang="ru-RU" sz="3300" dirty="0" smtClean="0"/>
              <a:t> позволяют нам наблюдать на экране диагностические сообщения, сопровождающие запуск компьютера, а также вмешиваться в ход запуска с помощью клавиатуры.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Энергозависимая память </a:t>
            </a:r>
            <a:r>
              <a:rPr lang="en-US" dirty="0" smtClean="0"/>
              <a:t>CMOS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500726"/>
          </a:xfrm>
        </p:spPr>
        <p:txBody>
          <a:bodyPr>
            <a:normAutofit fontScale="6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От </a:t>
            </a:r>
            <a:r>
              <a:rPr lang="ru-RU" b="1" dirty="0" smtClean="0">
                <a:solidFill>
                  <a:srgbClr val="C00000"/>
                </a:solidFill>
              </a:rPr>
              <a:t>оперативной памяти</a:t>
            </a:r>
            <a:r>
              <a:rPr lang="ru-RU" dirty="0" smtClean="0"/>
              <a:t> она отличается тем, что ее содержимое </a:t>
            </a:r>
            <a:r>
              <a:rPr lang="ru-RU" b="1" u="sng" dirty="0" smtClean="0"/>
              <a:t>не стирается во время выключения компьютера</a:t>
            </a:r>
            <a:r>
              <a:rPr lang="ru-RU" dirty="0" smtClean="0"/>
              <a:t>, а от </a:t>
            </a:r>
            <a:r>
              <a:rPr lang="ru-RU" b="1" dirty="0" smtClean="0">
                <a:solidFill>
                  <a:srgbClr val="C00000"/>
                </a:solidFill>
              </a:rPr>
              <a:t>ПЗУ</a:t>
            </a:r>
            <a:r>
              <a:rPr lang="ru-RU" dirty="0" smtClean="0"/>
              <a:t> она отличается тем, что </a:t>
            </a:r>
            <a:r>
              <a:rPr lang="ru-RU" b="1" u="sng" dirty="0" smtClean="0"/>
              <a:t>данные в нее можно заносить и изменять самостоятельно</a:t>
            </a:r>
            <a:r>
              <a:rPr lang="ru-RU" dirty="0" smtClean="0"/>
              <a:t>, в соответствии с тем, какое оборудование входит в состав системы. Эта микросхема постоянно </a:t>
            </a:r>
            <a:r>
              <a:rPr lang="ru-RU" dirty="0" err="1" smtClean="0"/>
              <a:t>подпитывается</a:t>
            </a:r>
            <a:r>
              <a:rPr lang="ru-RU" dirty="0" smtClean="0"/>
              <a:t> от небольшой батарейки, расположенной на материнской плате. Заряда этой батарейки хватает на то, чтобы микросхема не теряла данные, даже если компьютер не будут включать несколько лет.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В микросхеме </a:t>
            </a:r>
            <a:r>
              <a:rPr lang="ru-RU" i="1" dirty="0" smtClean="0"/>
              <a:t>CMOS</a:t>
            </a:r>
            <a:r>
              <a:rPr lang="ru-RU" dirty="0" smtClean="0"/>
              <a:t> хранятся данные о гибких и жестких дисках, о процессоре, о некоторых других устройствах материнской платы. Тот факт, что компьютер четко отслеживает время и календарь (даже и в выключенном состоянии), тоже связан с тем, что показания системных часов постоянно хранятся (и изменяются) в </a:t>
            </a:r>
            <a:r>
              <a:rPr lang="ru-RU" i="1" dirty="0" smtClean="0"/>
              <a:t>CMOS.</a:t>
            </a:r>
            <a:endParaRPr lang="ru-RU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Таким образом, программы, записанные в </a:t>
            </a:r>
            <a:r>
              <a:rPr lang="ru-RU" i="1" dirty="0" smtClean="0"/>
              <a:t>BIOS,</a:t>
            </a:r>
            <a:r>
              <a:rPr lang="ru-RU" dirty="0" smtClean="0"/>
              <a:t> считывают данные о составе оборудования компьютера из микросхемы </a:t>
            </a:r>
            <a:r>
              <a:rPr lang="ru-RU" i="1" dirty="0" smtClean="0"/>
              <a:t>CMOS,</a:t>
            </a:r>
            <a:r>
              <a:rPr lang="ru-RU" dirty="0" smtClean="0"/>
              <a:t> после чего они могут выполнить обращение к жесткому диску, а в случае необходимости и к гибкому, и передать управление тем программам, которые там записаны.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ru-RU" dirty="0"/>
          </a:p>
        </p:txBody>
      </p:sp>
      <p:sp>
        <p:nvSpPr>
          <p:cNvPr id="4" name="Штриховая стрелка вправо 3">
            <a:hlinkClick r:id="rId2" action="ppaction://hlinksldjump"/>
          </p:cNvPr>
          <p:cNvSpPr/>
          <p:nvPr/>
        </p:nvSpPr>
        <p:spPr>
          <a:xfrm rot="10800000">
            <a:off x="7929586" y="6215082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Содержание: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2" action="ppaction://hlinksldjump"/>
              </a:rPr>
              <a:t>Материнская плата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3" action="ppaction://hlinksldjump"/>
              </a:rPr>
              <a:t>Процессор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4" action="ppaction://hlinksldjump"/>
              </a:rPr>
              <a:t>Шинные интерфейсы материнской платы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5" action="ppaction://hlinksldjump"/>
              </a:rPr>
              <a:t>Оперативная память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6" action="ppaction://hlinksldjump"/>
              </a:rPr>
              <a:t>Микросхема ПЗУ и система </a:t>
            </a:r>
            <a:r>
              <a:rPr lang="en-US" b="1" dirty="0" smtClean="0">
                <a:hlinkClick r:id="rId6" action="ppaction://hlinksldjump"/>
              </a:rPr>
              <a:t>BIOS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7" action="ppaction://hlinksldjump"/>
              </a:rPr>
              <a:t>Жесткий диск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8" action="ppaction://hlinksldjump"/>
              </a:rPr>
              <a:t>Гибкие магнитные диски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9" action="ppaction://hlinksldjump"/>
              </a:rPr>
              <a:t>Дисковод компакт-дисков </a:t>
            </a:r>
            <a:r>
              <a:rPr lang="en-US" b="1" dirty="0" smtClean="0">
                <a:hlinkClick r:id="rId9" action="ppaction://hlinksldjump"/>
              </a:rPr>
              <a:t>CD-ROM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4" action="ppaction://hlinksldjump"/>
              </a:rPr>
              <a:t>Монитор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10" action="ppaction://hlinksldjump"/>
              </a:rPr>
              <a:t>Клавиатура</a:t>
            </a:r>
            <a:endParaRPr lang="ru-RU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>
                <a:hlinkClick r:id="rId11" action="ppaction://hlinksldjump"/>
              </a:rPr>
              <a:t>Мышь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Жесткий диск</a:t>
            </a:r>
            <a:endParaRPr lang="ru-RU" dirty="0"/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5357850"/>
          </a:xfrm>
        </p:spPr>
        <p:txBody>
          <a:bodyPr/>
          <a:lstStyle/>
          <a:p>
            <a:pPr algn="just" eaLnBrk="1" hangingPunct="1"/>
            <a:r>
              <a:rPr lang="ru-RU" sz="2400" b="1" i="1" dirty="0" smtClean="0"/>
              <a:t>Жесткий диск</a:t>
            </a:r>
            <a:r>
              <a:rPr lang="ru-RU" sz="2400" i="1" dirty="0" smtClean="0"/>
              <a:t> –</a:t>
            </a:r>
            <a:r>
              <a:rPr lang="ru-RU" sz="2400" dirty="0" smtClean="0"/>
              <a:t> основное устройство для долговременного хранения больших объемов данных и </a:t>
            </a:r>
            <a:r>
              <a:rPr lang="ru-RU" sz="2400" dirty="0" smtClean="0"/>
              <a:t>программ. На </a:t>
            </a:r>
            <a:r>
              <a:rPr lang="ru-RU" sz="2400" dirty="0" smtClean="0"/>
              <a:t>самом деле это не один диск, а группа </a:t>
            </a:r>
            <a:r>
              <a:rPr lang="ru-RU" sz="2400" dirty="0" err="1" smtClean="0"/>
              <a:t>соосных</a:t>
            </a:r>
            <a:r>
              <a:rPr lang="ru-RU" sz="2400" dirty="0" smtClean="0"/>
              <a:t> дисков, имеющих магнитное покрытие и вращающихся с высокой скоростью. Таким образом, этот «диск» имеет не две поверхности, как должно быть у обычного плоского диска, а 2n поверхностей, где </a:t>
            </a:r>
            <a:r>
              <a:rPr lang="ru-RU" sz="2400" i="1" dirty="0" err="1" smtClean="0"/>
              <a:t>n</a:t>
            </a:r>
            <a:r>
              <a:rPr lang="ru-RU" sz="2400" i="1" dirty="0" smtClean="0"/>
              <a:t> –</a:t>
            </a:r>
            <a:r>
              <a:rPr lang="ru-RU" sz="2400" dirty="0" smtClean="0"/>
              <a:t> число отдельных дисков в группе.</a:t>
            </a:r>
          </a:p>
          <a:p>
            <a:pPr algn="just" eaLnBrk="1" hangingPunct="1"/>
            <a:r>
              <a:rPr lang="ru-RU" sz="2400" dirty="0" smtClean="0"/>
              <a:t>Управление работой жесткого диска выполняет специальное аппаратно-логическое устройство – </a:t>
            </a:r>
            <a:r>
              <a:rPr lang="ru-RU" sz="2400" b="1" i="1" dirty="0" smtClean="0"/>
              <a:t>контроллер жесткого диска</a:t>
            </a:r>
          </a:p>
          <a:p>
            <a:pPr algn="just" eaLnBrk="1" hangingPunct="1"/>
            <a:r>
              <a:rPr lang="ru-RU" sz="2400" i="1" dirty="0" smtClean="0"/>
              <a:t>Основные параметры жесткого диска: </a:t>
            </a:r>
            <a:r>
              <a:rPr lang="ru-RU" sz="2400" b="1" i="1" dirty="0" smtClean="0"/>
              <a:t>емкость и производительность.</a:t>
            </a:r>
            <a:endParaRPr lang="ru-RU" sz="2400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6" name="Штриховая стрелка вправо 5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Жесткий диск</a:t>
            </a:r>
            <a:endParaRPr lang="ru-RU" dirty="0"/>
          </a:p>
        </p:txBody>
      </p:sp>
      <p:pic>
        <p:nvPicPr>
          <p:cNvPr id="20484" name="Picture 3" descr="C:\Users\Сулаберидзе\Desktop\h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679097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Штриховая стрелка вправо 5">
            <a:hlinkClick r:id="rId3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Материнская плата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4929221"/>
          </a:xfrm>
        </p:spPr>
        <p:txBody>
          <a:bodyPr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i="1" dirty="0" smtClean="0"/>
              <a:t>		</a:t>
            </a:r>
            <a:r>
              <a:rPr lang="ru-RU" sz="3400" b="1" i="1" dirty="0" smtClean="0"/>
              <a:t>Материнская плата (</a:t>
            </a:r>
            <a:r>
              <a:rPr lang="ru-RU" sz="3400" b="1" i="1" dirty="0" err="1" smtClean="0"/>
              <a:t>mother</a:t>
            </a:r>
            <a:r>
              <a:rPr lang="ru-RU" sz="3400" b="1" i="1" dirty="0" smtClean="0"/>
              <a:t> </a:t>
            </a:r>
            <a:r>
              <a:rPr lang="ru-RU" sz="3400" b="1" i="1" dirty="0" err="1" smtClean="0"/>
              <a:t>board</a:t>
            </a:r>
            <a:r>
              <a:rPr lang="ru-RU" sz="3400" b="1" i="1" dirty="0" smtClean="0"/>
              <a:t>)</a:t>
            </a:r>
            <a:r>
              <a:rPr lang="ru-RU" sz="3400" i="1" dirty="0" smtClean="0"/>
              <a:t> </a:t>
            </a:r>
            <a:r>
              <a:rPr lang="ru-RU" sz="3400" dirty="0" smtClean="0"/>
              <a:t>– основная плата персонального компьютера, представляющая из себя лист стеклотекстолита, покрытый медной фольгой. Путем травления фольги получают тонкие медные проводники соединяющие электронные компоненты. На материнской плате размещаются: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3400" b="1" i="1" dirty="0" smtClean="0"/>
              <a:t>процессор</a:t>
            </a:r>
            <a:r>
              <a:rPr lang="ru-RU" sz="3400" i="1" dirty="0" smtClean="0"/>
              <a:t> –</a:t>
            </a:r>
            <a:r>
              <a:rPr lang="ru-RU" sz="3400" dirty="0" smtClean="0"/>
              <a:t> основная микросхема, выполняющая большинство математических и логических операций;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3400" b="1" i="1" dirty="0" smtClean="0"/>
              <a:t>шины</a:t>
            </a:r>
            <a:r>
              <a:rPr lang="ru-RU" sz="3400" i="1" dirty="0" smtClean="0"/>
              <a:t> –</a:t>
            </a:r>
            <a:r>
              <a:rPr lang="ru-RU" sz="3400" dirty="0" smtClean="0"/>
              <a:t> наборы проводников, по которым происходит обмен сигналами между внутренними устройствами компьютера;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3400" b="1" i="1" dirty="0" smtClean="0"/>
              <a:t>оперативная память (оперативное запоминающее устройство, ОЗУ)</a:t>
            </a:r>
            <a:r>
              <a:rPr lang="ru-RU" sz="3400" i="1" dirty="0" smtClean="0"/>
              <a:t> –</a:t>
            </a:r>
            <a:r>
              <a:rPr lang="ru-RU" sz="3400" dirty="0" smtClean="0"/>
              <a:t> набор микросхем, предназначенных для временного хранения данных, когда компьютер включен;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endParaRPr lang="ru-RU" dirty="0"/>
          </a:p>
        </p:txBody>
      </p:sp>
      <p:sp>
        <p:nvSpPr>
          <p:cNvPr id="7" name="Штриховая стрелка вправо 6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Материнская плата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18043"/>
          </a:xfrm>
        </p:spPr>
        <p:txBody>
          <a:bodyPr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i="1" dirty="0" smtClean="0"/>
              <a:t>		</a:t>
            </a:r>
            <a:r>
              <a:rPr lang="ru-RU" b="1" i="1" dirty="0" smtClean="0"/>
              <a:t>ПЗУ </a:t>
            </a:r>
            <a:r>
              <a:rPr lang="ru-RU" b="1" i="1" dirty="0" smtClean="0"/>
              <a:t>(постоянное запоминающее устройство)</a:t>
            </a:r>
            <a:r>
              <a:rPr lang="ru-RU" i="1" dirty="0" smtClean="0"/>
              <a:t> –</a:t>
            </a:r>
            <a:r>
              <a:rPr lang="ru-RU" dirty="0" smtClean="0"/>
              <a:t> микросхема, предназначенная для длительного хранения данных, в том числе и когда компьютер выключен;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i="1" dirty="0" smtClean="0"/>
              <a:t>микропроцессорный комплект (</a:t>
            </a:r>
            <a:r>
              <a:rPr lang="ru-RU" b="1" i="1" dirty="0" err="1" smtClean="0"/>
              <a:t>чипсет</a:t>
            </a:r>
            <a:r>
              <a:rPr lang="ru-RU" b="1" i="1" dirty="0" smtClean="0"/>
              <a:t>)</a:t>
            </a:r>
            <a:r>
              <a:rPr lang="ru-RU" i="1" dirty="0" smtClean="0"/>
              <a:t> –</a:t>
            </a:r>
            <a:r>
              <a:rPr lang="ru-RU" dirty="0" smtClean="0"/>
              <a:t> набор микросхем, управляющих работой внутренних устройств компьютера и определяющих основные функциональные возможности материнской платы;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i="1" dirty="0" smtClean="0"/>
              <a:t>разъемы для подключения дополнительных устройств (слоты).</a:t>
            </a:r>
            <a:endParaRPr lang="ru-RU" dirty="0"/>
          </a:p>
        </p:txBody>
      </p:sp>
      <p:sp>
        <p:nvSpPr>
          <p:cNvPr id="7" name="Штриховая стрелка вправо 6">
            <a:hlinkClick r:id="rId2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Материнская плата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017962"/>
          </a:xfrm>
        </p:spPr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i="1" dirty="0" smtClean="0"/>
              <a:t>		</a:t>
            </a:r>
            <a:endParaRPr lang="ru-RU" dirty="0"/>
          </a:p>
        </p:txBody>
      </p:sp>
      <p:pic>
        <p:nvPicPr>
          <p:cNvPr id="12292" name="Picture 2" descr="C:\Users\Сулаберидзе\Desktop\mbp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6715172" cy="560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Прямоугольник 5"/>
          <p:cNvSpPr>
            <a:spLocks noChangeArrowheads="1"/>
          </p:cNvSpPr>
          <p:nvPr/>
        </p:nvSpPr>
        <p:spPr bwMode="auto">
          <a:xfrm>
            <a:off x="6929454" y="2143116"/>
            <a:ext cx="221454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i="1" dirty="0">
                <a:latin typeface="Franklin Gothic Book" pitchFamily="34" charset="0"/>
              </a:rPr>
              <a:t>Рис. Материнская плата: </a:t>
            </a:r>
            <a:r>
              <a:rPr lang="en-US" sz="2000" i="1" dirty="0">
                <a:latin typeface="Franklin Gothic Book" pitchFamily="34" charset="0"/>
              </a:rPr>
              <a:t/>
            </a:r>
            <a:br>
              <a:rPr lang="en-US" sz="2000" i="1" dirty="0">
                <a:latin typeface="Franklin Gothic Book" pitchFamily="34" charset="0"/>
              </a:rPr>
            </a:br>
            <a:r>
              <a:rPr lang="en-US" sz="2000" i="1" dirty="0" err="1">
                <a:latin typeface="Franklin Gothic Book" pitchFamily="34" charset="0"/>
              </a:rPr>
              <a:t>ASUSTeK</a:t>
            </a:r>
            <a:r>
              <a:rPr lang="en-US" sz="2000" i="1" dirty="0">
                <a:latin typeface="Franklin Gothic Book" pitchFamily="34" charset="0"/>
              </a:rPr>
              <a:t> P4G8X-Deluxe Socket478 </a:t>
            </a:r>
            <a:r>
              <a:rPr lang="ru-RU" sz="2000" i="1" dirty="0">
                <a:latin typeface="Franklin Gothic Book" pitchFamily="34" charset="0"/>
              </a:rPr>
              <a:t>фирмы </a:t>
            </a:r>
            <a:r>
              <a:rPr lang="en-US" sz="2000" i="1" dirty="0" err="1">
                <a:latin typeface="Franklin Gothic Book" pitchFamily="34" charset="0"/>
              </a:rPr>
              <a:t>ASUSTeK</a:t>
            </a:r>
            <a:endParaRPr lang="ru-RU" sz="2000" dirty="0">
              <a:latin typeface="Franklin Gothic Book" pitchFamily="34" charset="0"/>
            </a:endParaRPr>
          </a:p>
        </p:txBody>
      </p:sp>
      <p:sp>
        <p:nvSpPr>
          <p:cNvPr id="7" name="Штриховая стрелка вправо 6">
            <a:hlinkClick r:id="rId3" action="ppaction://hlinksldjump"/>
          </p:cNvPr>
          <p:cNvSpPr/>
          <p:nvPr/>
        </p:nvSpPr>
        <p:spPr>
          <a:xfrm rot="10800000">
            <a:off x="7715250" y="6000750"/>
            <a:ext cx="1000125" cy="428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Процессор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5429288"/>
          </a:xfrm>
        </p:spPr>
        <p:txBody>
          <a:bodyPr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b="1" i="1" dirty="0" smtClean="0"/>
              <a:t>Процессор (микропроцессор, центральный процессор, CPU)</a:t>
            </a:r>
            <a:r>
              <a:rPr lang="ru-RU" i="1" dirty="0" smtClean="0"/>
              <a:t> – </a:t>
            </a:r>
            <a:r>
              <a:rPr lang="ru-RU" dirty="0" smtClean="0"/>
              <a:t>основная микросхема компьютера, в которой и производятся все вычисления. На процессоре установлен большой медный ребристый радиатор, охлаждаемый вентилятором. </a:t>
            </a:r>
            <a:r>
              <a:rPr lang="ru-RU" dirty="0" smtClean="0"/>
              <a:t>П</a:t>
            </a:r>
            <a:r>
              <a:rPr lang="ru-RU" dirty="0" smtClean="0"/>
              <a:t>роцессор держит набор </a:t>
            </a:r>
            <a:r>
              <a:rPr lang="ru-RU" dirty="0" smtClean="0"/>
              <a:t>ячеек, в которых данные могут не только храниться, но и изменяться. Внутренние ячейки процессора называют </a:t>
            </a:r>
            <a:r>
              <a:rPr lang="ru-RU" b="1" i="1" dirty="0" smtClean="0"/>
              <a:t>регистрами</a:t>
            </a:r>
            <a:r>
              <a:rPr lang="ru-RU" i="1" dirty="0" smtClean="0"/>
              <a:t>.</a:t>
            </a:r>
            <a:r>
              <a:rPr lang="ru-RU" dirty="0" smtClean="0"/>
              <a:t> 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С </a:t>
            </a:r>
            <a:r>
              <a:rPr lang="ru-RU" dirty="0" smtClean="0"/>
              <a:t>различными устройствами компьютера процессор связан несколькими группами проводников, называемых </a:t>
            </a:r>
            <a:r>
              <a:rPr lang="ru-RU" b="1" i="1" dirty="0" smtClean="0"/>
              <a:t>шинами.</a:t>
            </a:r>
            <a:r>
              <a:rPr lang="ru-RU" dirty="0" smtClean="0"/>
              <a:t> Основных шин три: </a:t>
            </a:r>
            <a:r>
              <a:rPr lang="ru-RU" b="1" i="1" dirty="0" smtClean="0">
                <a:solidFill>
                  <a:srgbClr val="C00000"/>
                </a:solidFill>
              </a:rPr>
              <a:t>шина данных, </a:t>
            </a:r>
            <a:r>
              <a:rPr lang="ru-RU" b="1" i="1" dirty="0" smtClean="0">
                <a:solidFill>
                  <a:srgbClr val="C00000"/>
                </a:solidFill>
              </a:rPr>
              <a:t>шина адреса и шина управления.</a:t>
            </a:r>
            <a:endParaRPr lang="ru-RU" b="1" i="1" dirty="0" smtClean="0">
              <a:solidFill>
                <a:srgbClr val="C00000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Процессор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429288"/>
          </a:xfrm>
        </p:spPr>
        <p:txBody>
          <a:bodyPr>
            <a:normAutofit fontScale="700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3400" b="1" i="1" dirty="0" smtClean="0"/>
              <a:t>Шина адреса.</a:t>
            </a:r>
            <a:r>
              <a:rPr lang="ru-RU" sz="3400" dirty="0" smtClean="0"/>
              <a:t> </a:t>
            </a:r>
            <a:r>
              <a:rPr lang="ru-RU" sz="3400" dirty="0" smtClean="0"/>
              <a:t>У процессоров </a:t>
            </a:r>
            <a:r>
              <a:rPr lang="ru-RU" sz="3400" dirty="0" err="1" smtClean="0"/>
              <a:t>Intel</a:t>
            </a:r>
            <a:r>
              <a:rPr lang="ru-RU" sz="3400" dirty="0" smtClean="0"/>
              <a:t> </a:t>
            </a:r>
            <a:r>
              <a:rPr lang="ru-RU" sz="3400" dirty="0" smtClean="0"/>
              <a:t>8086</a:t>
            </a:r>
            <a:r>
              <a:rPr lang="en-US" sz="3400" dirty="0" smtClean="0"/>
              <a:t>/</a:t>
            </a:r>
            <a:r>
              <a:rPr lang="ru-RU" sz="3400" dirty="0" smtClean="0"/>
              <a:t>88 адресная </a:t>
            </a:r>
            <a:r>
              <a:rPr lang="ru-RU" sz="3400" dirty="0" smtClean="0"/>
              <a:t>шина </a:t>
            </a:r>
            <a:r>
              <a:rPr lang="ru-RU" sz="3400" b="1" dirty="0" smtClean="0">
                <a:solidFill>
                  <a:srgbClr val="C00000"/>
                </a:solidFill>
              </a:rPr>
              <a:t>20-разрядная</a:t>
            </a:r>
            <a:r>
              <a:rPr lang="ru-RU" sz="3400" dirty="0" smtClean="0"/>
              <a:t>, то есть состоит из </a:t>
            </a:r>
            <a:r>
              <a:rPr lang="ru-RU" sz="3400" dirty="0" smtClean="0"/>
              <a:t>20 </a:t>
            </a:r>
            <a:r>
              <a:rPr lang="ru-RU" sz="3400" dirty="0" smtClean="0"/>
              <a:t>параллельных линий. В зависимости от того, есть напряжение на какой-то из линий или нет, говорят, что на этой линии выставлена единица или ноль. Комбинация из </a:t>
            </a:r>
            <a:r>
              <a:rPr lang="ru-RU" sz="3400" dirty="0" smtClean="0"/>
              <a:t>20 </a:t>
            </a:r>
            <a:r>
              <a:rPr lang="ru-RU" sz="3400" dirty="0" smtClean="0"/>
              <a:t>нулей и единиц образует </a:t>
            </a:r>
            <a:r>
              <a:rPr lang="ru-RU" sz="3400" dirty="0" smtClean="0"/>
              <a:t>20-разрядный </a:t>
            </a:r>
            <a:r>
              <a:rPr lang="ru-RU" sz="3400" dirty="0" smtClean="0"/>
              <a:t>адрес, указывающий на одну из ячеек оперативной памяти. К ней и подключается процессор для копирования данных из ячейки в один из своих регистров.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3400" b="1" i="1" dirty="0" smtClean="0"/>
              <a:t>Шина данных.</a:t>
            </a:r>
            <a:r>
              <a:rPr lang="ru-RU" sz="3400" dirty="0" smtClean="0"/>
              <a:t> По этой шине происходит копирование данных из оперативной памяти в регистры процессора и обратно. В компьютерах, собранных на базе процессоров </a:t>
            </a:r>
            <a:r>
              <a:rPr lang="ru-RU" sz="3400" b="1" dirty="0" err="1" smtClean="0"/>
              <a:t>Intel</a:t>
            </a:r>
            <a:r>
              <a:rPr lang="ru-RU" sz="3400" b="1" dirty="0" smtClean="0"/>
              <a:t> </a:t>
            </a:r>
            <a:r>
              <a:rPr lang="ru-RU" sz="3400" b="1" dirty="0" smtClean="0"/>
              <a:t>8086</a:t>
            </a:r>
            <a:r>
              <a:rPr lang="ru-RU" sz="3400" dirty="0" smtClean="0"/>
              <a:t>, </a:t>
            </a:r>
            <a:r>
              <a:rPr lang="ru-RU" sz="3400" dirty="0" smtClean="0"/>
              <a:t>шина данных </a:t>
            </a:r>
            <a:r>
              <a:rPr lang="ru-RU" sz="3400" b="1" dirty="0" smtClean="0">
                <a:solidFill>
                  <a:srgbClr val="C00000"/>
                </a:solidFill>
              </a:rPr>
              <a:t>16-разрядная</a:t>
            </a:r>
            <a:r>
              <a:rPr lang="ru-RU" sz="3400" dirty="0" smtClean="0"/>
              <a:t>, то есть состоит из </a:t>
            </a:r>
            <a:r>
              <a:rPr lang="ru-RU" sz="3400" dirty="0" smtClean="0"/>
              <a:t>16 </a:t>
            </a:r>
            <a:r>
              <a:rPr lang="ru-RU" sz="3400" dirty="0" smtClean="0"/>
              <a:t>линий, по которым за один раз на обработку поступают сразу </a:t>
            </a:r>
            <a:r>
              <a:rPr lang="ru-RU" sz="3400" dirty="0" smtClean="0"/>
              <a:t>2 </a:t>
            </a:r>
            <a:r>
              <a:rPr lang="ru-RU" sz="3400" dirty="0" smtClean="0"/>
              <a:t>байта. В компьютерах, </a:t>
            </a:r>
            <a:r>
              <a:rPr lang="ru-RU" sz="3400" dirty="0" smtClean="0"/>
              <a:t>на </a:t>
            </a:r>
            <a:r>
              <a:rPr lang="ru-RU" sz="3400" dirty="0" smtClean="0"/>
              <a:t>базе процессоров </a:t>
            </a:r>
            <a:r>
              <a:rPr lang="ru-RU" sz="3400" b="1" dirty="0" err="1" smtClean="0"/>
              <a:t>Intel</a:t>
            </a:r>
            <a:r>
              <a:rPr lang="ru-RU" sz="3400" b="1" dirty="0" smtClean="0"/>
              <a:t> </a:t>
            </a:r>
            <a:r>
              <a:rPr lang="ru-RU" sz="3400" b="1" dirty="0" smtClean="0"/>
              <a:t>8088</a:t>
            </a:r>
            <a:r>
              <a:rPr lang="ru-RU" sz="3400" dirty="0" smtClean="0"/>
              <a:t>, </a:t>
            </a:r>
            <a:r>
              <a:rPr lang="ru-RU" sz="3400" dirty="0" smtClean="0"/>
              <a:t>шина данных </a:t>
            </a:r>
            <a:r>
              <a:rPr lang="ru-RU" sz="3400" b="1" dirty="0" smtClean="0">
                <a:solidFill>
                  <a:srgbClr val="C00000"/>
                </a:solidFill>
              </a:rPr>
              <a:t>8-разрядная</a:t>
            </a:r>
            <a:r>
              <a:rPr lang="ru-RU" sz="3400" dirty="0" smtClean="0"/>
              <a:t>.</a:t>
            </a:r>
            <a:endParaRPr lang="ru-RU" sz="3400" dirty="0" smtClean="0"/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2984"/>
            <a:ext cx="8686800" cy="5500725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200" b="1" i="1" dirty="0" smtClean="0"/>
              <a:t>Система </a:t>
            </a:r>
            <a:r>
              <a:rPr lang="ru-RU" sz="2200" b="1" i="1" dirty="0" smtClean="0"/>
              <a:t>команд процессора. </a:t>
            </a:r>
            <a:r>
              <a:rPr lang="ru-RU" sz="2200" dirty="0" smtClean="0"/>
              <a:t>В процессе работы процессор обслуживает данные, находящиеся в его регистрах, в поле оперативной памяти, а также данные, находящиеся во внешних портах процессора. Часть данных он интерпретирует непосредственно как данные, часть данных – как адресные данные, а часть – как команды. Совокупность всех возможных команд, которые может выполнить процессор над данными, образует так называемую </a:t>
            </a:r>
            <a:r>
              <a:rPr lang="ru-RU" sz="2200" b="1" i="1" dirty="0" smtClean="0">
                <a:solidFill>
                  <a:srgbClr val="C00000"/>
                </a:solidFill>
              </a:rPr>
              <a:t>систему команд процессора</a:t>
            </a:r>
            <a:r>
              <a:rPr lang="ru-RU" sz="2200" dirty="0" smtClean="0"/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ru-RU" sz="2200" b="1" i="1" dirty="0" smtClean="0"/>
              <a:t>Совместимость процессоров.</a:t>
            </a:r>
            <a:r>
              <a:rPr lang="ru-RU" sz="2200" dirty="0" smtClean="0"/>
              <a:t> Если два процессора имеют одинаковую систему команд, то они полностью совместимы на программном уровне. Это означает, что программа, написанная для одного процессора, может исполняться и другим процессором. Процессоры, имеющие разные системы команд, как правило, несовместимы или ограниченно совместимы на программном уровне.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400" dirty="0" smtClean="0"/>
              <a:t>	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400" dirty="0" smtClean="0"/>
              <a:t>	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C:\Users\Сулаберидзе\Desktop\am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643314"/>
            <a:ext cx="3286148" cy="29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</a:t>
            </a:r>
          </a:p>
          <a:p>
            <a:pPr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/>
          </a:p>
        </p:txBody>
      </p:sp>
      <p:pic>
        <p:nvPicPr>
          <p:cNvPr id="14341" name="Picture 2" descr="C:\Users\Сулаберидзе\Desktop\p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357298"/>
            <a:ext cx="3861367" cy="3429024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pic>
        <p:nvPicPr>
          <p:cNvPr id="14342" name="Picture 3" descr="C:\Users\Сулаберидзе\Desktop\intel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285859"/>
            <a:ext cx="3429024" cy="227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Прямоугольник 6"/>
          <p:cNvSpPr>
            <a:spLocks noChangeArrowheads="1"/>
          </p:cNvSpPr>
          <p:nvPr/>
        </p:nvSpPr>
        <p:spPr bwMode="auto">
          <a:xfrm>
            <a:off x="214282" y="4857760"/>
            <a:ext cx="40719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i="1" dirty="0">
                <a:latin typeface="Franklin Gothic Book" pitchFamily="34" charset="0"/>
              </a:rPr>
              <a:t>Рис. Микропроцессоры, разработанные фирмами </a:t>
            </a:r>
            <a:r>
              <a:rPr lang="en-US" i="1" dirty="0">
                <a:latin typeface="Franklin Gothic Book" pitchFamily="34" charset="0"/>
              </a:rPr>
              <a:t>Intel </a:t>
            </a:r>
            <a:r>
              <a:rPr lang="ru-RU" i="1" dirty="0">
                <a:latin typeface="Franklin Gothic Book" pitchFamily="34" charset="0"/>
              </a:rPr>
              <a:t>и </a:t>
            </a:r>
            <a:r>
              <a:rPr lang="en-US" i="1" dirty="0">
                <a:latin typeface="Franklin Gothic Book" pitchFamily="34" charset="0"/>
              </a:rPr>
              <a:t>AMD:</a:t>
            </a:r>
            <a:br>
              <a:rPr lang="en-US" i="1" dirty="0">
                <a:latin typeface="Franklin Gothic Book" pitchFamily="34" charset="0"/>
              </a:rPr>
            </a:br>
            <a:r>
              <a:rPr lang="ru-RU" i="1" dirty="0">
                <a:latin typeface="Franklin Gothic Book" pitchFamily="34" charset="0"/>
              </a:rPr>
              <a:t>а) </a:t>
            </a:r>
            <a:r>
              <a:rPr lang="en-US" i="1" dirty="0">
                <a:latin typeface="Franklin Gothic Book" pitchFamily="34" charset="0"/>
              </a:rPr>
              <a:t>CPU Intel Pentium 4 2.8 </a:t>
            </a:r>
            <a:r>
              <a:rPr lang="ru-RU" i="1" dirty="0">
                <a:latin typeface="Franklin Gothic Book" pitchFamily="34" charset="0"/>
              </a:rPr>
              <a:t>ГГц; б) </a:t>
            </a:r>
            <a:r>
              <a:rPr lang="en-US" i="1" dirty="0">
                <a:latin typeface="Franklin Gothic Book" pitchFamily="34" charset="0"/>
              </a:rPr>
              <a:t>CPU Intel Pentium III 550 </a:t>
            </a:r>
            <a:r>
              <a:rPr lang="ru-RU" i="1" dirty="0">
                <a:latin typeface="Franklin Gothic Book" pitchFamily="34" charset="0"/>
              </a:rPr>
              <a:t>МГц ;</a:t>
            </a:r>
            <a:br>
              <a:rPr lang="ru-RU" i="1" dirty="0">
                <a:latin typeface="Franklin Gothic Book" pitchFamily="34" charset="0"/>
              </a:rPr>
            </a:br>
            <a:r>
              <a:rPr lang="ru-RU" i="1" dirty="0">
                <a:latin typeface="Franklin Gothic Book" pitchFamily="34" charset="0"/>
              </a:rPr>
              <a:t>в) </a:t>
            </a:r>
            <a:r>
              <a:rPr lang="en-US" i="1" dirty="0">
                <a:latin typeface="Franklin Gothic Book" pitchFamily="34" charset="0"/>
              </a:rPr>
              <a:t>CPU AMD K6-3-450 </a:t>
            </a:r>
            <a:r>
              <a:rPr lang="ru-RU" i="1" dirty="0">
                <a:latin typeface="Franklin Gothic Book" pitchFamily="34" charset="0"/>
              </a:rPr>
              <a:t>МГц</a:t>
            </a:r>
            <a:endParaRPr lang="ru-RU" dirty="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454</TotalTime>
  <Words>895</Words>
  <Application>Microsoft Office PowerPoint</Application>
  <PresentationFormat>Экран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Трек</vt:lpstr>
      <vt:lpstr>Архитектура  персонального компьютера</vt:lpstr>
      <vt:lpstr>Содержание:</vt:lpstr>
      <vt:lpstr>Материнская плата</vt:lpstr>
      <vt:lpstr>Материнская плата</vt:lpstr>
      <vt:lpstr>Материнская плата</vt:lpstr>
      <vt:lpstr>Процессор </vt:lpstr>
      <vt:lpstr>Процессор </vt:lpstr>
      <vt:lpstr>процессор</vt:lpstr>
      <vt:lpstr>процессор</vt:lpstr>
      <vt:lpstr>Основные параметры процессоров</vt:lpstr>
      <vt:lpstr>Основные параметры процессоров</vt:lpstr>
      <vt:lpstr>Шинные интерфейсы материнской платы</vt:lpstr>
      <vt:lpstr>Шинные интерфейсы материнской платы</vt:lpstr>
      <vt:lpstr>Шинные интерфейсы материнской платы</vt:lpstr>
      <vt:lpstr>Оперативная память</vt:lpstr>
      <vt:lpstr>Оперативная память</vt:lpstr>
      <vt:lpstr>Микросхема пзу и система bios</vt:lpstr>
      <vt:lpstr>Микросхема пзу и система bios</vt:lpstr>
      <vt:lpstr>Энергозависимая память CMOS</vt:lpstr>
      <vt:lpstr>Жесткий диск</vt:lpstr>
      <vt:lpstr>Жесткий диск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 персонального компьютера</dc:title>
  <cp:lastModifiedBy>Домашний</cp:lastModifiedBy>
  <cp:revision>33</cp:revision>
  <dcterms:created xsi:type="dcterms:W3CDTF">2010-09-05T07:32:38Z</dcterms:created>
  <dcterms:modified xsi:type="dcterms:W3CDTF">2014-02-24T12:59:02Z</dcterms:modified>
</cp:coreProperties>
</file>