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74" r:id="rId2"/>
    <p:sldId id="259" r:id="rId3"/>
    <p:sldId id="260" r:id="rId4"/>
    <p:sldId id="271" r:id="rId5"/>
    <p:sldId id="275" r:id="rId6"/>
    <p:sldId id="262" r:id="rId7"/>
    <p:sldId id="276" r:id="rId8"/>
    <p:sldId id="279" r:id="rId9"/>
    <p:sldId id="265" r:id="rId10"/>
    <p:sldId id="28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9" d="100"/>
          <a:sy n="99" d="100"/>
        </p:scale>
        <p:origin x="102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3C5B0-0FA9-42E5-8B6F-805ED3BDBEFF}" type="datetimeFigureOut">
              <a:rPr lang="en-IN" smtClean="0"/>
              <a:t>19-02-2024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C927F-D122-4C49-91B6-51067A54B355}" type="slidenum">
              <a:rPr lang="en-IN" smtClean="0"/>
              <a:t>‹#›</a:t>
            </a:fld>
            <a:endParaRPr lang="en-IN"/>
          </a:p>
        </p:txBody>
      </p:sp>
    </p:spTree>
    <p:extLst>
      <p:ext uri="{BB962C8B-B14F-4D97-AF65-F5344CB8AC3E}">
        <p14:creationId xmlns:p14="http://schemas.microsoft.com/office/powerpoint/2010/main" val="10725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788f1400f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8" name="Google Shape;138;g2a788f1400f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687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788f1400f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2a788f1400f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a:extLst>
            <a:ext uri="{FF2B5EF4-FFF2-40B4-BE49-F238E27FC236}">
              <a16:creationId xmlns:a16="http://schemas.microsoft.com/office/drawing/2014/main" id="{587360CF-2774-3C92-6AE9-277A3C2D05C3}"/>
            </a:ext>
          </a:extLst>
        </p:cNvPr>
        <p:cNvGrpSpPr/>
        <p:nvPr/>
      </p:nvGrpSpPr>
      <p:grpSpPr>
        <a:xfrm>
          <a:off x="0" y="0"/>
          <a:ext cx="0" cy="0"/>
          <a:chOff x="0" y="0"/>
          <a:chExt cx="0" cy="0"/>
        </a:xfrm>
      </p:grpSpPr>
      <p:sp>
        <p:nvSpPr>
          <p:cNvPr id="175" name="Google Shape;175;g2a788f1400f_0_17:notes">
            <a:extLst>
              <a:ext uri="{FF2B5EF4-FFF2-40B4-BE49-F238E27FC236}">
                <a16:creationId xmlns:a16="http://schemas.microsoft.com/office/drawing/2014/main" id="{DF35CEC7-9C9B-B16E-95F9-DAE058CADC69}"/>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2a788f1400f_0_17:notes">
            <a:extLst>
              <a:ext uri="{FF2B5EF4-FFF2-40B4-BE49-F238E27FC236}">
                <a16:creationId xmlns:a16="http://schemas.microsoft.com/office/drawing/2014/main" id="{D468B91E-FB0A-1614-0A22-67DDBFCE6BD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21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F8CB30-10DA-4955-8A9C-FDA915415CB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290038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8CB30-10DA-4955-8A9C-FDA915415CB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261960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8CB30-10DA-4955-8A9C-FDA915415CB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409353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8CB30-10DA-4955-8A9C-FDA915415CB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199080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F8CB30-10DA-4955-8A9C-FDA915415CB3}"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204653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F8CB30-10DA-4955-8A9C-FDA915415CB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19587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F8CB30-10DA-4955-8A9C-FDA915415CB3}" type="datetimeFigureOut">
              <a:rPr lang="en-IN" smtClean="0"/>
              <a:t>19-02-2024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297301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F8CB30-10DA-4955-8A9C-FDA915415CB3}" type="datetimeFigureOut">
              <a:rPr lang="en-IN" smtClean="0"/>
              <a:t>19-02-2024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334067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8CB30-10DA-4955-8A9C-FDA915415CB3}" type="datetimeFigureOut">
              <a:rPr lang="en-IN" smtClean="0"/>
              <a:t>19-02-2024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141390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F8CB30-10DA-4955-8A9C-FDA915415CB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233032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F8CB30-10DA-4955-8A9C-FDA915415CB3}"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9F5715-B1F9-4793-BC87-9ECE1D936496}" type="slidenum">
              <a:rPr lang="en-IN" smtClean="0"/>
              <a:t>‹#›</a:t>
            </a:fld>
            <a:endParaRPr lang="en-IN"/>
          </a:p>
        </p:txBody>
      </p:sp>
    </p:spTree>
    <p:extLst>
      <p:ext uri="{BB962C8B-B14F-4D97-AF65-F5344CB8AC3E}">
        <p14:creationId xmlns:p14="http://schemas.microsoft.com/office/powerpoint/2010/main" val="178349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8CB30-10DA-4955-8A9C-FDA915415CB3}" type="datetimeFigureOut">
              <a:rPr lang="en-IN" smtClean="0"/>
              <a:t>19-02-2024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F5715-B1F9-4793-BC87-9ECE1D936496}" type="slidenum">
              <a:rPr lang="en-IN" smtClean="0"/>
              <a:t>‹#›</a:t>
            </a:fld>
            <a:endParaRPr lang="en-IN"/>
          </a:p>
        </p:txBody>
      </p:sp>
    </p:spTree>
    <p:extLst>
      <p:ext uri="{BB962C8B-B14F-4D97-AF65-F5344CB8AC3E}">
        <p14:creationId xmlns:p14="http://schemas.microsoft.com/office/powerpoint/2010/main" val="4168804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9" name="Google Shape;89;p1" descr="logo.png"/>
          <p:cNvPicPr preferRelativeResize="0"/>
          <p:nvPr/>
        </p:nvPicPr>
        <p:blipFill rotWithShape="1">
          <a:blip r:embed="rId3">
            <a:alphaModFix/>
          </a:blip>
          <a:srcRect/>
          <a:stretch/>
        </p:blipFill>
        <p:spPr>
          <a:xfrm>
            <a:off x="311285" y="-42893"/>
            <a:ext cx="1060571" cy="866590"/>
          </a:xfrm>
          <a:prstGeom prst="rect">
            <a:avLst/>
          </a:prstGeom>
          <a:noFill/>
          <a:ln>
            <a:noFill/>
          </a:ln>
        </p:spPr>
      </p:pic>
      <p:pic>
        <p:nvPicPr>
          <p:cNvPr id="90" name="Google Shape;90;p1"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93" name="Google Shape;93;p1"/>
          <p:cNvSpPr txBox="1"/>
          <p:nvPr/>
        </p:nvSpPr>
        <p:spPr>
          <a:xfrm>
            <a:off x="55417" y="91324"/>
            <a:ext cx="691276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MATRUSRI ENGINEERING COLLEGE</a:t>
            </a:r>
            <a:endParaRPr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Department of CSE </a:t>
            </a:r>
            <a:endParaRPr sz="2000" b="1" dirty="0">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3" name="TextBox 2">
            <a:extLst>
              <a:ext uri="{FF2B5EF4-FFF2-40B4-BE49-F238E27FC236}">
                <a16:creationId xmlns:a16="http://schemas.microsoft.com/office/drawing/2014/main" id="{BC1E8520-5658-4C44-D5D0-6686357CE6E3}"/>
              </a:ext>
            </a:extLst>
          </p:cNvPr>
          <p:cNvSpPr txBox="1"/>
          <p:nvPr/>
        </p:nvSpPr>
        <p:spPr>
          <a:xfrm>
            <a:off x="161995" y="4279951"/>
            <a:ext cx="3850432" cy="1477328"/>
          </a:xfrm>
          <a:prstGeom prst="rect">
            <a:avLst/>
          </a:prstGeom>
          <a:noFill/>
        </p:spPr>
        <p:txBody>
          <a:bodyPr wrap="square" rtlCol="0">
            <a:spAutoFit/>
          </a:bodyPr>
          <a:lstStyle/>
          <a:p>
            <a:pPr algn="ctr"/>
            <a:r>
              <a:rPr lang="en-US" sz="1800" b="1"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By</a:t>
            </a:r>
          </a:p>
          <a:p>
            <a:pPr algn="ctr"/>
            <a:r>
              <a:rPr lang="en-US" b="1">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Kavali Srikanth</a:t>
            </a:r>
            <a:endParaRPr lang="en-US" sz="1800" b="1"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a:p>
            <a:pPr algn="ctr"/>
            <a:r>
              <a:rPr lang="en-US" sz="1800" b="1" dirty="0">
                <a:solidFill>
                  <a:schemeClr val="tx1">
                    <a:lumMod val="95000"/>
                    <a:lumOff val="5000"/>
                  </a:schemeClr>
                </a:solidFill>
                <a:latin typeface="Times New Roman"/>
                <a:ea typeface="Times New Roman"/>
                <a:cs typeface="Times New Roman"/>
                <a:sym typeface="Times New Roman"/>
              </a:rPr>
              <a:t>Department of CSE</a:t>
            </a:r>
            <a:endParaRPr lang="en-IN" sz="1800" b="1"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IN" sz="1800" b="1"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Year – IV</a:t>
            </a:r>
          </a:p>
          <a:p>
            <a:pPr marL="0" marR="0" lvl="0" indent="0" algn="ctr" rtl="0">
              <a:spcBef>
                <a:spcPts val="0"/>
              </a:spcBef>
              <a:spcAft>
                <a:spcPts val="0"/>
              </a:spcAft>
              <a:buNone/>
            </a:pPr>
            <a:r>
              <a:rPr lang="en-IN" sz="1800" b="1"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Roll No</a:t>
            </a:r>
            <a:r>
              <a:rPr lang="en-IN" sz="1800" b="1">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 1608-20-733-103</a:t>
            </a:r>
            <a:endParaRPr lang="en-US" sz="1800" b="1" dirty="0">
              <a:solidFill>
                <a:schemeClr val="tx1">
                  <a:lumMod val="95000"/>
                  <a:lumOff val="5000"/>
                </a:schemeClr>
              </a:solidFill>
              <a:latin typeface="Times New Roman"/>
              <a:ea typeface="Times New Roman"/>
              <a:cs typeface="Times New Roman"/>
              <a:sym typeface="Times New Roman"/>
            </a:endParaRPr>
          </a:p>
        </p:txBody>
      </p:sp>
      <p:sp>
        <p:nvSpPr>
          <p:cNvPr id="8" name="Title 7">
            <a:extLst>
              <a:ext uri="{FF2B5EF4-FFF2-40B4-BE49-F238E27FC236}">
                <a16:creationId xmlns:a16="http://schemas.microsoft.com/office/drawing/2014/main" id="{A50F8CCA-527A-C96F-544E-0CD65E6B955E}"/>
              </a:ext>
            </a:extLst>
          </p:cNvPr>
          <p:cNvSpPr>
            <a:spLocks noGrp="1"/>
          </p:cNvSpPr>
          <p:nvPr>
            <p:ph type="ctrTitle"/>
          </p:nvPr>
        </p:nvSpPr>
        <p:spPr>
          <a:xfrm>
            <a:off x="754224" y="2199735"/>
            <a:ext cx="7772400" cy="866590"/>
          </a:xfrm>
        </p:spPr>
        <p:txBody>
          <a:bodyPr>
            <a:normAutofit fontScale="90000"/>
          </a:bodyPr>
          <a:lstStyle/>
          <a:p>
            <a:r>
              <a:rPr lang="en-US" sz="2400" b="1">
                <a:solidFill>
                  <a:schemeClr val="tx1"/>
                </a:solidFill>
                <a:latin typeface="Times New Roman" panose="02020603050405020304" pitchFamily="18" charset="0"/>
                <a:cs typeface="Times New Roman" panose="02020603050405020304" pitchFamily="18" charset="0"/>
              </a:rPr>
              <a:t>“Improved Privacy-Preserving P2P Multimedia Distribution Based on Recombined Fingerprints</a:t>
            </a:r>
            <a:r>
              <a:rPr lang="en-IN" sz="2400" b="1">
                <a:solidFill>
                  <a:schemeClr val="tx1"/>
                </a:solidFill>
                <a:effectLst/>
                <a:latin typeface="Times New Roman" panose="02020603050405020304" pitchFamily="18" charset="0"/>
                <a:ea typeface="Calibri" panose="020F0502020204030204" pitchFamily="34" charset="0"/>
              </a:rPr>
              <a:t>”</a:t>
            </a:r>
            <a:br>
              <a:rPr lang="en-US" sz="2400" b="1"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endParaRPr>
          </a:p>
        </p:txBody>
      </p:sp>
      <p:sp>
        <p:nvSpPr>
          <p:cNvPr id="9" name="TextBox 8">
            <a:extLst>
              <a:ext uri="{FF2B5EF4-FFF2-40B4-BE49-F238E27FC236}">
                <a16:creationId xmlns:a16="http://schemas.microsoft.com/office/drawing/2014/main" id="{9A832F63-AF74-51B3-493B-AD9257BB450B}"/>
              </a:ext>
            </a:extLst>
          </p:cNvPr>
          <p:cNvSpPr txBox="1"/>
          <p:nvPr/>
        </p:nvSpPr>
        <p:spPr>
          <a:xfrm>
            <a:off x="1800808" y="1194309"/>
            <a:ext cx="4917233"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Internship Review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on</a:t>
            </a:r>
            <a:endParaRPr lang="en-IN" sz="2000" b="1"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52E4F734-AD29-F363-7D64-F834E4E71228}"/>
              </a:ext>
            </a:extLst>
          </p:cNvPr>
          <p:cNvCxnSpPr>
            <a:cxnSpLocks/>
          </p:cNvCxnSpPr>
          <p:nvPr/>
        </p:nvCxnSpPr>
        <p:spPr>
          <a:xfrm>
            <a:off x="0" y="905067"/>
            <a:ext cx="9144000"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1780C93-B422-C3B9-C8AD-187F5A48FFFB}"/>
              </a:ext>
            </a:extLst>
          </p:cNvPr>
          <p:cNvSpPr txBox="1"/>
          <p:nvPr/>
        </p:nvSpPr>
        <p:spPr>
          <a:xfrm>
            <a:off x="438539" y="2942937"/>
            <a:ext cx="7600426" cy="1077218"/>
          </a:xfrm>
          <a:prstGeom prst="rect">
            <a:avLst/>
          </a:prstGeom>
          <a:noFill/>
        </p:spPr>
        <p:txBody>
          <a:bodyPr wrap="square" rtlCol="0">
            <a:spAutoFit/>
          </a:bodyPr>
          <a:lstStyle/>
          <a:p>
            <a:pPr algn="ctr"/>
            <a:r>
              <a:rPr lang="en-US" sz="1600" b="1">
                <a:latin typeface="Times New Roman" panose="02020603050405020304" pitchFamily="18" charset="0"/>
                <a:cs typeface="Times New Roman" panose="02020603050405020304" pitchFamily="18" charset="0"/>
              </a:rPr>
              <a:t>At</a:t>
            </a:r>
          </a:p>
          <a:p>
            <a:pPr algn="ctr"/>
            <a:r>
              <a:rPr lang="en-US" sz="1600" b="1">
                <a:latin typeface="Times New Roman" panose="02020603050405020304" pitchFamily="18" charset="0"/>
                <a:cs typeface="Times New Roman" panose="02020603050405020304" pitchFamily="18" charset="0"/>
              </a:rPr>
              <a:t>Claro Solutions Pvt Ltd,</a:t>
            </a: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for</a:t>
            </a:r>
          </a:p>
          <a:p>
            <a:pPr algn="ctr"/>
            <a:r>
              <a:rPr lang="en-US" sz="1600" b="1" dirty="0">
                <a:latin typeface="Times New Roman" panose="02020603050405020304" pitchFamily="18" charset="0"/>
                <a:cs typeface="Times New Roman" panose="02020603050405020304" pitchFamily="18" charset="0"/>
              </a:rPr>
              <a:t>Duration - 1 Month</a:t>
            </a:r>
            <a:endParaRPr lang="en-IN" sz="1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D42B71-3B45-EBFF-30DA-F36DB28372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9079" y="4852404"/>
            <a:ext cx="4657545" cy="904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a:extLst>
            <a:ext uri="{FF2B5EF4-FFF2-40B4-BE49-F238E27FC236}">
              <a16:creationId xmlns:a16="http://schemas.microsoft.com/office/drawing/2014/main" id="{35FEB2DA-E9A5-7488-271B-F03B7F4B147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DF11505-FC95-59F7-5141-11E727BACD88}"/>
              </a:ext>
            </a:extLst>
          </p:cNvPr>
          <p:cNvSpPr>
            <a:spLocks noGrp="1"/>
          </p:cNvSpPr>
          <p:nvPr>
            <p:ph type="ctrTitle"/>
          </p:nvPr>
        </p:nvSpPr>
        <p:spPr>
          <a:xfrm>
            <a:off x="359229" y="938177"/>
            <a:ext cx="7772400" cy="632341"/>
          </a:xfrm>
        </p:spPr>
        <p:txBody>
          <a:bodyPr/>
          <a:lstStyle/>
          <a:p>
            <a:r>
              <a:rPr lang="en-IN" sz="2200" b="1" dirty="0">
                <a:latin typeface="Times New Roman" panose="02020603050405020304" pitchFamily="18" charset="0"/>
                <a:cs typeface="Times New Roman" panose="02020603050405020304" pitchFamily="18" charset="0"/>
              </a:rPr>
              <a:t>Conclusion</a:t>
            </a:r>
          </a:p>
        </p:txBody>
      </p:sp>
      <p:pic>
        <p:nvPicPr>
          <p:cNvPr id="6" name="Google Shape;132;p8" descr="logo.png">
            <a:extLst>
              <a:ext uri="{FF2B5EF4-FFF2-40B4-BE49-F238E27FC236}">
                <a16:creationId xmlns:a16="http://schemas.microsoft.com/office/drawing/2014/main" id="{8647DA70-4B94-11F3-A5B2-CE06D8F91804}"/>
              </a:ext>
            </a:extLst>
          </p:cNvPr>
          <p:cNvPicPr preferRelativeResize="0"/>
          <p:nvPr/>
        </p:nvPicPr>
        <p:blipFill rotWithShape="1">
          <a:blip r:embed="rId3">
            <a:alphaModFix/>
          </a:blip>
          <a:srcRect/>
          <a:stretch/>
        </p:blipFill>
        <p:spPr>
          <a:xfrm>
            <a:off x="261258" y="-67168"/>
            <a:ext cx="976320" cy="846855"/>
          </a:xfrm>
          <a:prstGeom prst="rect">
            <a:avLst/>
          </a:prstGeom>
          <a:noFill/>
          <a:ln>
            <a:noFill/>
          </a:ln>
        </p:spPr>
      </p:pic>
      <p:pic>
        <p:nvPicPr>
          <p:cNvPr id="7" name="Google Shape;133;p8" descr="NBA LOGO.png">
            <a:extLst>
              <a:ext uri="{FF2B5EF4-FFF2-40B4-BE49-F238E27FC236}">
                <a16:creationId xmlns:a16="http://schemas.microsoft.com/office/drawing/2014/main" id="{9986F16F-752B-95D6-C8B5-F374F0B79433}"/>
              </a:ext>
            </a:extLst>
          </p:cNvPr>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8" name="Google Shape;134;p8">
            <a:extLst>
              <a:ext uri="{FF2B5EF4-FFF2-40B4-BE49-F238E27FC236}">
                <a16:creationId xmlns:a16="http://schemas.microsoft.com/office/drawing/2014/main" id="{20DE0CB0-0BE2-CD71-3000-58352F20F6A1}"/>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MATRUSRI ENGINEERING COLLEGE</a:t>
            </a:r>
            <a:endParaRPr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Department of CSE </a:t>
            </a:r>
            <a:endParaRPr sz="2000" b="1" dirty="0">
              <a:solidFill>
                <a:schemeClr val="dk1"/>
              </a:solidFill>
              <a:latin typeface="Times New Roman"/>
              <a:ea typeface="Times New Roman"/>
              <a:cs typeface="Times New Roman"/>
              <a:sym typeface="Times New Roman"/>
            </a:endParaRPr>
          </a:p>
        </p:txBody>
      </p:sp>
      <p:pic>
        <p:nvPicPr>
          <p:cNvPr id="9" name="Google Shape;135;p8">
            <a:extLst>
              <a:ext uri="{FF2B5EF4-FFF2-40B4-BE49-F238E27FC236}">
                <a16:creationId xmlns:a16="http://schemas.microsoft.com/office/drawing/2014/main" id="{28BAF7EA-F7F2-5D18-CB71-767B023944AC}"/>
              </a:ext>
            </a:extLst>
          </p:cNvPr>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0" name="TextBox 9">
            <a:extLst>
              <a:ext uri="{FF2B5EF4-FFF2-40B4-BE49-F238E27FC236}">
                <a16:creationId xmlns:a16="http://schemas.microsoft.com/office/drawing/2014/main" id="{E4B643F0-3EAD-010A-58E0-D0D8469E5122}"/>
              </a:ext>
            </a:extLst>
          </p:cNvPr>
          <p:cNvSpPr txBox="1"/>
          <p:nvPr/>
        </p:nvSpPr>
        <p:spPr>
          <a:xfrm>
            <a:off x="261258" y="1808901"/>
            <a:ext cx="8571457" cy="4099905"/>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In conclusion, the development of an enhanced privacy-preserving P2P multimedia distribution system based on recombined fingerprints presents a promising avenue for safeguarding users' personal data in digital sharing environments.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By leveraging techniques such as fingerprint generation, encryption, and recombination, this approach offers a viable solution to mitigate privacy concerns associated with traditional P2P networks.</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Through rigorous research, algorithm design, and evaluation, the internship has laid the groundwork for advancing the state-of-the-art in privacy-preserving technologies. Moving forward, continued innovation and collaboration will be essential to further refine and optimize the proposed solution, ultimately ensuring the protection of users' privacy while enabling seamless and secure multimedia distribution in peer-to-peer networks.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9C650393-CEEE-44A3-8E09-FD2F99DA220D}"/>
              </a:ext>
            </a:extLst>
          </p:cNvPr>
          <p:cNvCxnSpPr>
            <a:cxnSpLocks/>
          </p:cNvCxnSpPr>
          <p:nvPr/>
        </p:nvCxnSpPr>
        <p:spPr>
          <a:xfrm>
            <a:off x="0" y="895736"/>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012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3" name="Google Shape;123;p3" descr="logo.png"/>
          <p:cNvPicPr preferRelativeResize="0"/>
          <p:nvPr/>
        </p:nvPicPr>
        <p:blipFill rotWithShape="1">
          <a:blip r:embed="rId3">
            <a:alphaModFix/>
          </a:blip>
          <a:srcRect/>
          <a:stretch/>
        </p:blipFill>
        <p:spPr>
          <a:xfrm>
            <a:off x="279920" y="-39175"/>
            <a:ext cx="976320" cy="846855"/>
          </a:xfrm>
          <a:prstGeom prst="rect">
            <a:avLst/>
          </a:prstGeom>
          <a:noFill/>
          <a:ln>
            <a:noFill/>
          </a:ln>
        </p:spPr>
      </p:pic>
      <p:pic>
        <p:nvPicPr>
          <p:cNvPr id="124" name="Google Shape;124;p3"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pic>
        <p:nvPicPr>
          <p:cNvPr id="126" name="Google Shape;126;p3"/>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2" name="TextBox 1">
            <a:extLst>
              <a:ext uri="{FF2B5EF4-FFF2-40B4-BE49-F238E27FC236}">
                <a16:creationId xmlns:a16="http://schemas.microsoft.com/office/drawing/2014/main" id="{AD3EF060-E8BD-078B-ADB8-CF5B6A0A6EA9}"/>
              </a:ext>
            </a:extLst>
          </p:cNvPr>
          <p:cNvSpPr txBox="1"/>
          <p:nvPr/>
        </p:nvSpPr>
        <p:spPr>
          <a:xfrm>
            <a:off x="496193" y="1270245"/>
            <a:ext cx="7697755" cy="5260736"/>
          </a:xfrm>
          <a:prstGeom prst="rect">
            <a:avLst/>
          </a:prstGeom>
          <a:noFill/>
        </p:spPr>
        <p:txBody>
          <a:bodyPr wrap="square" rtlCol="0">
            <a:spAutoFit/>
          </a:bodyPr>
          <a:lstStyle/>
          <a:p>
            <a:pPr algn="just">
              <a:lnSpc>
                <a:spcPct val="115000"/>
              </a:lnSpc>
              <a:spcAft>
                <a:spcPts val="800"/>
              </a:spcAft>
            </a:pP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In today's digital era, the distribution of multimedia content such as videos, music, and images has become increasingly prevalent, facilitated by peer-to-peer (P2P) networks.</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Traditional P2P systems often involve direct communication between users, potentially exposing sensitive information such as IP addresses and browsing habits.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To address these challenges, our internship focuses on developing an improved privacy-preserving solution for P2P multimedia distribution. Building upon existing techniques such as fingerprinting, we aim to enhance privacy by implementing recombined fingerprints.</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This approach involves breaking down multimedia files into smaller, encrypted fragments or "fingerprints" that can be securely shared among peers. By recombining these fragments only when needed, we can maintain anonymity and protect users' privacy throughout the distribution process.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677AB34B-D9FE-D9E4-31B7-BA30A15BC49D}"/>
              </a:ext>
            </a:extLst>
          </p:cNvPr>
          <p:cNvCxnSpPr/>
          <p:nvPr/>
        </p:nvCxnSpPr>
        <p:spPr>
          <a:xfrm>
            <a:off x="0" y="891524"/>
            <a:ext cx="9144000" cy="0"/>
          </a:xfrm>
          <a:prstGeom prst="line">
            <a:avLst/>
          </a:prstGeom>
        </p:spPr>
        <p:style>
          <a:lnRef idx="1">
            <a:schemeClr val="dk1"/>
          </a:lnRef>
          <a:fillRef idx="0">
            <a:schemeClr val="dk1"/>
          </a:fillRef>
          <a:effectRef idx="0">
            <a:schemeClr val="dk1"/>
          </a:effectRef>
          <a:fontRef idx="minor">
            <a:schemeClr val="tx1"/>
          </a:fontRef>
        </p:style>
      </p:cxnSp>
      <p:sp>
        <p:nvSpPr>
          <p:cNvPr id="11" name="Google Shape;93;p1">
            <a:extLst>
              <a:ext uri="{FF2B5EF4-FFF2-40B4-BE49-F238E27FC236}">
                <a16:creationId xmlns:a16="http://schemas.microsoft.com/office/drawing/2014/main" id="{E60607FC-0CD8-0592-7C83-304ECA53F828}"/>
              </a:ext>
            </a:extLst>
          </p:cNvPr>
          <p:cNvSpPr txBox="1"/>
          <p:nvPr/>
        </p:nvSpPr>
        <p:spPr>
          <a:xfrm>
            <a:off x="55417" y="91324"/>
            <a:ext cx="6912768"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a:t>
            </a:r>
            <a:r>
              <a:rPr lang="en-US" sz="2200" b="1" dirty="0">
                <a:solidFill>
                  <a:srgbClr val="002060"/>
                </a:solidFill>
                <a:latin typeface="Times New Roman"/>
                <a:ea typeface="Times New Roman"/>
                <a:cs typeface="Times New Roman"/>
                <a:sym typeface="Times New Roman"/>
              </a:rPr>
              <a:t>MATRUSRI ENGINEERING COLLEGE</a:t>
            </a:r>
            <a:endParaRPr sz="2200"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a:t>
            </a:r>
            <a:r>
              <a:rPr lang="en-US" sz="2200" b="1" dirty="0">
                <a:solidFill>
                  <a:srgbClr val="002060"/>
                </a:solidFill>
                <a:latin typeface="Times New Roman"/>
                <a:ea typeface="Times New Roman"/>
                <a:cs typeface="Times New Roman"/>
                <a:sym typeface="Times New Roman"/>
              </a:rPr>
              <a:t>Department of CSE </a:t>
            </a:r>
            <a:endParaRPr sz="2200" b="1" dirty="0">
              <a:solidFill>
                <a:schemeClr val="dk1"/>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9A3611EC-A0E0-106D-E594-83DF0A95F7CA}"/>
              </a:ext>
            </a:extLst>
          </p:cNvPr>
          <p:cNvSpPr txBox="1"/>
          <p:nvPr/>
        </p:nvSpPr>
        <p:spPr>
          <a:xfrm>
            <a:off x="156302" y="1094752"/>
            <a:ext cx="8216895" cy="769441"/>
          </a:xfrm>
          <a:prstGeom prst="rect">
            <a:avLst/>
          </a:prstGeom>
          <a:noFill/>
        </p:spPr>
        <p:txBody>
          <a:bodyPr wrap="square" rtlCol="0">
            <a:spAutoFit/>
          </a:bodyPr>
          <a:lstStyle/>
          <a:p>
            <a:pPr algn="ctr"/>
            <a:r>
              <a:rPr lang="en-IN"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Background and Internship Placement</a:t>
            </a:r>
            <a:endParaRPr lang="en-IN"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2" name="Google Shape;132;p8" descr="logo.png"/>
          <p:cNvPicPr preferRelativeResize="0"/>
          <p:nvPr/>
        </p:nvPicPr>
        <p:blipFill rotWithShape="1">
          <a:blip r:embed="rId3">
            <a:alphaModFix/>
          </a:blip>
          <a:srcRect/>
          <a:stretch/>
        </p:blipFill>
        <p:spPr>
          <a:xfrm>
            <a:off x="261258" y="-67168"/>
            <a:ext cx="976320" cy="846855"/>
          </a:xfrm>
          <a:prstGeom prst="rect">
            <a:avLst/>
          </a:prstGeom>
          <a:noFill/>
          <a:ln>
            <a:noFill/>
          </a:ln>
        </p:spPr>
      </p:pic>
      <p:pic>
        <p:nvPicPr>
          <p:cNvPr id="133" name="Google Shape;133;p8"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34" name="Google Shape;134;p8"/>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MATRUSRI ENGINEERING COLLEGE</a:t>
            </a:r>
            <a:endParaRPr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Department of CSE </a:t>
            </a:r>
            <a:endParaRPr sz="2000" b="1" dirty="0">
              <a:solidFill>
                <a:schemeClr val="dk1"/>
              </a:solidFill>
              <a:latin typeface="Times New Roman"/>
              <a:ea typeface="Times New Roman"/>
              <a:cs typeface="Times New Roman"/>
              <a:sym typeface="Times New Roman"/>
            </a:endParaRPr>
          </a:p>
        </p:txBody>
      </p:sp>
      <p:pic>
        <p:nvPicPr>
          <p:cNvPr id="135" name="Google Shape;135;p8"/>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6" name="TextBox 5">
            <a:extLst>
              <a:ext uri="{FF2B5EF4-FFF2-40B4-BE49-F238E27FC236}">
                <a16:creationId xmlns:a16="http://schemas.microsoft.com/office/drawing/2014/main" id="{C3B21EF1-19E5-AB47-B93C-475D476E535D}"/>
              </a:ext>
            </a:extLst>
          </p:cNvPr>
          <p:cNvSpPr txBox="1"/>
          <p:nvPr/>
        </p:nvSpPr>
        <p:spPr>
          <a:xfrm>
            <a:off x="233265" y="1820005"/>
            <a:ext cx="8677470" cy="4197175"/>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The primary objective of this internship is to design, implement, and evaluate an enhanced privacy-preserving solution for P2P multimedia distribution, leveraging recombined fingerprints.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The key goals include researching and developing algorithms for fingerprint generation, encryption, and recombination, optimizing these processes for efficiency and security.</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Additionally, the internship aims to conduct thorough evaluations, both through simulations and real-world testing, to assess the performance and effectiveness of the proposed solution in preserving users' privacy while maintaining the functionality and usability of the P2P multimedia distribution system.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Through these objectives and goals, the internship seeks to contribute to advancing the state-of-the-art in privacy-preserving techniques for P2P networks and ensuring the protection of users' personal data in digital multimedia sharing environments.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E0CBE8FB-E245-6989-1A38-089D3BCCA970}"/>
              </a:ext>
            </a:extLst>
          </p:cNvPr>
          <p:cNvSpPr>
            <a:spLocks noGrp="1"/>
          </p:cNvSpPr>
          <p:nvPr>
            <p:ph type="ctrTitle"/>
          </p:nvPr>
        </p:nvSpPr>
        <p:spPr>
          <a:xfrm>
            <a:off x="467543" y="955027"/>
            <a:ext cx="7772400" cy="443592"/>
          </a:xfrm>
        </p:spPr>
        <p:txBody>
          <a:bodyPr/>
          <a:lstStyle/>
          <a:p>
            <a:r>
              <a:rPr lang="en-IN" sz="2200" b="1" dirty="0">
                <a:latin typeface="Times New Roman" panose="02020603050405020304" pitchFamily="18" charset="0"/>
                <a:cs typeface="Times New Roman" panose="02020603050405020304" pitchFamily="18" charset="0"/>
              </a:rPr>
              <a:t>Internship Objectives and goals</a:t>
            </a:r>
          </a:p>
        </p:txBody>
      </p:sp>
      <p:cxnSp>
        <p:nvCxnSpPr>
          <p:cNvPr id="4" name="Straight Connector 3">
            <a:extLst>
              <a:ext uri="{FF2B5EF4-FFF2-40B4-BE49-F238E27FC236}">
                <a16:creationId xmlns:a16="http://schemas.microsoft.com/office/drawing/2014/main" id="{71D09D98-18F4-9077-CD5F-D13E267C9D21}"/>
              </a:ext>
            </a:extLst>
          </p:cNvPr>
          <p:cNvCxnSpPr>
            <a:cxnSpLocks/>
          </p:cNvCxnSpPr>
          <p:nvPr/>
        </p:nvCxnSpPr>
        <p:spPr>
          <a:xfrm>
            <a:off x="0" y="895736"/>
            <a:ext cx="91440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132;p8" descr="logo.png">
            <a:extLst>
              <a:ext uri="{FF2B5EF4-FFF2-40B4-BE49-F238E27FC236}">
                <a16:creationId xmlns:a16="http://schemas.microsoft.com/office/drawing/2014/main" id="{C4BD266C-D459-F083-3254-DED1A9D7CCD8}"/>
              </a:ext>
            </a:extLst>
          </p:cNvPr>
          <p:cNvPicPr preferRelativeResize="0"/>
          <p:nvPr/>
        </p:nvPicPr>
        <p:blipFill rotWithShape="1">
          <a:blip r:embed="rId2">
            <a:alphaModFix/>
          </a:blip>
          <a:srcRect/>
          <a:stretch/>
        </p:blipFill>
        <p:spPr>
          <a:xfrm>
            <a:off x="261258" y="-67168"/>
            <a:ext cx="976320" cy="846855"/>
          </a:xfrm>
          <a:prstGeom prst="rect">
            <a:avLst/>
          </a:prstGeom>
          <a:noFill/>
          <a:ln>
            <a:noFill/>
          </a:ln>
        </p:spPr>
      </p:pic>
      <p:pic>
        <p:nvPicPr>
          <p:cNvPr id="11" name="Google Shape;133;p8" descr="NBA LOGO.png">
            <a:extLst>
              <a:ext uri="{FF2B5EF4-FFF2-40B4-BE49-F238E27FC236}">
                <a16:creationId xmlns:a16="http://schemas.microsoft.com/office/drawing/2014/main" id="{DE68D5A7-A8B1-B909-9DF9-F505C97912D4}"/>
              </a:ext>
            </a:extLst>
          </p:cNvPr>
          <p:cNvPicPr preferRelativeResize="0"/>
          <p:nvPr/>
        </p:nvPicPr>
        <p:blipFill rotWithShape="1">
          <a:blip r:embed="rId3">
            <a:alphaModFix/>
          </a:blip>
          <a:srcRect/>
          <a:stretch/>
        </p:blipFill>
        <p:spPr>
          <a:xfrm>
            <a:off x="6965939" y="0"/>
            <a:ext cx="885825" cy="794201"/>
          </a:xfrm>
          <a:prstGeom prst="rect">
            <a:avLst/>
          </a:prstGeom>
          <a:noFill/>
          <a:ln>
            <a:noFill/>
          </a:ln>
        </p:spPr>
      </p:pic>
      <p:sp>
        <p:nvSpPr>
          <p:cNvPr id="12" name="Google Shape;134;p8">
            <a:extLst>
              <a:ext uri="{FF2B5EF4-FFF2-40B4-BE49-F238E27FC236}">
                <a16:creationId xmlns:a16="http://schemas.microsoft.com/office/drawing/2014/main" id="{57111CFA-E4E5-CA49-8DD2-9AF740CA87DD}"/>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MATRUSRI ENGINEERING COLLEGE</a:t>
            </a:r>
            <a:endParaRPr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Department of CSE </a:t>
            </a:r>
            <a:endParaRPr sz="2000" b="1" dirty="0">
              <a:solidFill>
                <a:schemeClr val="dk1"/>
              </a:solidFill>
              <a:latin typeface="Times New Roman"/>
              <a:ea typeface="Times New Roman"/>
              <a:cs typeface="Times New Roman"/>
              <a:sym typeface="Times New Roman"/>
            </a:endParaRPr>
          </a:p>
        </p:txBody>
      </p:sp>
      <p:pic>
        <p:nvPicPr>
          <p:cNvPr id="13" name="Google Shape;135;p8">
            <a:extLst>
              <a:ext uri="{FF2B5EF4-FFF2-40B4-BE49-F238E27FC236}">
                <a16:creationId xmlns:a16="http://schemas.microsoft.com/office/drawing/2014/main" id="{072342E6-212B-ED8D-7310-B5B384637003}"/>
              </a:ext>
            </a:extLst>
          </p:cNvPr>
          <p:cNvPicPr preferRelativeResize="0"/>
          <p:nvPr/>
        </p:nvPicPr>
        <p:blipFill rotWithShape="1">
          <a:blip r:embed="rId4">
            <a:alphaModFix/>
          </a:blip>
          <a:srcRect/>
          <a:stretch/>
        </p:blipFill>
        <p:spPr>
          <a:xfrm>
            <a:off x="8038965" y="14512"/>
            <a:ext cx="793750" cy="765175"/>
          </a:xfrm>
          <a:prstGeom prst="rect">
            <a:avLst/>
          </a:prstGeom>
          <a:noFill/>
          <a:ln>
            <a:noFill/>
          </a:ln>
        </p:spPr>
      </p:pic>
      <p:sp>
        <p:nvSpPr>
          <p:cNvPr id="14" name="TextBox 13">
            <a:extLst>
              <a:ext uri="{FF2B5EF4-FFF2-40B4-BE49-F238E27FC236}">
                <a16:creationId xmlns:a16="http://schemas.microsoft.com/office/drawing/2014/main" id="{2A077424-543D-1670-4DF3-8E95A5471F90}"/>
              </a:ext>
            </a:extLst>
          </p:cNvPr>
          <p:cNvSpPr txBox="1"/>
          <p:nvPr/>
        </p:nvSpPr>
        <p:spPr>
          <a:xfrm>
            <a:off x="155245" y="1295306"/>
            <a:ext cx="8677470" cy="5471370"/>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In this internship, the roles and responsibilities to developing an improved privacy-preserving P2P multimedia distribution system based on recombined fingerprints.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Responsibilities include researching existing techniques and literature on fingerprinting, encryption, and P2P networks; designing and implementing algorithms for fingerprint generation, encryption, and recombination; conducting experiments and simulations to assess the performance and security of the proposed solution.</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Documenting the research process, methodology, and findings; collaborating with team members to integrate the solution into existing P2P platforms or develop new prototypes; and staying updated on advancements in privacy-preserving technologies and multimedia distribution methods.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Additionally, responsibilities may involve presenting research findings to stakeholders, contributing to academic publications or technical reports, and participating in discussions and brainstorming sessions to refine the solution and address challenges effectively. Through these roles and responsibilities, the internship aims to make meaningful contributions to the field of privacy-preserving P2P multimedia distribution while providing valuable learning experiences for the intern.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Title 2">
            <a:extLst>
              <a:ext uri="{FF2B5EF4-FFF2-40B4-BE49-F238E27FC236}">
                <a16:creationId xmlns:a16="http://schemas.microsoft.com/office/drawing/2014/main" id="{9ACD78BC-01FA-D15B-2217-08440A433E6C}"/>
              </a:ext>
            </a:extLst>
          </p:cNvPr>
          <p:cNvSpPr txBox="1">
            <a:spLocks/>
          </p:cNvSpPr>
          <p:nvPr/>
        </p:nvSpPr>
        <p:spPr>
          <a:xfrm>
            <a:off x="685800" y="691570"/>
            <a:ext cx="7772400" cy="92426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IN" sz="2200" b="1" dirty="0">
                <a:latin typeface="Times New Roman" panose="02020603050405020304" pitchFamily="18" charset="0"/>
                <a:cs typeface="Times New Roman" panose="02020603050405020304" pitchFamily="18" charset="0"/>
              </a:rPr>
              <a:t> Roles and Responsibilities</a:t>
            </a:r>
          </a:p>
        </p:txBody>
      </p:sp>
      <p:cxnSp>
        <p:nvCxnSpPr>
          <p:cNvPr id="16" name="Straight Connector 15">
            <a:extLst>
              <a:ext uri="{FF2B5EF4-FFF2-40B4-BE49-F238E27FC236}">
                <a16:creationId xmlns:a16="http://schemas.microsoft.com/office/drawing/2014/main" id="{5FBE36BC-7332-E988-B6E4-264258A30582}"/>
              </a:ext>
            </a:extLst>
          </p:cNvPr>
          <p:cNvCxnSpPr>
            <a:cxnSpLocks/>
          </p:cNvCxnSpPr>
          <p:nvPr/>
        </p:nvCxnSpPr>
        <p:spPr>
          <a:xfrm>
            <a:off x="0" y="895736"/>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015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1" name="Title 20">
            <a:extLst>
              <a:ext uri="{FF2B5EF4-FFF2-40B4-BE49-F238E27FC236}">
                <a16:creationId xmlns:a16="http://schemas.microsoft.com/office/drawing/2014/main" id="{AE0C9B26-7160-413E-CAE2-92A7AD367930}"/>
              </a:ext>
            </a:extLst>
          </p:cNvPr>
          <p:cNvSpPr>
            <a:spLocks noGrp="1"/>
          </p:cNvSpPr>
          <p:nvPr>
            <p:ph type="ctrTitle"/>
          </p:nvPr>
        </p:nvSpPr>
        <p:spPr>
          <a:xfrm>
            <a:off x="467543" y="1077434"/>
            <a:ext cx="7772400" cy="444824"/>
          </a:xfrm>
        </p:spPr>
        <p:txBody>
          <a:bodyPr/>
          <a:lstStyle/>
          <a:p>
            <a:r>
              <a:rPr lang="en-IN" sz="2200" b="1" dirty="0">
                <a:latin typeface="Times New Roman" panose="02020603050405020304" pitchFamily="18" charset="0"/>
                <a:cs typeface="Times New Roman" panose="02020603050405020304" pitchFamily="18" charset="0"/>
              </a:rPr>
              <a:t>Skills Acquired/Developed</a:t>
            </a:r>
          </a:p>
        </p:txBody>
      </p:sp>
      <p:pic>
        <p:nvPicPr>
          <p:cNvPr id="30" name="Google Shape;132;p8" descr="logo.png">
            <a:extLst>
              <a:ext uri="{FF2B5EF4-FFF2-40B4-BE49-F238E27FC236}">
                <a16:creationId xmlns:a16="http://schemas.microsoft.com/office/drawing/2014/main" id="{EA099D3C-249E-B60E-F888-8BC6259CAE37}"/>
              </a:ext>
            </a:extLst>
          </p:cNvPr>
          <p:cNvPicPr preferRelativeResize="0"/>
          <p:nvPr/>
        </p:nvPicPr>
        <p:blipFill rotWithShape="1">
          <a:blip r:embed="rId3">
            <a:alphaModFix/>
          </a:blip>
          <a:srcRect/>
          <a:stretch/>
        </p:blipFill>
        <p:spPr>
          <a:xfrm>
            <a:off x="261258" y="-67168"/>
            <a:ext cx="976320" cy="846855"/>
          </a:xfrm>
          <a:prstGeom prst="rect">
            <a:avLst/>
          </a:prstGeom>
          <a:noFill/>
          <a:ln>
            <a:noFill/>
          </a:ln>
        </p:spPr>
      </p:pic>
      <p:pic>
        <p:nvPicPr>
          <p:cNvPr id="31" name="Google Shape;133;p8" descr="NBA LOGO.png">
            <a:extLst>
              <a:ext uri="{FF2B5EF4-FFF2-40B4-BE49-F238E27FC236}">
                <a16:creationId xmlns:a16="http://schemas.microsoft.com/office/drawing/2014/main" id="{34B1982A-2908-67FA-697A-4A0EA20F324F}"/>
              </a:ext>
            </a:extLst>
          </p:cNvPr>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32" name="Google Shape;134;p8">
            <a:extLst>
              <a:ext uri="{FF2B5EF4-FFF2-40B4-BE49-F238E27FC236}">
                <a16:creationId xmlns:a16="http://schemas.microsoft.com/office/drawing/2014/main" id="{BE9A736A-D19E-DA9F-7A34-C9A23F2C6DB9}"/>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MATRUSRI ENGINEERING COLLEGE</a:t>
            </a:r>
            <a:endParaRPr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Department of CSE </a:t>
            </a:r>
            <a:endParaRPr sz="2000" b="1" dirty="0">
              <a:solidFill>
                <a:schemeClr val="dk1"/>
              </a:solidFill>
              <a:latin typeface="Times New Roman"/>
              <a:ea typeface="Times New Roman"/>
              <a:cs typeface="Times New Roman"/>
              <a:sym typeface="Times New Roman"/>
            </a:endParaRPr>
          </a:p>
        </p:txBody>
      </p:sp>
      <p:pic>
        <p:nvPicPr>
          <p:cNvPr id="33" name="Google Shape;135;p8">
            <a:extLst>
              <a:ext uri="{FF2B5EF4-FFF2-40B4-BE49-F238E27FC236}">
                <a16:creationId xmlns:a16="http://schemas.microsoft.com/office/drawing/2014/main" id="{5904DCDB-D7EC-3AA5-80E3-D0C6BB1972E1}"/>
              </a:ext>
            </a:extLst>
          </p:cNvPr>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34" name="TextBox 33">
            <a:extLst>
              <a:ext uri="{FF2B5EF4-FFF2-40B4-BE49-F238E27FC236}">
                <a16:creationId xmlns:a16="http://schemas.microsoft.com/office/drawing/2014/main" id="{1B2B668D-FBF7-58A5-41D1-362E5922ED2F}"/>
              </a:ext>
            </a:extLst>
          </p:cNvPr>
          <p:cNvSpPr txBox="1"/>
          <p:nvPr/>
        </p:nvSpPr>
        <p:spPr>
          <a:xfrm>
            <a:off x="261258" y="1573887"/>
            <a:ext cx="8677470" cy="5158143"/>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During this internship, a variety of skills will be acquired and developed. Firstly, there will be a deep understanding of privacy-preserving techniques, particularly in the context of peer-to-peer multimedia distribution, including fingerprinting, encryption, and recombination.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This will involve in algorithm design and implementation, as well as proficiency in cryptography concepts and protocols. Additionally, there will be a focus on developing research and analytical skills through experimentation, simulation, and evaluation of the proposed solution.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Communication skills will be refined through documentation of research findings, collaboration with team members, and potentially presenting results to stakeholders. Furthermore, there will be opportunities to enhance problem-solving abilities by addressing challenges encountered during the development and implementation process.</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Overall, this internship will provide a comprehensive skill set encompassing technical expertise, research proficiency, and effective communication, all of which are valuable for future endeavors in the field of computer science and privacy engineering.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itle 2">
            <a:extLst>
              <a:ext uri="{FF2B5EF4-FFF2-40B4-BE49-F238E27FC236}">
                <a16:creationId xmlns:a16="http://schemas.microsoft.com/office/drawing/2014/main" id="{4EF960F2-1E33-8A54-AA07-ED8B3B89BBBE}"/>
              </a:ext>
            </a:extLst>
          </p:cNvPr>
          <p:cNvSpPr txBox="1">
            <a:spLocks/>
          </p:cNvSpPr>
          <p:nvPr/>
        </p:nvSpPr>
        <p:spPr>
          <a:xfrm>
            <a:off x="685800" y="779686"/>
            <a:ext cx="7772400" cy="92426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lang="en-IN" sz="2200" b="1" dirty="0">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8A92D59D-71E1-9179-7576-DAF0EF6CE944}"/>
              </a:ext>
            </a:extLst>
          </p:cNvPr>
          <p:cNvCxnSpPr>
            <a:cxnSpLocks/>
          </p:cNvCxnSpPr>
          <p:nvPr/>
        </p:nvCxnSpPr>
        <p:spPr>
          <a:xfrm>
            <a:off x="0" y="895736"/>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456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3" name="Title 2">
            <a:extLst>
              <a:ext uri="{FF2B5EF4-FFF2-40B4-BE49-F238E27FC236}">
                <a16:creationId xmlns:a16="http://schemas.microsoft.com/office/drawing/2014/main" id="{69120DF5-351B-6B18-E5D7-6E77773C0236}"/>
              </a:ext>
            </a:extLst>
          </p:cNvPr>
          <p:cNvSpPr>
            <a:spLocks noGrp="1"/>
          </p:cNvSpPr>
          <p:nvPr>
            <p:ph type="ctrTitle"/>
          </p:nvPr>
        </p:nvSpPr>
        <p:spPr>
          <a:xfrm>
            <a:off x="663440" y="1061485"/>
            <a:ext cx="7772400" cy="444824"/>
          </a:xfrm>
        </p:spPr>
        <p:txBody>
          <a:bodyPr/>
          <a:lstStyle/>
          <a:p>
            <a:r>
              <a:rPr lang="en-IN" sz="2200" b="1" dirty="0">
                <a:latin typeface="Times New Roman" panose="02020603050405020304" pitchFamily="18" charset="0"/>
                <a:cs typeface="Times New Roman" panose="02020603050405020304" pitchFamily="18" charset="0"/>
              </a:rPr>
              <a:t>Challenges Faced and problems-solves</a:t>
            </a:r>
          </a:p>
        </p:txBody>
      </p:sp>
      <p:sp>
        <p:nvSpPr>
          <p:cNvPr id="4" name="Title 20">
            <a:extLst>
              <a:ext uri="{FF2B5EF4-FFF2-40B4-BE49-F238E27FC236}">
                <a16:creationId xmlns:a16="http://schemas.microsoft.com/office/drawing/2014/main" id="{C13363B8-ADDB-1C09-809F-9E20D312349B}"/>
              </a:ext>
            </a:extLst>
          </p:cNvPr>
          <p:cNvSpPr txBox="1">
            <a:spLocks/>
          </p:cNvSpPr>
          <p:nvPr/>
        </p:nvSpPr>
        <p:spPr>
          <a:xfrm>
            <a:off x="467543" y="1077434"/>
            <a:ext cx="7772400" cy="44482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lang="en-IN" sz="2200" b="1" dirty="0">
              <a:latin typeface="Times New Roman" panose="02020603050405020304" pitchFamily="18" charset="0"/>
              <a:cs typeface="Times New Roman" panose="02020603050405020304" pitchFamily="18" charset="0"/>
            </a:endParaRPr>
          </a:p>
        </p:txBody>
      </p:sp>
      <p:pic>
        <p:nvPicPr>
          <p:cNvPr id="6" name="Google Shape;132;p8" descr="logo.png">
            <a:extLst>
              <a:ext uri="{FF2B5EF4-FFF2-40B4-BE49-F238E27FC236}">
                <a16:creationId xmlns:a16="http://schemas.microsoft.com/office/drawing/2014/main" id="{D19D208E-13EF-5793-EE48-F8D3DF1E59DC}"/>
              </a:ext>
            </a:extLst>
          </p:cNvPr>
          <p:cNvPicPr preferRelativeResize="0"/>
          <p:nvPr/>
        </p:nvPicPr>
        <p:blipFill rotWithShape="1">
          <a:blip r:embed="rId3">
            <a:alphaModFix/>
          </a:blip>
          <a:srcRect/>
          <a:stretch/>
        </p:blipFill>
        <p:spPr>
          <a:xfrm>
            <a:off x="261258" y="-67168"/>
            <a:ext cx="976320" cy="846855"/>
          </a:xfrm>
          <a:prstGeom prst="rect">
            <a:avLst/>
          </a:prstGeom>
          <a:noFill/>
          <a:ln>
            <a:noFill/>
          </a:ln>
        </p:spPr>
      </p:pic>
      <p:pic>
        <p:nvPicPr>
          <p:cNvPr id="7" name="Google Shape;133;p8" descr="NBA LOGO.png">
            <a:extLst>
              <a:ext uri="{FF2B5EF4-FFF2-40B4-BE49-F238E27FC236}">
                <a16:creationId xmlns:a16="http://schemas.microsoft.com/office/drawing/2014/main" id="{B2959B69-382E-5C75-0040-7B0A5E77C926}"/>
              </a:ext>
            </a:extLst>
          </p:cNvPr>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8" name="Google Shape;134;p8">
            <a:extLst>
              <a:ext uri="{FF2B5EF4-FFF2-40B4-BE49-F238E27FC236}">
                <a16:creationId xmlns:a16="http://schemas.microsoft.com/office/drawing/2014/main" id="{BDE7AC77-B70B-D685-8F36-19771CDDF650}"/>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MATRUSRI ENGINEERING COLLEGE</a:t>
            </a:r>
            <a:endParaRPr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Department of CSE </a:t>
            </a:r>
            <a:endParaRPr sz="2000" b="1" dirty="0">
              <a:solidFill>
                <a:schemeClr val="dk1"/>
              </a:solidFill>
              <a:latin typeface="Times New Roman"/>
              <a:ea typeface="Times New Roman"/>
              <a:cs typeface="Times New Roman"/>
              <a:sym typeface="Times New Roman"/>
            </a:endParaRPr>
          </a:p>
        </p:txBody>
      </p:sp>
      <p:pic>
        <p:nvPicPr>
          <p:cNvPr id="9" name="Google Shape;135;p8">
            <a:extLst>
              <a:ext uri="{FF2B5EF4-FFF2-40B4-BE49-F238E27FC236}">
                <a16:creationId xmlns:a16="http://schemas.microsoft.com/office/drawing/2014/main" id="{E4D17F44-1565-E241-1506-A19A77077E0E}"/>
              </a:ext>
            </a:extLst>
          </p:cNvPr>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0" name="TextBox 9">
            <a:extLst>
              <a:ext uri="{FF2B5EF4-FFF2-40B4-BE49-F238E27FC236}">
                <a16:creationId xmlns:a16="http://schemas.microsoft.com/office/drawing/2014/main" id="{EC3FC3A4-8624-79D8-1840-234A40B08F51}"/>
              </a:ext>
            </a:extLst>
          </p:cNvPr>
          <p:cNvSpPr txBox="1"/>
          <p:nvPr/>
        </p:nvSpPr>
        <p:spPr>
          <a:xfrm>
            <a:off x="210905" y="1703955"/>
            <a:ext cx="8677470" cy="4618316"/>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The development of an improved privacy-preserving P2P multimedia distribution system based on recombined fingerprints presents several challenges that require innovative solutions.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One key challenge is balancing the trade-off between privacy and efficiency. Encrypting and recombining multimedia fingerprints can introduce computational overhead and delay in content distribution.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To address this, efficient algorithms and optimizations need to be devised to minimize processing time and resource consumption while maintaining robust privacy protection.</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Another challenge involves ensuring the integrity and authenticity of distributed content amidst potential attacks such as tampering or insertion of malicious fingerprints.</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Solutions to this challenge include incorporating cryptographic techniques like digital signatures and hash functions to verify the integrity of fingerprints and detect any unauthorized modifications.</a:t>
            </a:r>
          </a:p>
        </p:txBody>
      </p:sp>
      <p:cxnSp>
        <p:nvCxnSpPr>
          <p:cNvPr id="12" name="Straight Connector 11">
            <a:extLst>
              <a:ext uri="{FF2B5EF4-FFF2-40B4-BE49-F238E27FC236}">
                <a16:creationId xmlns:a16="http://schemas.microsoft.com/office/drawing/2014/main" id="{5742A5F2-D7C7-A076-48AD-AB2A9E747906}"/>
              </a:ext>
            </a:extLst>
          </p:cNvPr>
          <p:cNvCxnSpPr>
            <a:cxnSpLocks/>
          </p:cNvCxnSpPr>
          <p:nvPr/>
        </p:nvCxnSpPr>
        <p:spPr>
          <a:xfrm>
            <a:off x="0" y="895736"/>
            <a:ext cx="91440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0988634-EB64-2220-F380-A7D7395DD2A0}"/>
              </a:ext>
            </a:extLst>
          </p:cNvPr>
          <p:cNvSpPr>
            <a:spLocks noGrp="1"/>
          </p:cNvSpPr>
          <p:nvPr>
            <p:ph type="title"/>
          </p:nvPr>
        </p:nvSpPr>
        <p:spPr>
          <a:xfrm>
            <a:off x="457200" y="938178"/>
            <a:ext cx="8229600" cy="632340"/>
          </a:xfrm>
        </p:spPr>
        <p:txBody>
          <a:bodyPr/>
          <a:lstStyle/>
          <a:p>
            <a:r>
              <a:rPr lang="en-IN" sz="2200" b="1" dirty="0">
                <a:latin typeface="Times New Roman" panose="02020603050405020304" pitchFamily="18" charset="0"/>
                <a:cs typeface="Times New Roman" panose="02020603050405020304" pitchFamily="18" charset="0"/>
              </a:rPr>
              <a:t>Achievements and Experiences</a:t>
            </a:r>
          </a:p>
        </p:txBody>
      </p:sp>
      <p:pic>
        <p:nvPicPr>
          <p:cNvPr id="12" name="Google Shape;132;p8" descr="logo.png">
            <a:extLst>
              <a:ext uri="{FF2B5EF4-FFF2-40B4-BE49-F238E27FC236}">
                <a16:creationId xmlns:a16="http://schemas.microsoft.com/office/drawing/2014/main" id="{6FE7FD62-C833-DCAB-57F6-88BDA7A4C8DA}"/>
              </a:ext>
            </a:extLst>
          </p:cNvPr>
          <p:cNvPicPr preferRelativeResize="0"/>
          <p:nvPr/>
        </p:nvPicPr>
        <p:blipFill rotWithShape="1">
          <a:blip r:embed="rId2">
            <a:alphaModFix/>
          </a:blip>
          <a:srcRect/>
          <a:stretch/>
        </p:blipFill>
        <p:spPr>
          <a:xfrm>
            <a:off x="261258" y="-67168"/>
            <a:ext cx="976320" cy="846855"/>
          </a:xfrm>
          <a:prstGeom prst="rect">
            <a:avLst/>
          </a:prstGeom>
          <a:noFill/>
          <a:ln>
            <a:noFill/>
          </a:ln>
        </p:spPr>
      </p:pic>
      <p:pic>
        <p:nvPicPr>
          <p:cNvPr id="13" name="Google Shape;133;p8" descr="NBA LOGO.png">
            <a:extLst>
              <a:ext uri="{FF2B5EF4-FFF2-40B4-BE49-F238E27FC236}">
                <a16:creationId xmlns:a16="http://schemas.microsoft.com/office/drawing/2014/main" id="{EFA9BA11-CE3E-8C94-3D76-8E8486EA6C75}"/>
              </a:ext>
            </a:extLst>
          </p:cNvPr>
          <p:cNvPicPr preferRelativeResize="0"/>
          <p:nvPr/>
        </p:nvPicPr>
        <p:blipFill rotWithShape="1">
          <a:blip r:embed="rId3">
            <a:alphaModFix/>
          </a:blip>
          <a:srcRect/>
          <a:stretch/>
        </p:blipFill>
        <p:spPr>
          <a:xfrm>
            <a:off x="6965939" y="0"/>
            <a:ext cx="885825" cy="794201"/>
          </a:xfrm>
          <a:prstGeom prst="rect">
            <a:avLst/>
          </a:prstGeom>
          <a:noFill/>
          <a:ln>
            <a:noFill/>
          </a:ln>
        </p:spPr>
      </p:pic>
      <p:sp>
        <p:nvSpPr>
          <p:cNvPr id="14" name="Google Shape;134;p8">
            <a:extLst>
              <a:ext uri="{FF2B5EF4-FFF2-40B4-BE49-F238E27FC236}">
                <a16:creationId xmlns:a16="http://schemas.microsoft.com/office/drawing/2014/main" id="{CF2086D7-4D42-7208-3D71-E7DF9C25A7EC}"/>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MATRUSRI ENGINEERING COLLEGE</a:t>
            </a:r>
            <a:endParaRPr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Department of CSE </a:t>
            </a:r>
            <a:endParaRPr sz="2000" b="1" dirty="0">
              <a:solidFill>
                <a:schemeClr val="dk1"/>
              </a:solidFill>
              <a:latin typeface="Times New Roman"/>
              <a:ea typeface="Times New Roman"/>
              <a:cs typeface="Times New Roman"/>
              <a:sym typeface="Times New Roman"/>
            </a:endParaRPr>
          </a:p>
        </p:txBody>
      </p:sp>
      <p:pic>
        <p:nvPicPr>
          <p:cNvPr id="15" name="Google Shape;135;p8">
            <a:extLst>
              <a:ext uri="{FF2B5EF4-FFF2-40B4-BE49-F238E27FC236}">
                <a16:creationId xmlns:a16="http://schemas.microsoft.com/office/drawing/2014/main" id="{E25C4D0B-5002-DD28-FB88-62F4833518FB}"/>
              </a:ext>
            </a:extLst>
          </p:cNvPr>
          <p:cNvPicPr preferRelativeResize="0"/>
          <p:nvPr/>
        </p:nvPicPr>
        <p:blipFill rotWithShape="1">
          <a:blip r:embed="rId4">
            <a:alphaModFix/>
          </a:blip>
          <a:srcRect/>
          <a:stretch/>
        </p:blipFill>
        <p:spPr>
          <a:xfrm>
            <a:off x="8038965" y="14512"/>
            <a:ext cx="793750" cy="765175"/>
          </a:xfrm>
          <a:prstGeom prst="rect">
            <a:avLst/>
          </a:prstGeom>
          <a:noFill/>
          <a:ln>
            <a:noFill/>
          </a:ln>
        </p:spPr>
      </p:pic>
      <p:sp>
        <p:nvSpPr>
          <p:cNvPr id="16" name="TextBox 15">
            <a:extLst>
              <a:ext uri="{FF2B5EF4-FFF2-40B4-BE49-F238E27FC236}">
                <a16:creationId xmlns:a16="http://schemas.microsoft.com/office/drawing/2014/main" id="{7A033831-6E9D-0FE5-DC17-57E2AA268668}"/>
              </a:ext>
            </a:extLst>
          </p:cNvPr>
          <p:cNvSpPr txBox="1"/>
          <p:nvPr/>
        </p:nvSpPr>
        <p:spPr>
          <a:xfrm>
            <a:off x="155245" y="1570518"/>
            <a:ext cx="8677470" cy="4834272"/>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The achievements and experience gained through this internship encompass a comprehensive understanding of privacy-preserving techniques in P2P multimedia distribution and proficiency in implementing recombined fingerprints for enhanced security.</a:t>
            </a:r>
          </a:p>
          <a:p>
            <a:pPr marL="285750" indent="-285750" algn="just">
              <a:lnSpc>
                <a:spcPct val="115000"/>
              </a:lnSpc>
              <a:spcAft>
                <a:spcPts val="8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 The internship provides hands-on experience in researching and developing algorithms for fingerprint generation, encryption, and recombination, as well as conducting experiments and simulations to evaluate the effectiveness and performance of the proposed solution. </a:t>
            </a:r>
          </a:p>
          <a:p>
            <a:pPr marL="285750" indent="-285750" algn="just">
              <a:lnSpc>
                <a:spcPct val="115000"/>
              </a:lnSpc>
              <a:spcAft>
                <a:spcPts val="8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Achievements include the successful design and implementation of a privacy-preserving P2P multimedia distribution system, with a focus on protecting users' personal data while maintaining system functionality and usability.</a:t>
            </a:r>
          </a:p>
          <a:p>
            <a:pPr marL="285750" indent="-285750" algn="just">
              <a:lnSpc>
                <a:spcPct val="115000"/>
              </a:lnSpc>
              <a:spcAft>
                <a:spcPts val="8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 Moreover, the internship fosters skills in documentation, collaboration, and communication through the process of documenting research findings, collaborating with team members, and presenting results to stakeholders.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89121EF9-C5E1-A14C-80E7-1123F6EF9EE6}"/>
              </a:ext>
            </a:extLst>
          </p:cNvPr>
          <p:cNvCxnSpPr>
            <a:cxnSpLocks/>
          </p:cNvCxnSpPr>
          <p:nvPr/>
        </p:nvCxnSpPr>
        <p:spPr>
          <a:xfrm>
            <a:off x="0" y="895736"/>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34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C68C5-3168-229A-BB7B-C7426B72117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61445B4F-11A6-5321-E956-9C4D325ADD55}"/>
              </a:ext>
            </a:extLst>
          </p:cNvPr>
          <p:cNvSpPr>
            <a:spLocks noGrp="1"/>
          </p:cNvSpPr>
          <p:nvPr>
            <p:ph type="title"/>
          </p:nvPr>
        </p:nvSpPr>
        <p:spPr>
          <a:xfrm>
            <a:off x="457200" y="938178"/>
            <a:ext cx="8229600" cy="632340"/>
          </a:xfrm>
        </p:spPr>
        <p:txBody>
          <a:bodyPr/>
          <a:lstStyle/>
          <a:p>
            <a:r>
              <a:rPr lang="en-IN" sz="2200" b="1" dirty="0">
                <a:latin typeface="Times New Roman" panose="02020603050405020304" pitchFamily="18" charset="0"/>
                <a:cs typeface="Times New Roman" panose="02020603050405020304" pitchFamily="18" charset="0"/>
              </a:rPr>
              <a:t>Learning Experience and Growth</a:t>
            </a:r>
          </a:p>
        </p:txBody>
      </p:sp>
      <p:pic>
        <p:nvPicPr>
          <p:cNvPr id="12" name="Google Shape;132;p8" descr="logo.png">
            <a:extLst>
              <a:ext uri="{FF2B5EF4-FFF2-40B4-BE49-F238E27FC236}">
                <a16:creationId xmlns:a16="http://schemas.microsoft.com/office/drawing/2014/main" id="{D4BBA771-C7EF-1FF9-0BB1-3B427A6FE9A2}"/>
              </a:ext>
            </a:extLst>
          </p:cNvPr>
          <p:cNvPicPr preferRelativeResize="0"/>
          <p:nvPr/>
        </p:nvPicPr>
        <p:blipFill rotWithShape="1">
          <a:blip r:embed="rId2">
            <a:alphaModFix/>
          </a:blip>
          <a:srcRect/>
          <a:stretch/>
        </p:blipFill>
        <p:spPr>
          <a:xfrm>
            <a:off x="261258" y="-67168"/>
            <a:ext cx="976320" cy="846855"/>
          </a:xfrm>
          <a:prstGeom prst="rect">
            <a:avLst/>
          </a:prstGeom>
          <a:noFill/>
          <a:ln>
            <a:noFill/>
          </a:ln>
        </p:spPr>
      </p:pic>
      <p:pic>
        <p:nvPicPr>
          <p:cNvPr id="13" name="Google Shape;133;p8" descr="NBA LOGO.png">
            <a:extLst>
              <a:ext uri="{FF2B5EF4-FFF2-40B4-BE49-F238E27FC236}">
                <a16:creationId xmlns:a16="http://schemas.microsoft.com/office/drawing/2014/main" id="{A0C82FE1-6B1F-1C31-3D36-8DDBF45EB60C}"/>
              </a:ext>
            </a:extLst>
          </p:cNvPr>
          <p:cNvPicPr preferRelativeResize="0"/>
          <p:nvPr/>
        </p:nvPicPr>
        <p:blipFill rotWithShape="1">
          <a:blip r:embed="rId3">
            <a:alphaModFix/>
          </a:blip>
          <a:srcRect/>
          <a:stretch/>
        </p:blipFill>
        <p:spPr>
          <a:xfrm>
            <a:off x="6965939" y="0"/>
            <a:ext cx="885825" cy="794201"/>
          </a:xfrm>
          <a:prstGeom prst="rect">
            <a:avLst/>
          </a:prstGeom>
          <a:noFill/>
          <a:ln>
            <a:noFill/>
          </a:ln>
        </p:spPr>
      </p:pic>
      <p:sp>
        <p:nvSpPr>
          <p:cNvPr id="14" name="Google Shape;134;p8">
            <a:extLst>
              <a:ext uri="{FF2B5EF4-FFF2-40B4-BE49-F238E27FC236}">
                <a16:creationId xmlns:a16="http://schemas.microsoft.com/office/drawing/2014/main" id="{CCE0C001-D49F-56CC-7C51-F09D44413F82}"/>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MATRUSRI ENGINEERING COLLEGE</a:t>
            </a:r>
            <a:endParaRPr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Department of CSE </a:t>
            </a:r>
            <a:endParaRPr sz="2000" b="1" dirty="0">
              <a:solidFill>
                <a:schemeClr val="dk1"/>
              </a:solidFill>
              <a:latin typeface="Times New Roman"/>
              <a:ea typeface="Times New Roman"/>
              <a:cs typeface="Times New Roman"/>
              <a:sym typeface="Times New Roman"/>
            </a:endParaRPr>
          </a:p>
        </p:txBody>
      </p:sp>
      <p:pic>
        <p:nvPicPr>
          <p:cNvPr id="15" name="Google Shape;135;p8">
            <a:extLst>
              <a:ext uri="{FF2B5EF4-FFF2-40B4-BE49-F238E27FC236}">
                <a16:creationId xmlns:a16="http://schemas.microsoft.com/office/drawing/2014/main" id="{B9AC4390-07AC-9774-8C28-69A75473CFCA}"/>
              </a:ext>
            </a:extLst>
          </p:cNvPr>
          <p:cNvPicPr preferRelativeResize="0"/>
          <p:nvPr/>
        </p:nvPicPr>
        <p:blipFill rotWithShape="1">
          <a:blip r:embed="rId4">
            <a:alphaModFix/>
          </a:blip>
          <a:srcRect/>
          <a:stretch/>
        </p:blipFill>
        <p:spPr>
          <a:xfrm>
            <a:off x="8038965" y="14512"/>
            <a:ext cx="793750" cy="765175"/>
          </a:xfrm>
          <a:prstGeom prst="rect">
            <a:avLst/>
          </a:prstGeom>
          <a:noFill/>
          <a:ln>
            <a:noFill/>
          </a:ln>
        </p:spPr>
      </p:pic>
      <p:sp>
        <p:nvSpPr>
          <p:cNvPr id="16" name="TextBox 15">
            <a:extLst>
              <a:ext uri="{FF2B5EF4-FFF2-40B4-BE49-F238E27FC236}">
                <a16:creationId xmlns:a16="http://schemas.microsoft.com/office/drawing/2014/main" id="{5CA48C8B-4D62-1256-C713-2DA4B72932E0}"/>
              </a:ext>
            </a:extLst>
          </p:cNvPr>
          <p:cNvSpPr txBox="1"/>
          <p:nvPr/>
        </p:nvSpPr>
        <p:spPr>
          <a:xfrm>
            <a:off x="233265" y="1570518"/>
            <a:ext cx="8677470" cy="4618316"/>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Participating in the development of an improved privacy-preserving P2P multimedia distribution system based on recombined fingerprints offers a rich learning experience and significant opportunities for personal and professional growth. </a:t>
            </a:r>
          </a:p>
          <a:p>
            <a:pPr marL="285750" indent="-285750" algn="just">
              <a:lnSpc>
                <a:spcPct val="115000"/>
              </a:lnSpc>
              <a:spcAft>
                <a:spcPts val="8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Through this internship, individuals can deepen their understanding of various concepts such as cryptography, network protocols, and multimedia processing. </a:t>
            </a:r>
          </a:p>
          <a:p>
            <a:pPr marL="285750" indent="-285750" algn="just">
              <a:lnSpc>
                <a:spcPct val="115000"/>
              </a:lnSpc>
              <a:spcAft>
                <a:spcPts val="8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They will gain hands-on experience in researching, designing, and implementing complex algorithms to address real-world challenges in privacy preservation and data security.</a:t>
            </a:r>
          </a:p>
          <a:p>
            <a:pPr marL="285750" indent="-285750" algn="just">
              <a:lnSpc>
                <a:spcPct val="115000"/>
              </a:lnSpc>
              <a:spcAft>
                <a:spcPts val="8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 Furthermore, collaborating with a diverse team of researchers and engineers provides valuable insights into effective teamwork, communication, and project management.</a:t>
            </a:r>
          </a:p>
          <a:p>
            <a:pPr marL="285750" indent="-285750" algn="just">
              <a:lnSpc>
                <a:spcPct val="115000"/>
              </a:lnSpc>
              <a:spcAft>
                <a:spcPts val="80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 Engaging in experiments, simulations, and real-world testing allows interns to hone their analytical skills and learn to critically evaluate the performance and effectiveness of their solutions.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D9D915A1-8A71-5791-E123-4517BF9E6630}"/>
              </a:ext>
            </a:extLst>
          </p:cNvPr>
          <p:cNvCxnSpPr>
            <a:cxnSpLocks/>
          </p:cNvCxnSpPr>
          <p:nvPr/>
        </p:nvCxnSpPr>
        <p:spPr>
          <a:xfrm>
            <a:off x="0" y="895736"/>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774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3" name="Title 2">
            <a:extLst>
              <a:ext uri="{FF2B5EF4-FFF2-40B4-BE49-F238E27FC236}">
                <a16:creationId xmlns:a16="http://schemas.microsoft.com/office/drawing/2014/main" id="{F73A8B63-8B9F-94E1-B40B-7191814F68C5}"/>
              </a:ext>
            </a:extLst>
          </p:cNvPr>
          <p:cNvSpPr>
            <a:spLocks noGrp="1"/>
          </p:cNvSpPr>
          <p:nvPr>
            <p:ph type="ctrTitle"/>
          </p:nvPr>
        </p:nvSpPr>
        <p:spPr>
          <a:xfrm>
            <a:off x="359229" y="938177"/>
            <a:ext cx="7772400" cy="632341"/>
          </a:xfrm>
        </p:spPr>
        <p:txBody>
          <a:bodyPr/>
          <a:lstStyle/>
          <a:p>
            <a:r>
              <a:rPr lang="en-IN" sz="2200" b="1">
                <a:latin typeface="Times New Roman" panose="02020603050405020304" pitchFamily="18" charset="0"/>
                <a:cs typeface="Times New Roman" panose="02020603050405020304" pitchFamily="18" charset="0"/>
              </a:rPr>
              <a:t>Future Application</a:t>
            </a:r>
            <a:endParaRPr lang="en-IN" sz="2200" b="1" dirty="0">
              <a:latin typeface="Times New Roman" panose="02020603050405020304" pitchFamily="18" charset="0"/>
              <a:cs typeface="Times New Roman" panose="02020603050405020304" pitchFamily="18" charset="0"/>
            </a:endParaRPr>
          </a:p>
        </p:txBody>
      </p:sp>
      <p:pic>
        <p:nvPicPr>
          <p:cNvPr id="6" name="Google Shape;132;p8" descr="logo.png">
            <a:extLst>
              <a:ext uri="{FF2B5EF4-FFF2-40B4-BE49-F238E27FC236}">
                <a16:creationId xmlns:a16="http://schemas.microsoft.com/office/drawing/2014/main" id="{88829ED4-DA4F-44F4-EB5D-CF4ADD31B08C}"/>
              </a:ext>
            </a:extLst>
          </p:cNvPr>
          <p:cNvPicPr preferRelativeResize="0"/>
          <p:nvPr/>
        </p:nvPicPr>
        <p:blipFill rotWithShape="1">
          <a:blip r:embed="rId3">
            <a:alphaModFix/>
          </a:blip>
          <a:srcRect/>
          <a:stretch/>
        </p:blipFill>
        <p:spPr>
          <a:xfrm>
            <a:off x="261258" y="-67168"/>
            <a:ext cx="976320" cy="846855"/>
          </a:xfrm>
          <a:prstGeom prst="rect">
            <a:avLst/>
          </a:prstGeom>
          <a:noFill/>
          <a:ln>
            <a:noFill/>
          </a:ln>
        </p:spPr>
      </p:pic>
      <p:pic>
        <p:nvPicPr>
          <p:cNvPr id="7" name="Google Shape;133;p8" descr="NBA LOGO.png">
            <a:extLst>
              <a:ext uri="{FF2B5EF4-FFF2-40B4-BE49-F238E27FC236}">
                <a16:creationId xmlns:a16="http://schemas.microsoft.com/office/drawing/2014/main" id="{BC7644F6-5D48-A213-D5B3-AEBD49D75DCD}"/>
              </a:ext>
            </a:extLst>
          </p:cNvPr>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8" name="Google Shape;134;p8">
            <a:extLst>
              <a:ext uri="{FF2B5EF4-FFF2-40B4-BE49-F238E27FC236}">
                <a16:creationId xmlns:a16="http://schemas.microsoft.com/office/drawing/2014/main" id="{B276F112-31B8-9273-628A-0D079DE50054}"/>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MATRUSRI ENGINEERING COLLEGE</a:t>
            </a:r>
            <a:endParaRPr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Department of CSE </a:t>
            </a:r>
            <a:endParaRPr sz="2000" b="1" dirty="0">
              <a:solidFill>
                <a:schemeClr val="dk1"/>
              </a:solidFill>
              <a:latin typeface="Times New Roman"/>
              <a:ea typeface="Times New Roman"/>
              <a:cs typeface="Times New Roman"/>
              <a:sym typeface="Times New Roman"/>
            </a:endParaRPr>
          </a:p>
        </p:txBody>
      </p:sp>
      <p:pic>
        <p:nvPicPr>
          <p:cNvPr id="9" name="Google Shape;135;p8">
            <a:extLst>
              <a:ext uri="{FF2B5EF4-FFF2-40B4-BE49-F238E27FC236}">
                <a16:creationId xmlns:a16="http://schemas.microsoft.com/office/drawing/2014/main" id="{72C44A7E-EB24-035F-73BB-F44F95ECEC97}"/>
              </a:ext>
            </a:extLst>
          </p:cNvPr>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0" name="TextBox 9">
            <a:extLst>
              <a:ext uri="{FF2B5EF4-FFF2-40B4-BE49-F238E27FC236}">
                <a16:creationId xmlns:a16="http://schemas.microsoft.com/office/drawing/2014/main" id="{B5A143CE-75E8-4B10-90A5-A7158547ABBF}"/>
              </a:ext>
            </a:extLst>
          </p:cNvPr>
          <p:cNvSpPr txBox="1"/>
          <p:nvPr/>
        </p:nvSpPr>
        <p:spPr>
          <a:xfrm>
            <a:off x="359229" y="1717326"/>
            <a:ext cx="8571457" cy="4202497"/>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The future application of an improved privacy-preserving P2P multimedia distribution system based on recombined fingerprints holds immense promise in safeguarding users' personal data and enhancing the security of digital content sharing.</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Beyond its immediate implementation, this technology could find wide-ranging applications across various domains.</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For instance, in the realm of content distribution platforms, such a system could enable content creators and distributors to protect their intellectual property rights while ensuring the privacy of their audience. </a:t>
            </a:r>
          </a:p>
          <a:p>
            <a:pPr marL="285750" indent="-285750" algn="just">
              <a:lnSpc>
                <a:spcPct val="115000"/>
              </a:lnSpc>
              <a:spcAft>
                <a:spcPts val="800"/>
              </a:spcAft>
              <a:buFont typeface="Arial" panose="020B0604020202020204" pitchFamily="34" charset="0"/>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Moreover, in healthcare, where the confidentiality of medical records is paramount, this technology could facilitate secure sharing of sensitive multimedia data among healthcare providers, researchers, and patients, fostering collaboration while maintaining patient privacy.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7EB5A8BE-01EB-40C1-5101-69ABFA4C2B5F}"/>
              </a:ext>
            </a:extLst>
          </p:cNvPr>
          <p:cNvCxnSpPr>
            <a:cxnSpLocks/>
          </p:cNvCxnSpPr>
          <p:nvPr/>
        </p:nvCxnSpPr>
        <p:spPr>
          <a:xfrm>
            <a:off x="0" y="895736"/>
            <a:ext cx="91440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217</TotalTime>
  <Words>1401</Words>
  <Application>Microsoft Office PowerPoint</Application>
  <PresentationFormat>On-screen Show (4:3)</PresentationFormat>
  <Paragraphs>78</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“Improved Privacy-Preserving P2P Multimedia Distribution Based on Recombined Fingerprints” </vt:lpstr>
      <vt:lpstr>PowerPoint Presentation</vt:lpstr>
      <vt:lpstr>Internship Objectives and goals</vt:lpstr>
      <vt:lpstr>PowerPoint Presentation</vt:lpstr>
      <vt:lpstr>Skills Acquired/Developed</vt:lpstr>
      <vt:lpstr>Challenges Faced and problems-solves</vt:lpstr>
      <vt:lpstr>Achievements and Experiences</vt:lpstr>
      <vt:lpstr>Learning Experience and Growth</vt:lpstr>
      <vt:lpstr>Future Application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Using Python”</dc:title>
  <dc:creator>Akhil Punna</dc:creator>
  <cp:lastModifiedBy>srikanthnaidu035@outlook.com</cp:lastModifiedBy>
  <cp:revision>3</cp:revision>
  <dcterms:created xsi:type="dcterms:W3CDTF">2024-02-18T11:49:43Z</dcterms:created>
  <dcterms:modified xsi:type="dcterms:W3CDTF">2024-02-19T11:00:11Z</dcterms:modified>
</cp:coreProperties>
</file>