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84" r:id="rId5"/>
    <p:sldId id="262" r:id="rId6"/>
    <p:sldId id="263" r:id="rId7"/>
    <p:sldId id="286" r:id="rId8"/>
    <p:sldId id="287" r:id="rId9"/>
    <p:sldId id="264" r:id="rId10"/>
    <p:sldId id="265" r:id="rId11"/>
    <p:sldId id="266" r:id="rId12"/>
    <p:sldId id="289" r:id="rId13"/>
    <p:sldId id="270" r:id="rId14"/>
    <p:sldId id="276" r:id="rId15"/>
    <p:sldId id="279" r:id="rId16"/>
    <p:sldId id="272" r:id="rId17"/>
    <p:sldId id="277" r:id="rId18"/>
    <p:sldId id="280" r:id="rId19"/>
    <p:sldId id="278" r:id="rId20"/>
    <p:sldId id="275" r:id="rId21"/>
    <p:sldId id="274" r:id="rId22"/>
    <p:sldId id="291" r:id="rId23"/>
    <p:sldId id="290"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981F5F-5C07-4DC7-8BEF-078E1D954323}"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A91A31B2-60BE-47ED-AACD-B2CDAA93EC03}">
      <dgm:prSet phldrT="[Text]" custT="1"/>
      <dgm:spPr/>
      <dgm:t>
        <a:bodyPr/>
        <a:lstStyle/>
        <a:p>
          <a:r>
            <a:rPr lang="en-US" sz="1500" dirty="0"/>
            <a:t>Code</a:t>
          </a:r>
        </a:p>
      </dgm:t>
    </dgm:pt>
    <dgm:pt modelId="{49708DEA-00D2-43A9-8081-B09BF4CF7C53}" type="parTrans" cxnId="{73C7D240-81E6-4453-B84D-A37D220F5467}">
      <dgm:prSet/>
      <dgm:spPr/>
      <dgm:t>
        <a:bodyPr/>
        <a:lstStyle/>
        <a:p>
          <a:endParaRPr lang="en-US"/>
        </a:p>
      </dgm:t>
    </dgm:pt>
    <dgm:pt modelId="{748FC246-4772-4D52-BFDD-AAD14E8B51F6}" type="sibTrans" cxnId="{73C7D240-81E6-4453-B84D-A37D220F5467}">
      <dgm:prSet/>
      <dgm:spPr/>
      <dgm:t>
        <a:bodyPr/>
        <a:lstStyle/>
        <a:p>
          <a:endParaRPr lang="en-US"/>
        </a:p>
      </dgm:t>
    </dgm:pt>
    <dgm:pt modelId="{4144E14C-F5A8-4136-82A1-40A091DC810D}">
      <dgm:prSet phldrT="[Text]" custT="1"/>
      <dgm:spPr/>
      <dgm:t>
        <a:bodyPr/>
        <a:lstStyle/>
        <a:p>
          <a:r>
            <a:rPr lang="en-US" sz="1500" dirty="0"/>
            <a:t>App.py</a:t>
          </a:r>
        </a:p>
      </dgm:t>
    </dgm:pt>
    <dgm:pt modelId="{B4E305A3-BB20-40AA-A0E4-E16076FA4832}" type="parTrans" cxnId="{A707BED5-2C76-427E-9E8F-5848D7E3AA25}">
      <dgm:prSet custT="1"/>
      <dgm:spPr/>
      <dgm:t>
        <a:bodyPr/>
        <a:lstStyle/>
        <a:p>
          <a:endParaRPr lang="en-US" sz="1500"/>
        </a:p>
      </dgm:t>
    </dgm:pt>
    <dgm:pt modelId="{4BDC9F45-365D-4A37-86FB-20F5FE55AA32}" type="sibTrans" cxnId="{A707BED5-2C76-427E-9E8F-5848D7E3AA25}">
      <dgm:prSet/>
      <dgm:spPr/>
      <dgm:t>
        <a:bodyPr/>
        <a:lstStyle/>
        <a:p>
          <a:endParaRPr lang="en-US"/>
        </a:p>
      </dgm:t>
    </dgm:pt>
    <dgm:pt modelId="{64FB931E-B1F1-4CFC-B61B-730F39CE08ED}">
      <dgm:prSet phldrT="[Text]" custT="1"/>
      <dgm:spPr/>
      <dgm:t>
        <a:bodyPr/>
        <a:lstStyle/>
        <a:p>
          <a:r>
            <a:rPr lang="en-US" sz="1500" dirty="0" err="1"/>
            <a:t>Dense_net_prediction</a:t>
          </a:r>
          <a:r>
            <a:rPr lang="en-US" sz="1500" dirty="0"/>
            <a:t>()</a:t>
          </a:r>
        </a:p>
      </dgm:t>
    </dgm:pt>
    <dgm:pt modelId="{BF464FB3-85B3-4093-8E75-A040413CD84B}" type="parTrans" cxnId="{92E1FE31-AD89-48C7-A4EC-85302AFBD010}">
      <dgm:prSet custT="1"/>
      <dgm:spPr/>
      <dgm:t>
        <a:bodyPr/>
        <a:lstStyle/>
        <a:p>
          <a:endParaRPr lang="en-US" sz="1500"/>
        </a:p>
      </dgm:t>
    </dgm:pt>
    <dgm:pt modelId="{4F23C0AE-3938-4325-B9E0-2EAC7E23301D}" type="sibTrans" cxnId="{92E1FE31-AD89-48C7-A4EC-85302AFBD010}">
      <dgm:prSet/>
      <dgm:spPr/>
      <dgm:t>
        <a:bodyPr/>
        <a:lstStyle/>
        <a:p>
          <a:endParaRPr lang="en-US"/>
        </a:p>
      </dgm:t>
    </dgm:pt>
    <dgm:pt modelId="{86772744-B51F-4CAF-9C8D-DF088730CD7B}">
      <dgm:prSet phldrT="[Text]" custT="1"/>
      <dgm:spPr/>
      <dgm:t>
        <a:bodyPr/>
        <a:lstStyle/>
        <a:p>
          <a:r>
            <a:rPr lang="en-US" sz="1500" dirty="0" err="1"/>
            <a:t>Yolo_Predict</a:t>
          </a:r>
          <a:r>
            <a:rPr lang="en-US" sz="1500" dirty="0"/>
            <a:t>()</a:t>
          </a:r>
        </a:p>
      </dgm:t>
    </dgm:pt>
    <dgm:pt modelId="{89B9FF89-F869-433D-9877-55D5B760F249}" type="parTrans" cxnId="{59BDBA9F-DD1D-42FB-AFB3-A527F845F9E0}">
      <dgm:prSet custT="1"/>
      <dgm:spPr/>
      <dgm:t>
        <a:bodyPr/>
        <a:lstStyle/>
        <a:p>
          <a:endParaRPr lang="en-US" sz="1500"/>
        </a:p>
      </dgm:t>
    </dgm:pt>
    <dgm:pt modelId="{FC48FF83-9BFA-4B51-AEDB-7F47629DD92B}" type="sibTrans" cxnId="{59BDBA9F-DD1D-42FB-AFB3-A527F845F9E0}">
      <dgm:prSet/>
      <dgm:spPr/>
      <dgm:t>
        <a:bodyPr/>
        <a:lstStyle/>
        <a:p>
          <a:endParaRPr lang="en-US"/>
        </a:p>
      </dgm:t>
    </dgm:pt>
    <dgm:pt modelId="{AAEC1EF8-BE86-4A67-97B0-E0AB74607BD4}">
      <dgm:prSet phldrT="[Text]" custT="1"/>
      <dgm:spPr/>
      <dgm:t>
        <a:bodyPr/>
        <a:lstStyle/>
        <a:p>
          <a:r>
            <a:rPr lang="en-US" sz="1500" dirty="0" err="1"/>
            <a:t>Index.Html</a:t>
          </a:r>
          <a:endParaRPr lang="en-US" sz="1500" dirty="0"/>
        </a:p>
      </dgm:t>
    </dgm:pt>
    <dgm:pt modelId="{4C781F0C-88C6-4399-8CA9-F263E5B83273}" type="parTrans" cxnId="{DA05EB81-C6AE-42C2-8575-750B2BC23C52}">
      <dgm:prSet custT="1"/>
      <dgm:spPr/>
      <dgm:t>
        <a:bodyPr/>
        <a:lstStyle/>
        <a:p>
          <a:endParaRPr lang="en-US" sz="1500"/>
        </a:p>
      </dgm:t>
    </dgm:pt>
    <dgm:pt modelId="{FF50D281-71F0-488F-A5A5-82B5270F86FA}" type="sibTrans" cxnId="{DA05EB81-C6AE-42C2-8575-750B2BC23C52}">
      <dgm:prSet/>
      <dgm:spPr/>
      <dgm:t>
        <a:bodyPr/>
        <a:lstStyle/>
        <a:p>
          <a:endParaRPr lang="en-US"/>
        </a:p>
      </dgm:t>
    </dgm:pt>
    <dgm:pt modelId="{C4D1833C-6360-4C91-937F-952538A560B6}">
      <dgm:prSet phldrT="[Text]" custT="1"/>
      <dgm:spPr/>
      <dgm:t>
        <a:bodyPr/>
        <a:lstStyle/>
        <a:p>
          <a:r>
            <a:rPr lang="en-US" sz="1500" dirty="0" err="1"/>
            <a:t>Display_output</a:t>
          </a:r>
          <a:r>
            <a:rPr lang="en-US" sz="1500" dirty="0"/>
            <a:t>()</a:t>
          </a:r>
        </a:p>
      </dgm:t>
    </dgm:pt>
    <dgm:pt modelId="{81D3B8B7-3706-4564-A09E-3065188339F5}" type="parTrans" cxnId="{EC25C81D-866B-43BF-A783-262278FE9A14}">
      <dgm:prSet custT="1"/>
      <dgm:spPr/>
      <dgm:t>
        <a:bodyPr/>
        <a:lstStyle/>
        <a:p>
          <a:endParaRPr lang="en-US" sz="1500"/>
        </a:p>
      </dgm:t>
    </dgm:pt>
    <dgm:pt modelId="{D8715A20-6F7E-45F5-B6D3-36643DBB6B18}" type="sibTrans" cxnId="{EC25C81D-866B-43BF-A783-262278FE9A14}">
      <dgm:prSet/>
      <dgm:spPr/>
      <dgm:t>
        <a:bodyPr/>
        <a:lstStyle/>
        <a:p>
          <a:endParaRPr lang="en-US"/>
        </a:p>
      </dgm:t>
    </dgm:pt>
    <dgm:pt modelId="{696C49DA-23AC-4021-9269-2D04ABE7720E}">
      <dgm:prSet phldrT="[Text]" custT="1"/>
      <dgm:spPr/>
      <dgm:t>
        <a:bodyPr/>
        <a:lstStyle/>
        <a:p>
          <a:r>
            <a:rPr lang="en-US" sz="1500" dirty="0" err="1"/>
            <a:t>Select_image</a:t>
          </a:r>
          <a:r>
            <a:rPr lang="en-US" sz="1500" dirty="0"/>
            <a:t>()</a:t>
          </a:r>
        </a:p>
      </dgm:t>
    </dgm:pt>
    <dgm:pt modelId="{16E6C03A-FFAD-45CA-8BD1-18F2A33EB7F1}" type="parTrans" cxnId="{CEB5E157-DCD2-4058-9512-F21C9EAD6791}">
      <dgm:prSet custT="1"/>
      <dgm:spPr/>
      <dgm:t>
        <a:bodyPr/>
        <a:lstStyle/>
        <a:p>
          <a:endParaRPr lang="en-US" sz="1500"/>
        </a:p>
      </dgm:t>
    </dgm:pt>
    <dgm:pt modelId="{D44189E4-0AF8-450D-BF5C-9C9D3B1BDD01}" type="sibTrans" cxnId="{CEB5E157-DCD2-4058-9512-F21C9EAD6791}">
      <dgm:prSet/>
      <dgm:spPr/>
      <dgm:t>
        <a:bodyPr/>
        <a:lstStyle/>
        <a:p>
          <a:endParaRPr lang="en-US"/>
        </a:p>
      </dgm:t>
    </dgm:pt>
    <dgm:pt modelId="{F826A585-A005-46BF-AC8B-2A63B56EA99F}">
      <dgm:prSet phldrT="[Text]" custT="1"/>
      <dgm:spPr/>
      <dgm:t>
        <a:bodyPr/>
        <a:lstStyle/>
        <a:p>
          <a:r>
            <a:rPr lang="en-US" sz="1500" dirty="0"/>
            <a:t>main()</a:t>
          </a:r>
        </a:p>
      </dgm:t>
    </dgm:pt>
    <dgm:pt modelId="{232D4829-02BE-4385-B332-FBC3A52EFBC8}" type="parTrans" cxnId="{0D509D2E-5219-4977-9B7E-D9C4E8CC6655}">
      <dgm:prSet custT="1"/>
      <dgm:spPr/>
      <dgm:t>
        <a:bodyPr/>
        <a:lstStyle/>
        <a:p>
          <a:endParaRPr lang="en-US" sz="1500"/>
        </a:p>
      </dgm:t>
    </dgm:pt>
    <dgm:pt modelId="{4BBF1E96-DDAB-4A60-80FC-3F27B8844C1D}" type="sibTrans" cxnId="{0D509D2E-5219-4977-9B7E-D9C4E8CC6655}">
      <dgm:prSet/>
      <dgm:spPr/>
      <dgm:t>
        <a:bodyPr/>
        <a:lstStyle/>
        <a:p>
          <a:endParaRPr lang="en-US"/>
        </a:p>
      </dgm:t>
    </dgm:pt>
    <dgm:pt modelId="{28BE98A3-B213-42BA-8AA0-9BD0C4EB61F1}">
      <dgm:prSet phldrT="[Text]" custT="1"/>
      <dgm:spPr/>
      <dgm:t>
        <a:bodyPr/>
        <a:lstStyle/>
        <a:p>
          <a:r>
            <a:rPr lang="en-US" sz="1500" dirty="0" err="1"/>
            <a:t>Captureliveimage</a:t>
          </a:r>
          <a:r>
            <a:rPr lang="en-US" sz="1500" dirty="0"/>
            <a:t>()</a:t>
          </a:r>
        </a:p>
      </dgm:t>
    </dgm:pt>
    <dgm:pt modelId="{0BC3391C-5C55-484B-8793-597B8975A9AB}" type="parTrans" cxnId="{D6EA60BD-F05A-4516-85E5-7BB718F3F973}">
      <dgm:prSet custT="1"/>
      <dgm:spPr/>
      <dgm:t>
        <a:bodyPr/>
        <a:lstStyle/>
        <a:p>
          <a:endParaRPr lang="en-US" sz="1500"/>
        </a:p>
      </dgm:t>
    </dgm:pt>
    <dgm:pt modelId="{597F5B37-9352-41AA-9A02-5332738A0B9E}" type="sibTrans" cxnId="{D6EA60BD-F05A-4516-85E5-7BB718F3F973}">
      <dgm:prSet/>
      <dgm:spPr/>
      <dgm:t>
        <a:bodyPr/>
        <a:lstStyle/>
        <a:p>
          <a:endParaRPr lang="en-US"/>
        </a:p>
      </dgm:t>
    </dgm:pt>
    <dgm:pt modelId="{1CDA5DAA-BC43-4A09-83A3-44140B8F082F}" type="pres">
      <dgm:prSet presAssocID="{9C981F5F-5C07-4DC7-8BEF-078E1D954323}" presName="diagram" presStyleCnt="0">
        <dgm:presLayoutVars>
          <dgm:chPref val="1"/>
          <dgm:dir/>
          <dgm:animOne val="branch"/>
          <dgm:animLvl val="lvl"/>
          <dgm:resizeHandles val="exact"/>
        </dgm:presLayoutVars>
      </dgm:prSet>
      <dgm:spPr/>
    </dgm:pt>
    <dgm:pt modelId="{228802FC-EB59-49E5-8378-A45A9DED8088}" type="pres">
      <dgm:prSet presAssocID="{A91A31B2-60BE-47ED-AACD-B2CDAA93EC03}" presName="root1" presStyleCnt="0"/>
      <dgm:spPr/>
    </dgm:pt>
    <dgm:pt modelId="{6673344C-4A18-4614-B539-C89B971F58EE}" type="pres">
      <dgm:prSet presAssocID="{A91A31B2-60BE-47ED-AACD-B2CDAA93EC03}" presName="LevelOneTextNode" presStyleLbl="node0" presStyleIdx="0" presStyleCnt="1" custScaleX="52531" custScaleY="41593">
        <dgm:presLayoutVars>
          <dgm:chPref val="3"/>
        </dgm:presLayoutVars>
      </dgm:prSet>
      <dgm:spPr/>
    </dgm:pt>
    <dgm:pt modelId="{1A3FB180-0575-4348-A8A8-D6F3E0F730BF}" type="pres">
      <dgm:prSet presAssocID="{A91A31B2-60BE-47ED-AACD-B2CDAA93EC03}" presName="level2hierChild" presStyleCnt="0"/>
      <dgm:spPr/>
    </dgm:pt>
    <dgm:pt modelId="{4F9E8DF5-CA2A-4FB2-9D5E-4F2F0527E635}" type="pres">
      <dgm:prSet presAssocID="{B4E305A3-BB20-40AA-A0E4-E16076FA4832}" presName="conn2-1" presStyleLbl="parChTrans1D2" presStyleIdx="0" presStyleCnt="2"/>
      <dgm:spPr/>
    </dgm:pt>
    <dgm:pt modelId="{6F99A016-BA90-4978-B586-FF14D8279A6C}" type="pres">
      <dgm:prSet presAssocID="{B4E305A3-BB20-40AA-A0E4-E16076FA4832}" presName="connTx" presStyleLbl="parChTrans1D2" presStyleIdx="0" presStyleCnt="2"/>
      <dgm:spPr/>
    </dgm:pt>
    <dgm:pt modelId="{6FAC1039-5E18-453A-A7D4-AC591F9B154A}" type="pres">
      <dgm:prSet presAssocID="{4144E14C-F5A8-4136-82A1-40A091DC810D}" presName="root2" presStyleCnt="0"/>
      <dgm:spPr/>
    </dgm:pt>
    <dgm:pt modelId="{BF7837B4-AB23-4564-B684-EB3489FA5176}" type="pres">
      <dgm:prSet presAssocID="{4144E14C-F5A8-4136-82A1-40A091DC810D}" presName="LevelTwoTextNode" presStyleLbl="node2" presStyleIdx="0" presStyleCnt="2" custScaleX="52531" custScaleY="41593" custLinFactNeighborX="15">
        <dgm:presLayoutVars>
          <dgm:chPref val="3"/>
        </dgm:presLayoutVars>
      </dgm:prSet>
      <dgm:spPr/>
    </dgm:pt>
    <dgm:pt modelId="{080C6B05-61D2-473E-ACA8-3326F803ECB2}" type="pres">
      <dgm:prSet presAssocID="{4144E14C-F5A8-4136-82A1-40A091DC810D}" presName="level3hierChild" presStyleCnt="0"/>
      <dgm:spPr/>
    </dgm:pt>
    <dgm:pt modelId="{A855F241-42CA-4E85-8C4E-7F86A9E9F64C}" type="pres">
      <dgm:prSet presAssocID="{BF464FB3-85B3-4093-8E75-A040413CD84B}" presName="conn2-1" presStyleLbl="parChTrans1D3" presStyleIdx="0" presStyleCnt="6"/>
      <dgm:spPr/>
    </dgm:pt>
    <dgm:pt modelId="{305C888B-CAFF-418B-BEE3-7C383A517E94}" type="pres">
      <dgm:prSet presAssocID="{BF464FB3-85B3-4093-8E75-A040413CD84B}" presName="connTx" presStyleLbl="parChTrans1D3" presStyleIdx="0" presStyleCnt="6"/>
      <dgm:spPr/>
    </dgm:pt>
    <dgm:pt modelId="{FC6B3222-0BE6-4209-BEA8-2D1620816472}" type="pres">
      <dgm:prSet presAssocID="{64FB931E-B1F1-4CFC-B61B-730F39CE08ED}" presName="root2" presStyleCnt="0"/>
      <dgm:spPr/>
    </dgm:pt>
    <dgm:pt modelId="{A3B6719E-0445-48C4-B776-574105E30B27}" type="pres">
      <dgm:prSet presAssocID="{64FB931E-B1F1-4CFC-B61B-730F39CE08ED}" presName="LevelTwoTextNode" presStyleLbl="node3" presStyleIdx="0" presStyleCnt="6" custScaleX="40220" custScaleY="35444" custLinFactNeighborX="-121">
        <dgm:presLayoutVars>
          <dgm:chPref val="3"/>
        </dgm:presLayoutVars>
      </dgm:prSet>
      <dgm:spPr/>
    </dgm:pt>
    <dgm:pt modelId="{7F16E60A-FA6A-4AB0-8761-2AAFAC89579A}" type="pres">
      <dgm:prSet presAssocID="{64FB931E-B1F1-4CFC-B61B-730F39CE08ED}" presName="level3hierChild" presStyleCnt="0"/>
      <dgm:spPr/>
    </dgm:pt>
    <dgm:pt modelId="{04C34AAD-400F-4346-88C6-B1EB54990502}" type="pres">
      <dgm:prSet presAssocID="{232D4829-02BE-4385-B332-FBC3A52EFBC8}" presName="conn2-1" presStyleLbl="parChTrans1D3" presStyleIdx="1" presStyleCnt="6"/>
      <dgm:spPr/>
    </dgm:pt>
    <dgm:pt modelId="{813EF7F2-52B3-4050-B4BF-D7CDC3BE71F1}" type="pres">
      <dgm:prSet presAssocID="{232D4829-02BE-4385-B332-FBC3A52EFBC8}" presName="connTx" presStyleLbl="parChTrans1D3" presStyleIdx="1" presStyleCnt="6"/>
      <dgm:spPr/>
    </dgm:pt>
    <dgm:pt modelId="{72B9C3B2-ADAE-4A31-BE9F-11C88BF1F48C}" type="pres">
      <dgm:prSet presAssocID="{F826A585-A005-46BF-AC8B-2A63B56EA99F}" presName="root2" presStyleCnt="0"/>
      <dgm:spPr/>
    </dgm:pt>
    <dgm:pt modelId="{6A6F8125-1760-4232-812E-2637F6F514E5}" type="pres">
      <dgm:prSet presAssocID="{F826A585-A005-46BF-AC8B-2A63B56EA99F}" presName="LevelTwoTextNode" presStyleLbl="node3" presStyleIdx="1" presStyleCnt="6" custScaleX="40220" custScaleY="35444" custLinFactNeighborX="-121">
        <dgm:presLayoutVars>
          <dgm:chPref val="3"/>
        </dgm:presLayoutVars>
      </dgm:prSet>
      <dgm:spPr/>
    </dgm:pt>
    <dgm:pt modelId="{DA6B91CF-0D7C-4E9A-AF12-C19D87D1D3F7}" type="pres">
      <dgm:prSet presAssocID="{F826A585-A005-46BF-AC8B-2A63B56EA99F}" presName="level3hierChild" presStyleCnt="0"/>
      <dgm:spPr/>
    </dgm:pt>
    <dgm:pt modelId="{182C0196-064F-48BB-B9C7-EE04EBC7D130}" type="pres">
      <dgm:prSet presAssocID="{89B9FF89-F869-433D-9877-55D5B760F249}" presName="conn2-1" presStyleLbl="parChTrans1D3" presStyleIdx="2" presStyleCnt="6"/>
      <dgm:spPr/>
    </dgm:pt>
    <dgm:pt modelId="{F602C549-387E-43C2-9895-8114E7D636BE}" type="pres">
      <dgm:prSet presAssocID="{89B9FF89-F869-433D-9877-55D5B760F249}" presName="connTx" presStyleLbl="parChTrans1D3" presStyleIdx="2" presStyleCnt="6"/>
      <dgm:spPr/>
    </dgm:pt>
    <dgm:pt modelId="{9DFD4210-9EC2-42B5-BEFB-8088C68FBB9D}" type="pres">
      <dgm:prSet presAssocID="{86772744-B51F-4CAF-9C8D-DF088730CD7B}" presName="root2" presStyleCnt="0"/>
      <dgm:spPr/>
    </dgm:pt>
    <dgm:pt modelId="{CDAD3F27-0D75-495A-9D7B-79EB90713741}" type="pres">
      <dgm:prSet presAssocID="{86772744-B51F-4CAF-9C8D-DF088730CD7B}" presName="LevelTwoTextNode" presStyleLbl="node3" presStyleIdx="2" presStyleCnt="6" custScaleX="40220" custScaleY="35444" custLinFactNeighborX="15">
        <dgm:presLayoutVars>
          <dgm:chPref val="3"/>
        </dgm:presLayoutVars>
      </dgm:prSet>
      <dgm:spPr/>
    </dgm:pt>
    <dgm:pt modelId="{E29E0882-3EA2-439A-8308-9F83B93B9369}" type="pres">
      <dgm:prSet presAssocID="{86772744-B51F-4CAF-9C8D-DF088730CD7B}" presName="level3hierChild" presStyleCnt="0"/>
      <dgm:spPr/>
    </dgm:pt>
    <dgm:pt modelId="{925D6BB0-8DE4-4287-8A19-6C02A2DCEFCE}" type="pres">
      <dgm:prSet presAssocID="{4C781F0C-88C6-4399-8CA9-F263E5B83273}" presName="conn2-1" presStyleLbl="parChTrans1D2" presStyleIdx="1" presStyleCnt="2"/>
      <dgm:spPr/>
    </dgm:pt>
    <dgm:pt modelId="{2BBDC98F-5366-4242-A8F2-8A56A04E512F}" type="pres">
      <dgm:prSet presAssocID="{4C781F0C-88C6-4399-8CA9-F263E5B83273}" presName="connTx" presStyleLbl="parChTrans1D2" presStyleIdx="1" presStyleCnt="2"/>
      <dgm:spPr/>
    </dgm:pt>
    <dgm:pt modelId="{5E043BA0-B154-4C04-8BD0-13577641DAD5}" type="pres">
      <dgm:prSet presAssocID="{AAEC1EF8-BE86-4A67-97B0-E0AB74607BD4}" presName="root2" presStyleCnt="0"/>
      <dgm:spPr/>
    </dgm:pt>
    <dgm:pt modelId="{ADE679D3-8F21-4A51-957E-9F1DB551235D}" type="pres">
      <dgm:prSet presAssocID="{AAEC1EF8-BE86-4A67-97B0-E0AB74607BD4}" presName="LevelTwoTextNode" presStyleLbl="node2" presStyleIdx="1" presStyleCnt="2" custScaleX="52531" custScaleY="41593" custLinFactNeighborX="15">
        <dgm:presLayoutVars>
          <dgm:chPref val="3"/>
        </dgm:presLayoutVars>
      </dgm:prSet>
      <dgm:spPr/>
    </dgm:pt>
    <dgm:pt modelId="{DE412524-4938-4BC3-A055-2545946A9895}" type="pres">
      <dgm:prSet presAssocID="{AAEC1EF8-BE86-4A67-97B0-E0AB74607BD4}" presName="level3hierChild" presStyleCnt="0"/>
      <dgm:spPr/>
    </dgm:pt>
    <dgm:pt modelId="{08D180D4-D87A-446D-92A1-49957D0110DB}" type="pres">
      <dgm:prSet presAssocID="{81D3B8B7-3706-4564-A09E-3065188339F5}" presName="conn2-1" presStyleLbl="parChTrans1D3" presStyleIdx="3" presStyleCnt="6"/>
      <dgm:spPr/>
    </dgm:pt>
    <dgm:pt modelId="{E5EFDC4C-78BB-48F1-89E2-830D3C85A1F8}" type="pres">
      <dgm:prSet presAssocID="{81D3B8B7-3706-4564-A09E-3065188339F5}" presName="connTx" presStyleLbl="parChTrans1D3" presStyleIdx="3" presStyleCnt="6"/>
      <dgm:spPr/>
    </dgm:pt>
    <dgm:pt modelId="{4528CA16-C339-4D3B-B9A8-779126ABB0DD}" type="pres">
      <dgm:prSet presAssocID="{C4D1833C-6360-4C91-937F-952538A560B6}" presName="root2" presStyleCnt="0"/>
      <dgm:spPr/>
    </dgm:pt>
    <dgm:pt modelId="{739737B4-73E3-403D-B163-F2E3FD0C5CC7}" type="pres">
      <dgm:prSet presAssocID="{C4D1833C-6360-4C91-937F-952538A560B6}" presName="LevelTwoTextNode" presStyleLbl="node3" presStyleIdx="3" presStyleCnt="6" custScaleX="40220" custScaleY="35444" custLinFactNeighborX="-121">
        <dgm:presLayoutVars>
          <dgm:chPref val="3"/>
        </dgm:presLayoutVars>
      </dgm:prSet>
      <dgm:spPr/>
    </dgm:pt>
    <dgm:pt modelId="{1C696546-E9B2-4D83-985E-9180D516025C}" type="pres">
      <dgm:prSet presAssocID="{C4D1833C-6360-4C91-937F-952538A560B6}" presName="level3hierChild" presStyleCnt="0"/>
      <dgm:spPr/>
    </dgm:pt>
    <dgm:pt modelId="{CCB2C976-16D9-425C-B67C-98666DB3D606}" type="pres">
      <dgm:prSet presAssocID="{0BC3391C-5C55-484B-8793-597B8975A9AB}" presName="conn2-1" presStyleLbl="parChTrans1D3" presStyleIdx="4" presStyleCnt="6"/>
      <dgm:spPr/>
    </dgm:pt>
    <dgm:pt modelId="{DF7F6007-45C7-4C7D-B382-2B99B5D05FD7}" type="pres">
      <dgm:prSet presAssocID="{0BC3391C-5C55-484B-8793-597B8975A9AB}" presName="connTx" presStyleLbl="parChTrans1D3" presStyleIdx="4" presStyleCnt="6"/>
      <dgm:spPr/>
    </dgm:pt>
    <dgm:pt modelId="{6CEC3D33-F8EC-4107-BD85-8F6703CA06C9}" type="pres">
      <dgm:prSet presAssocID="{28BE98A3-B213-42BA-8AA0-9BD0C4EB61F1}" presName="root2" presStyleCnt="0"/>
      <dgm:spPr/>
    </dgm:pt>
    <dgm:pt modelId="{EA671A8A-DE5A-4C0E-B79B-047E201D5386}" type="pres">
      <dgm:prSet presAssocID="{28BE98A3-B213-42BA-8AA0-9BD0C4EB61F1}" presName="LevelTwoTextNode" presStyleLbl="node3" presStyleIdx="4" presStyleCnt="6" custScaleX="40220" custScaleY="35444" custLinFactNeighborX="-121">
        <dgm:presLayoutVars>
          <dgm:chPref val="3"/>
        </dgm:presLayoutVars>
      </dgm:prSet>
      <dgm:spPr/>
    </dgm:pt>
    <dgm:pt modelId="{8777E6D2-4972-45C6-B81C-56F987D4CC65}" type="pres">
      <dgm:prSet presAssocID="{28BE98A3-B213-42BA-8AA0-9BD0C4EB61F1}" presName="level3hierChild" presStyleCnt="0"/>
      <dgm:spPr/>
    </dgm:pt>
    <dgm:pt modelId="{1D0AC8BB-956D-4138-96FA-90ACE6157A3A}" type="pres">
      <dgm:prSet presAssocID="{16E6C03A-FFAD-45CA-8BD1-18F2A33EB7F1}" presName="conn2-1" presStyleLbl="parChTrans1D3" presStyleIdx="5" presStyleCnt="6"/>
      <dgm:spPr/>
    </dgm:pt>
    <dgm:pt modelId="{CDF393A1-3FE7-4E6E-A0A6-540B3265A352}" type="pres">
      <dgm:prSet presAssocID="{16E6C03A-FFAD-45CA-8BD1-18F2A33EB7F1}" presName="connTx" presStyleLbl="parChTrans1D3" presStyleIdx="5" presStyleCnt="6"/>
      <dgm:spPr/>
    </dgm:pt>
    <dgm:pt modelId="{75FC3342-10AD-44E2-82E4-2B3E90F0CA3F}" type="pres">
      <dgm:prSet presAssocID="{696C49DA-23AC-4021-9269-2D04ABE7720E}" presName="root2" presStyleCnt="0"/>
      <dgm:spPr/>
    </dgm:pt>
    <dgm:pt modelId="{41A96A7B-38AA-4133-BC19-1A78F2B976CA}" type="pres">
      <dgm:prSet presAssocID="{696C49DA-23AC-4021-9269-2D04ABE7720E}" presName="LevelTwoTextNode" presStyleLbl="node3" presStyleIdx="5" presStyleCnt="6" custScaleX="40220" custScaleY="35444" custLinFactNeighborX="15">
        <dgm:presLayoutVars>
          <dgm:chPref val="3"/>
        </dgm:presLayoutVars>
      </dgm:prSet>
      <dgm:spPr/>
    </dgm:pt>
    <dgm:pt modelId="{A972DB78-51DD-4A43-BAD3-6C6BAB1359B5}" type="pres">
      <dgm:prSet presAssocID="{696C49DA-23AC-4021-9269-2D04ABE7720E}" presName="level3hierChild" presStyleCnt="0"/>
      <dgm:spPr/>
    </dgm:pt>
  </dgm:ptLst>
  <dgm:cxnLst>
    <dgm:cxn modelId="{DF1B881C-BDFB-417E-9D4A-1484BE89F277}" type="presOf" srcId="{BF464FB3-85B3-4093-8E75-A040413CD84B}" destId="{305C888B-CAFF-418B-BEE3-7C383A517E94}" srcOrd="1" destOrd="0" presId="urn:microsoft.com/office/officeart/2005/8/layout/hierarchy2"/>
    <dgm:cxn modelId="{EC25C81D-866B-43BF-A783-262278FE9A14}" srcId="{AAEC1EF8-BE86-4A67-97B0-E0AB74607BD4}" destId="{C4D1833C-6360-4C91-937F-952538A560B6}" srcOrd="0" destOrd="0" parTransId="{81D3B8B7-3706-4564-A09E-3065188339F5}" sibTransId="{D8715A20-6F7E-45F5-B6D3-36643DBB6B18}"/>
    <dgm:cxn modelId="{10DB4B24-6FF8-431C-89E7-A6F04BB0A2ED}" type="presOf" srcId="{BF464FB3-85B3-4093-8E75-A040413CD84B}" destId="{A855F241-42CA-4E85-8C4E-7F86A9E9F64C}" srcOrd="0" destOrd="0" presId="urn:microsoft.com/office/officeart/2005/8/layout/hierarchy2"/>
    <dgm:cxn modelId="{0D509D2E-5219-4977-9B7E-D9C4E8CC6655}" srcId="{4144E14C-F5A8-4136-82A1-40A091DC810D}" destId="{F826A585-A005-46BF-AC8B-2A63B56EA99F}" srcOrd="1" destOrd="0" parTransId="{232D4829-02BE-4385-B332-FBC3A52EFBC8}" sibTransId="{4BBF1E96-DDAB-4A60-80FC-3F27B8844C1D}"/>
    <dgm:cxn modelId="{A2135F2F-C2DC-4719-8FA8-9848C21738A4}" type="presOf" srcId="{0BC3391C-5C55-484B-8793-597B8975A9AB}" destId="{DF7F6007-45C7-4C7D-B382-2B99B5D05FD7}" srcOrd="1" destOrd="0" presId="urn:microsoft.com/office/officeart/2005/8/layout/hierarchy2"/>
    <dgm:cxn modelId="{92E1FE31-AD89-48C7-A4EC-85302AFBD010}" srcId="{4144E14C-F5A8-4136-82A1-40A091DC810D}" destId="{64FB931E-B1F1-4CFC-B61B-730F39CE08ED}" srcOrd="0" destOrd="0" parTransId="{BF464FB3-85B3-4093-8E75-A040413CD84B}" sibTransId="{4F23C0AE-3938-4325-B9E0-2EAC7E23301D}"/>
    <dgm:cxn modelId="{73C7D240-81E6-4453-B84D-A37D220F5467}" srcId="{9C981F5F-5C07-4DC7-8BEF-078E1D954323}" destId="{A91A31B2-60BE-47ED-AACD-B2CDAA93EC03}" srcOrd="0" destOrd="0" parTransId="{49708DEA-00D2-43A9-8081-B09BF4CF7C53}" sibTransId="{748FC246-4772-4D52-BFDD-AAD14E8B51F6}"/>
    <dgm:cxn modelId="{D5F7A769-406C-4F25-BD87-CFABAD7B0182}" type="presOf" srcId="{81D3B8B7-3706-4564-A09E-3065188339F5}" destId="{08D180D4-D87A-446D-92A1-49957D0110DB}" srcOrd="0" destOrd="0" presId="urn:microsoft.com/office/officeart/2005/8/layout/hierarchy2"/>
    <dgm:cxn modelId="{8394856F-24D8-4922-917B-820B12811056}" type="presOf" srcId="{64FB931E-B1F1-4CFC-B61B-730F39CE08ED}" destId="{A3B6719E-0445-48C4-B776-574105E30B27}" srcOrd="0" destOrd="0" presId="urn:microsoft.com/office/officeart/2005/8/layout/hierarchy2"/>
    <dgm:cxn modelId="{5E52CA53-72DE-4985-9E1C-CF417F263061}" type="presOf" srcId="{696C49DA-23AC-4021-9269-2D04ABE7720E}" destId="{41A96A7B-38AA-4133-BC19-1A78F2B976CA}" srcOrd="0" destOrd="0" presId="urn:microsoft.com/office/officeart/2005/8/layout/hierarchy2"/>
    <dgm:cxn modelId="{CEB5E157-DCD2-4058-9512-F21C9EAD6791}" srcId="{AAEC1EF8-BE86-4A67-97B0-E0AB74607BD4}" destId="{696C49DA-23AC-4021-9269-2D04ABE7720E}" srcOrd="2" destOrd="0" parTransId="{16E6C03A-FFAD-45CA-8BD1-18F2A33EB7F1}" sibTransId="{D44189E4-0AF8-450D-BF5C-9C9D3B1BDD01}"/>
    <dgm:cxn modelId="{C7CDBB7A-FF83-4472-A8F8-FDF153792A67}" type="presOf" srcId="{A91A31B2-60BE-47ED-AACD-B2CDAA93EC03}" destId="{6673344C-4A18-4614-B539-C89B971F58EE}" srcOrd="0" destOrd="0" presId="urn:microsoft.com/office/officeart/2005/8/layout/hierarchy2"/>
    <dgm:cxn modelId="{5F6AC05A-5AE1-441B-BC5D-E6DCAC0608D9}" type="presOf" srcId="{16E6C03A-FFAD-45CA-8BD1-18F2A33EB7F1}" destId="{1D0AC8BB-956D-4138-96FA-90ACE6157A3A}" srcOrd="0" destOrd="0" presId="urn:microsoft.com/office/officeart/2005/8/layout/hierarchy2"/>
    <dgm:cxn modelId="{DA05EB81-C6AE-42C2-8575-750B2BC23C52}" srcId="{A91A31B2-60BE-47ED-AACD-B2CDAA93EC03}" destId="{AAEC1EF8-BE86-4A67-97B0-E0AB74607BD4}" srcOrd="1" destOrd="0" parTransId="{4C781F0C-88C6-4399-8CA9-F263E5B83273}" sibTransId="{FF50D281-71F0-488F-A5A5-82B5270F86FA}"/>
    <dgm:cxn modelId="{68633683-E3C0-4120-AE39-C2A72E69B61E}" type="presOf" srcId="{89B9FF89-F869-433D-9877-55D5B760F249}" destId="{182C0196-064F-48BB-B9C7-EE04EBC7D130}" srcOrd="0" destOrd="0" presId="urn:microsoft.com/office/officeart/2005/8/layout/hierarchy2"/>
    <dgm:cxn modelId="{F088F784-1857-4F72-93EC-B922C617BF23}" type="presOf" srcId="{AAEC1EF8-BE86-4A67-97B0-E0AB74607BD4}" destId="{ADE679D3-8F21-4A51-957E-9F1DB551235D}" srcOrd="0" destOrd="0" presId="urn:microsoft.com/office/officeart/2005/8/layout/hierarchy2"/>
    <dgm:cxn modelId="{76B76294-9E8A-4CB2-818D-FF47F98A9C8D}" type="presOf" srcId="{16E6C03A-FFAD-45CA-8BD1-18F2A33EB7F1}" destId="{CDF393A1-3FE7-4E6E-A0A6-540B3265A352}" srcOrd="1" destOrd="0" presId="urn:microsoft.com/office/officeart/2005/8/layout/hierarchy2"/>
    <dgm:cxn modelId="{59BDBA9F-DD1D-42FB-AFB3-A527F845F9E0}" srcId="{4144E14C-F5A8-4136-82A1-40A091DC810D}" destId="{86772744-B51F-4CAF-9C8D-DF088730CD7B}" srcOrd="2" destOrd="0" parTransId="{89B9FF89-F869-433D-9877-55D5B760F249}" sibTransId="{FC48FF83-9BFA-4B51-AEDB-7F47629DD92B}"/>
    <dgm:cxn modelId="{69969DA0-99D4-4FDC-85DA-021A750AE34B}" type="presOf" srcId="{86772744-B51F-4CAF-9C8D-DF088730CD7B}" destId="{CDAD3F27-0D75-495A-9D7B-79EB90713741}" srcOrd="0" destOrd="0" presId="urn:microsoft.com/office/officeart/2005/8/layout/hierarchy2"/>
    <dgm:cxn modelId="{A89C1BA4-FD5C-4226-AAAF-7888E9479499}" type="presOf" srcId="{F826A585-A005-46BF-AC8B-2A63B56EA99F}" destId="{6A6F8125-1760-4232-812E-2637F6F514E5}" srcOrd="0" destOrd="0" presId="urn:microsoft.com/office/officeart/2005/8/layout/hierarchy2"/>
    <dgm:cxn modelId="{2D06B7A4-CEE7-4F0F-BD4D-3DA9D75C7382}" type="presOf" srcId="{89B9FF89-F869-433D-9877-55D5B760F249}" destId="{F602C549-387E-43C2-9895-8114E7D636BE}" srcOrd="1" destOrd="0" presId="urn:microsoft.com/office/officeart/2005/8/layout/hierarchy2"/>
    <dgm:cxn modelId="{D6EA60BD-F05A-4516-85E5-7BB718F3F973}" srcId="{AAEC1EF8-BE86-4A67-97B0-E0AB74607BD4}" destId="{28BE98A3-B213-42BA-8AA0-9BD0C4EB61F1}" srcOrd="1" destOrd="0" parTransId="{0BC3391C-5C55-484B-8793-597B8975A9AB}" sibTransId="{597F5B37-9352-41AA-9A02-5332738A0B9E}"/>
    <dgm:cxn modelId="{C88090BE-B613-417A-8A0B-80108EDB4E0B}" type="presOf" srcId="{4144E14C-F5A8-4136-82A1-40A091DC810D}" destId="{BF7837B4-AB23-4564-B684-EB3489FA5176}" srcOrd="0" destOrd="0" presId="urn:microsoft.com/office/officeart/2005/8/layout/hierarchy2"/>
    <dgm:cxn modelId="{1AFF42CB-E1F6-4059-A2BB-F662162BAA05}" type="presOf" srcId="{4C781F0C-88C6-4399-8CA9-F263E5B83273}" destId="{925D6BB0-8DE4-4287-8A19-6C02A2DCEFCE}" srcOrd="0" destOrd="0" presId="urn:microsoft.com/office/officeart/2005/8/layout/hierarchy2"/>
    <dgm:cxn modelId="{B7F198CD-98F1-4F16-888D-BF1AE5522898}" type="presOf" srcId="{B4E305A3-BB20-40AA-A0E4-E16076FA4832}" destId="{6F99A016-BA90-4978-B586-FF14D8279A6C}" srcOrd="1" destOrd="0" presId="urn:microsoft.com/office/officeart/2005/8/layout/hierarchy2"/>
    <dgm:cxn modelId="{725A62D2-F26F-4EF4-BA08-C26B463FFD02}" type="presOf" srcId="{0BC3391C-5C55-484B-8793-597B8975A9AB}" destId="{CCB2C976-16D9-425C-B67C-98666DB3D606}" srcOrd="0" destOrd="0" presId="urn:microsoft.com/office/officeart/2005/8/layout/hierarchy2"/>
    <dgm:cxn modelId="{A707BED5-2C76-427E-9E8F-5848D7E3AA25}" srcId="{A91A31B2-60BE-47ED-AACD-B2CDAA93EC03}" destId="{4144E14C-F5A8-4136-82A1-40A091DC810D}" srcOrd="0" destOrd="0" parTransId="{B4E305A3-BB20-40AA-A0E4-E16076FA4832}" sibTransId="{4BDC9F45-365D-4A37-86FB-20F5FE55AA32}"/>
    <dgm:cxn modelId="{0E25CDD5-8A7A-4861-9B51-A5552262E92B}" type="presOf" srcId="{81D3B8B7-3706-4564-A09E-3065188339F5}" destId="{E5EFDC4C-78BB-48F1-89E2-830D3C85A1F8}" srcOrd="1" destOrd="0" presId="urn:microsoft.com/office/officeart/2005/8/layout/hierarchy2"/>
    <dgm:cxn modelId="{9789F0D6-08EB-4025-8541-15008523A223}" type="presOf" srcId="{B4E305A3-BB20-40AA-A0E4-E16076FA4832}" destId="{4F9E8DF5-CA2A-4FB2-9D5E-4F2F0527E635}" srcOrd="0" destOrd="0" presId="urn:microsoft.com/office/officeart/2005/8/layout/hierarchy2"/>
    <dgm:cxn modelId="{4E3279DC-AE70-44B7-82EE-581F6B27A21E}" type="presOf" srcId="{28BE98A3-B213-42BA-8AA0-9BD0C4EB61F1}" destId="{EA671A8A-DE5A-4C0E-B79B-047E201D5386}" srcOrd="0" destOrd="0" presId="urn:microsoft.com/office/officeart/2005/8/layout/hierarchy2"/>
    <dgm:cxn modelId="{DD043BDD-35E9-496E-A96E-9A3FEEC300EF}" type="presOf" srcId="{9C981F5F-5C07-4DC7-8BEF-078E1D954323}" destId="{1CDA5DAA-BC43-4A09-83A3-44140B8F082F}" srcOrd="0" destOrd="0" presId="urn:microsoft.com/office/officeart/2005/8/layout/hierarchy2"/>
    <dgm:cxn modelId="{C25002E7-97E4-4787-8B0F-065FA68A5121}" type="presOf" srcId="{C4D1833C-6360-4C91-937F-952538A560B6}" destId="{739737B4-73E3-403D-B163-F2E3FD0C5CC7}" srcOrd="0" destOrd="0" presId="urn:microsoft.com/office/officeart/2005/8/layout/hierarchy2"/>
    <dgm:cxn modelId="{68043CE8-5E52-4936-89CC-F84B3488AE16}" type="presOf" srcId="{232D4829-02BE-4385-B332-FBC3A52EFBC8}" destId="{04C34AAD-400F-4346-88C6-B1EB54990502}" srcOrd="0" destOrd="0" presId="urn:microsoft.com/office/officeart/2005/8/layout/hierarchy2"/>
    <dgm:cxn modelId="{605EC2F8-C13D-4305-B01F-A39CFB78D22F}" type="presOf" srcId="{232D4829-02BE-4385-B332-FBC3A52EFBC8}" destId="{813EF7F2-52B3-4050-B4BF-D7CDC3BE71F1}" srcOrd="1" destOrd="0" presId="urn:microsoft.com/office/officeart/2005/8/layout/hierarchy2"/>
    <dgm:cxn modelId="{C996F8F8-6DFB-4177-995E-6D8AABD6B2D2}" type="presOf" srcId="{4C781F0C-88C6-4399-8CA9-F263E5B83273}" destId="{2BBDC98F-5366-4242-A8F2-8A56A04E512F}" srcOrd="1" destOrd="0" presId="urn:microsoft.com/office/officeart/2005/8/layout/hierarchy2"/>
    <dgm:cxn modelId="{27499F27-D98F-4587-8AE4-8F39F2DACEEA}" type="presParOf" srcId="{1CDA5DAA-BC43-4A09-83A3-44140B8F082F}" destId="{228802FC-EB59-49E5-8378-A45A9DED8088}" srcOrd="0" destOrd="0" presId="urn:microsoft.com/office/officeart/2005/8/layout/hierarchy2"/>
    <dgm:cxn modelId="{EA263FC2-62D9-4F22-9112-386E8E2454B5}" type="presParOf" srcId="{228802FC-EB59-49E5-8378-A45A9DED8088}" destId="{6673344C-4A18-4614-B539-C89B971F58EE}" srcOrd="0" destOrd="0" presId="urn:microsoft.com/office/officeart/2005/8/layout/hierarchy2"/>
    <dgm:cxn modelId="{662796A5-6F77-4EC7-84ED-6602C2F71393}" type="presParOf" srcId="{228802FC-EB59-49E5-8378-A45A9DED8088}" destId="{1A3FB180-0575-4348-A8A8-D6F3E0F730BF}" srcOrd="1" destOrd="0" presId="urn:microsoft.com/office/officeart/2005/8/layout/hierarchy2"/>
    <dgm:cxn modelId="{EABBFF63-F28C-4822-8272-A45741463AB4}" type="presParOf" srcId="{1A3FB180-0575-4348-A8A8-D6F3E0F730BF}" destId="{4F9E8DF5-CA2A-4FB2-9D5E-4F2F0527E635}" srcOrd="0" destOrd="0" presId="urn:microsoft.com/office/officeart/2005/8/layout/hierarchy2"/>
    <dgm:cxn modelId="{4BE34D4B-29DE-4831-ABA7-EA349D546A6A}" type="presParOf" srcId="{4F9E8DF5-CA2A-4FB2-9D5E-4F2F0527E635}" destId="{6F99A016-BA90-4978-B586-FF14D8279A6C}" srcOrd="0" destOrd="0" presId="urn:microsoft.com/office/officeart/2005/8/layout/hierarchy2"/>
    <dgm:cxn modelId="{A9C6D503-84E9-4789-9398-414C096FF4CF}" type="presParOf" srcId="{1A3FB180-0575-4348-A8A8-D6F3E0F730BF}" destId="{6FAC1039-5E18-453A-A7D4-AC591F9B154A}" srcOrd="1" destOrd="0" presId="urn:microsoft.com/office/officeart/2005/8/layout/hierarchy2"/>
    <dgm:cxn modelId="{F3CD08EC-66CF-4512-9234-E4D3E7F1B2CE}" type="presParOf" srcId="{6FAC1039-5E18-453A-A7D4-AC591F9B154A}" destId="{BF7837B4-AB23-4564-B684-EB3489FA5176}" srcOrd="0" destOrd="0" presId="urn:microsoft.com/office/officeart/2005/8/layout/hierarchy2"/>
    <dgm:cxn modelId="{9DFF9FD1-B3BC-4EFA-B6C0-120732648C57}" type="presParOf" srcId="{6FAC1039-5E18-453A-A7D4-AC591F9B154A}" destId="{080C6B05-61D2-473E-ACA8-3326F803ECB2}" srcOrd="1" destOrd="0" presId="urn:microsoft.com/office/officeart/2005/8/layout/hierarchy2"/>
    <dgm:cxn modelId="{4F6456C1-4FE4-4D5E-B4BA-D1B9D8CFCE5A}" type="presParOf" srcId="{080C6B05-61D2-473E-ACA8-3326F803ECB2}" destId="{A855F241-42CA-4E85-8C4E-7F86A9E9F64C}" srcOrd="0" destOrd="0" presId="urn:microsoft.com/office/officeart/2005/8/layout/hierarchy2"/>
    <dgm:cxn modelId="{211DFD31-8168-4E46-BB9C-7CB22B3D9D49}" type="presParOf" srcId="{A855F241-42CA-4E85-8C4E-7F86A9E9F64C}" destId="{305C888B-CAFF-418B-BEE3-7C383A517E94}" srcOrd="0" destOrd="0" presId="urn:microsoft.com/office/officeart/2005/8/layout/hierarchy2"/>
    <dgm:cxn modelId="{5CADF374-429F-4AAA-9930-6F873992FBDC}" type="presParOf" srcId="{080C6B05-61D2-473E-ACA8-3326F803ECB2}" destId="{FC6B3222-0BE6-4209-BEA8-2D1620816472}" srcOrd="1" destOrd="0" presId="urn:microsoft.com/office/officeart/2005/8/layout/hierarchy2"/>
    <dgm:cxn modelId="{8F53AEBC-CF92-4786-A8E0-416492CCD303}" type="presParOf" srcId="{FC6B3222-0BE6-4209-BEA8-2D1620816472}" destId="{A3B6719E-0445-48C4-B776-574105E30B27}" srcOrd="0" destOrd="0" presId="urn:microsoft.com/office/officeart/2005/8/layout/hierarchy2"/>
    <dgm:cxn modelId="{511390E4-3B7F-4636-A6D2-FCD59841F983}" type="presParOf" srcId="{FC6B3222-0BE6-4209-BEA8-2D1620816472}" destId="{7F16E60A-FA6A-4AB0-8761-2AAFAC89579A}" srcOrd="1" destOrd="0" presId="urn:microsoft.com/office/officeart/2005/8/layout/hierarchy2"/>
    <dgm:cxn modelId="{F3263BCD-3B49-4BE9-AFF4-A1DCAB2B7C93}" type="presParOf" srcId="{080C6B05-61D2-473E-ACA8-3326F803ECB2}" destId="{04C34AAD-400F-4346-88C6-B1EB54990502}" srcOrd="2" destOrd="0" presId="urn:microsoft.com/office/officeart/2005/8/layout/hierarchy2"/>
    <dgm:cxn modelId="{78B94AE7-A13A-42E0-AD75-D71691F482F1}" type="presParOf" srcId="{04C34AAD-400F-4346-88C6-B1EB54990502}" destId="{813EF7F2-52B3-4050-B4BF-D7CDC3BE71F1}" srcOrd="0" destOrd="0" presId="urn:microsoft.com/office/officeart/2005/8/layout/hierarchy2"/>
    <dgm:cxn modelId="{64AB286A-6D61-4B3E-8476-01B9A1E47C36}" type="presParOf" srcId="{080C6B05-61D2-473E-ACA8-3326F803ECB2}" destId="{72B9C3B2-ADAE-4A31-BE9F-11C88BF1F48C}" srcOrd="3" destOrd="0" presId="urn:microsoft.com/office/officeart/2005/8/layout/hierarchy2"/>
    <dgm:cxn modelId="{9181E6AD-2A3B-4FA9-A52E-7A1DE6BE67EC}" type="presParOf" srcId="{72B9C3B2-ADAE-4A31-BE9F-11C88BF1F48C}" destId="{6A6F8125-1760-4232-812E-2637F6F514E5}" srcOrd="0" destOrd="0" presId="urn:microsoft.com/office/officeart/2005/8/layout/hierarchy2"/>
    <dgm:cxn modelId="{89831119-4C31-4EB3-B5FF-E8B569A32253}" type="presParOf" srcId="{72B9C3B2-ADAE-4A31-BE9F-11C88BF1F48C}" destId="{DA6B91CF-0D7C-4E9A-AF12-C19D87D1D3F7}" srcOrd="1" destOrd="0" presId="urn:microsoft.com/office/officeart/2005/8/layout/hierarchy2"/>
    <dgm:cxn modelId="{84B4625B-AB4A-4F44-82D6-6944830F9A5F}" type="presParOf" srcId="{080C6B05-61D2-473E-ACA8-3326F803ECB2}" destId="{182C0196-064F-48BB-B9C7-EE04EBC7D130}" srcOrd="4" destOrd="0" presId="urn:microsoft.com/office/officeart/2005/8/layout/hierarchy2"/>
    <dgm:cxn modelId="{D5DA8F2F-F2C6-4F74-B2B4-1B9D9A6284A8}" type="presParOf" srcId="{182C0196-064F-48BB-B9C7-EE04EBC7D130}" destId="{F602C549-387E-43C2-9895-8114E7D636BE}" srcOrd="0" destOrd="0" presId="urn:microsoft.com/office/officeart/2005/8/layout/hierarchy2"/>
    <dgm:cxn modelId="{06C69C06-EB02-4B7D-97AC-9296F7ED1EAC}" type="presParOf" srcId="{080C6B05-61D2-473E-ACA8-3326F803ECB2}" destId="{9DFD4210-9EC2-42B5-BEFB-8088C68FBB9D}" srcOrd="5" destOrd="0" presId="urn:microsoft.com/office/officeart/2005/8/layout/hierarchy2"/>
    <dgm:cxn modelId="{E16FF2D0-0A0A-4375-89E2-A74356ABD593}" type="presParOf" srcId="{9DFD4210-9EC2-42B5-BEFB-8088C68FBB9D}" destId="{CDAD3F27-0D75-495A-9D7B-79EB90713741}" srcOrd="0" destOrd="0" presId="urn:microsoft.com/office/officeart/2005/8/layout/hierarchy2"/>
    <dgm:cxn modelId="{75840E9C-CD39-4D34-9C51-1FA26E0D4E6D}" type="presParOf" srcId="{9DFD4210-9EC2-42B5-BEFB-8088C68FBB9D}" destId="{E29E0882-3EA2-439A-8308-9F83B93B9369}" srcOrd="1" destOrd="0" presId="urn:microsoft.com/office/officeart/2005/8/layout/hierarchy2"/>
    <dgm:cxn modelId="{7A245C0E-C006-424F-AABB-D44CF74AC114}" type="presParOf" srcId="{1A3FB180-0575-4348-A8A8-D6F3E0F730BF}" destId="{925D6BB0-8DE4-4287-8A19-6C02A2DCEFCE}" srcOrd="2" destOrd="0" presId="urn:microsoft.com/office/officeart/2005/8/layout/hierarchy2"/>
    <dgm:cxn modelId="{BBC6017D-2A8E-4E74-9E39-5981CA6A0180}" type="presParOf" srcId="{925D6BB0-8DE4-4287-8A19-6C02A2DCEFCE}" destId="{2BBDC98F-5366-4242-A8F2-8A56A04E512F}" srcOrd="0" destOrd="0" presId="urn:microsoft.com/office/officeart/2005/8/layout/hierarchy2"/>
    <dgm:cxn modelId="{535877ED-6EE5-4933-BE2D-B9F18D730B69}" type="presParOf" srcId="{1A3FB180-0575-4348-A8A8-D6F3E0F730BF}" destId="{5E043BA0-B154-4C04-8BD0-13577641DAD5}" srcOrd="3" destOrd="0" presId="urn:microsoft.com/office/officeart/2005/8/layout/hierarchy2"/>
    <dgm:cxn modelId="{B132E87F-6350-43FA-A5B4-58C82684AFBF}" type="presParOf" srcId="{5E043BA0-B154-4C04-8BD0-13577641DAD5}" destId="{ADE679D3-8F21-4A51-957E-9F1DB551235D}" srcOrd="0" destOrd="0" presId="urn:microsoft.com/office/officeart/2005/8/layout/hierarchy2"/>
    <dgm:cxn modelId="{48D145DD-AEC8-4BF7-B1BD-9E8554B63112}" type="presParOf" srcId="{5E043BA0-B154-4C04-8BD0-13577641DAD5}" destId="{DE412524-4938-4BC3-A055-2545946A9895}" srcOrd="1" destOrd="0" presId="urn:microsoft.com/office/officeart/2005/8/layout/hierarchy2"/>
    <dgm:cxn modelId="{F41F716D-DD78-4B9E-B0EC-16D436D2701A}" type="presParOf" srcId="{DE412524-4938-4BC3-A055-2545946A9895}" destId="{08D180D4-D87A-446D-92A1-49957D0110DB}" srcOrd="0" destOrd="0" presId="urn:microsoft.com/office/officeart/2005/8/layout/hierarchy2"/>
    <dgm:cxn modelId="{15580F70-7EA3-4801-8B9A-C8BAF644AF64}" type="presParOf" srcId="{08D180D4-D87A-446D-92A1-49957D0110DB}" destId="{E5EFDC4C-78BB-48F1-89E2-830D3C85A1F8}" srcOrd="0" destOrd="0" presId="urn:microsoft.com/office/officeart/2005/8/layout/hierarchy2"/>
    <dgm:cxn modelId="{1AB27A80-37FB-4EEE-94EE-E40FDC989CFB}" type="presParOf" srcId="{DE412524-4938-4BC3-A055-2545946A9895}" destId="{4528CA16-C339-4D3B-B9A8-779126ABB0DD}" srcOrd="1" destOrd="0" presId="urn:microsoft.com/office/officeart/2005/8/layout/hierarchy2"/>
    <dgm:cxn modelId="{3695BBA4-68A3-45CB-BBC5-D46ECB6DDC73}" type="presParOf" srcId="{4528CA16-C339-4D3B-B9A8-779126ABB0DD}" destId="{739737B4-73E3-403D-B163-F2E3FD0C5CC7}" srcOrd="0" destOrd="0" presId="urn:microsoft.com/office/officeart/2005/8/layout/hierarchy2"/>
    <dgm:cxn modelId="{8E0D8FF1-4FA9-4870-9BD4-641803690E79}" type="presParOf" srcId="{4528CA16-C339-4D3B-B9A8-779126ABB0DD}" destId="{1C696546-E9B2-4D83-985E-9180D516025C}" srcOrd="1" destOrd="0" presId="urn:microsoft.com/office/officeart/2005/8/layout/hierarchy2"/>
    <dgm:cxn modelId="{95E3DCC5-A8E4-4B58-A30D-49370FC05D90}" type="presParOf" srcId="{DE412524-4938-4BC3-A055-2545946A9895}" destId="{CCB2C976-16D9-425C-B67C-98666DB3D606}" srcOrd="2" destOrd="0" presId="urn:microsoft.com/office/officeart/2005/8/layout/hierarchy2"/>
    <dgm:cxn modelId="{07D7109B-15F9-456E-97B6-4ECBD7CAEAC6}" type="presParOf" srcId="{CCB2C976-16D9-425C-B67C-98666DB3D606}" destId="{DF7F6007-45C7-4C7D-B382-2B99B5D05FD7}" srcOrd="0" destOrd="0" presId="urn:microsoft.com/office/officeart/2005/8/layout/hierarchy2"/>
    <dgm:cxn modelId="{7B01A8D4-C1FC-4AF0-B076-1E061DA27C32}" type="presParOf" srcId="{DE412524-4938-4BC3-A055-2545946A9895}" destId="{6CEC3D33-F8EC-4107-BD85-8F6703CA06C9}" srcOrd="3" destOrd="0" presId="urn:microsoft.com/office/officeart/2005/8/layout/hierarchy2"/>
    <dgm:cxn modelId="{83EB2A95-57D6-4ABB-B305-AF91A4FBA9D4}" type="presParOf" srcId="{6CEC3D33-F8EC-4107-BD85-8F6703CA06C9}" destId="{EA671A8A-DE5A-4C0E-B79B-047E201D5386}" srcOrd="0" destOrd="0" presId="urn:microsoft.com/office/officeart/2005/8/layout/hierarchy2"/>
    <dgm:cxn modelId="{A7BC4259-26F1-413D-BF19-BBF9C4F71E59}" type="presParOf" srcId="{6CEC3D33-F8EC-4107-BD85-8F6703CA06C9}" destId="{8777E6D2-4972-45C6-B81C-56F987D4CC65}" srcOrd="1" destOrd="0" presId="urn:microsoft.com/office/officeart/2005/8/layout/hierarchy2"/>
    <dgm:cxn modelId="{F41C7743-4F92-467E-9C8E-B0D4C1BB7E9F}" type="presParOf" srcId="{DE412524-4938-4BC3-A055-2545946A9895}" destId="{1D0AC8BB-956D-4138-96FA-90ACE6157A3A}" srcOrd="4" destOrd="0" presId="urn:microsoft.com/office/officeart/2005/8/layout/hierarchy2"/>
    <dgm:cxn modelId="{EEC715B3-8FC0-4AD9-B6B7-340A3F229278}" type="presParOf" srcId="{1D0AC8BB-956D-4138-96FA-90ACE6157A3A}" destId="{CDF393A1-3FE7-4E6E-A0A6-540B3265A352}" srcOrd="0" destOrd="0" presId="urn:microsoft.com/office/officeart/2005/8/layout/hierarchy2"/>
    <dgm:cxn modelId="{2BC1213A-B979-4F9B-B871-1F2544CA78A0}" type="presParOf" srcId="{DE412524-4938-4BC3-A055-2545946A9895}" destId="{75FC3342-10AD-44E2-82E4-2B3E90F0CA3F}" srcOrd="5" destOrd="0" presId="urn:microsoft.com/office/officeart/2005/8/layout/hierarchy2"/>
    <dgm:cxn modelId="{C464CD12-9EA1-4F77-9920-A6E992B13F1D}" type="presParOf" srcId="{75FC3342-10AD-44E2-82E4-2B3E90F0CA3F}" destId="{41A96A7B-38AA-4133-BC19-1A78F2B976CA}" srcOrd="0" destOrd="0" presId="urn:microsoft.com/office/officeart/2005/8/layout/hierarchy2"/>
    <dgm:cxn modelId="{2413E507-3146-497C-BE80-C40C283991A0}" type="presParOf" srcId="{75FC3342-10AD-44E2-82E4-2B3E90F0CA3F}" destId="{A972DB78-51DD-4A43-BAD3-6C6BAB1359B5}"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3344C-4A18-4614-B539-C89B971F58EE}">
      <dsp:nvSpPr>
        <dsp:cNvPr id="0" name=""/>
        <dsp:cNvSpPr/>
      </dsp:nvSpPr>
      <dsp:spPr>
        <a:xfrm>
          <a:off x="1642705" y="2179022"/>
          <a:ext cx="1855705" cy="7346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1664222" y="2200539"/>
        <a:ext cx="1812671" cy="691621"/>
      </dsp:txXfrm>
    </dsp:sp>
    <dsp:sp modelId="{4F9E8DF5-CA2A-4FB2-9D5E-4F2F0527E635}">
      <dsp:nvSpPr>
        <dsp:cNvPr id="0" name=""/>
        <dsp:cNvSpPr/>
      </dsp:nvSpPr>
      <dsp:spPr>
        <a:xfrm rot="18996331">
          <a:off x="3232522" y="1846892"/>
          <a:ext cx="1945343" cy="62429"/>
        </a:xfrm>
        <a:custGeom>
          <a:avLst/>
          <a:gdLst/>
          <a:ahLst/>
          <a:cxnLst/>
          <a:rect l="0" t="0" r="0" b="0"/>
          <a:pathLst>
            <a:path>
              <a:moveTo>
                <a:pt x="0" y="31214"/>
              </a:moveTo>
              <a:lnTo>
                <a:pt x="1945343" y="31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156560" y="1829473"/>
        <a:ext cx="97267" cy="97267"/>
      </dsp:txXfrm>
    </dsp:sp>
    <dsp:sp modelId="{BF7837B4-AB23-4564-B684-EB3489FA5176}">
      <dsp:nvSpPr>
        <dsp:cNvPr id="0" name=""/>
        <dsp:cNvSpPr/>
      </dsp:nvSpPr>
      <dsp:spPr>
        <a:xfrm>
          <a:off x="4911977" y="842536"/>
          <a:ext cx="1855705" cy="7346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App.py</a:t>
          </a:r>
        </a:p>
      </dsp:txBody>
      <dsp:txXfrm>
        <a:off x="4933494" y="864053"/>
        <a:ext cx="1812671" cy="691621"/>
      </dsp:txXfrm>
    </dsp:sp>
    <dsp:sp modelId="{A855F241-42CA-4E85-8C4E-7F86A9E9F64C}">
      <dsp:nvSpPr>
        <dsp:cNvPr id="0" name=""/>
        <dsp:cNvSpPr/>
      </dsp:nvSpPr>
      <dsp:spPr>
        <a:xfrm rot="19660705">
          <a:off x="6638585" y="733154"/>
          <a:ext cx="1666427" cy="62429"/>
        </a:xfrm>
        <a:custGeom>
          <a:avLst/>
          <a:gdLst/>
          <a:ahLst/>
          <a:cxnLst/>
          <a:rect l="0" t="0" r="0" b="0"/>
          <a:pathLst>
            <a:path>
              <a:moveTo>
                <a:pt x="0" y="31214"/>
              </a:moveTo>
              <a:lnTo>
                <a:pt x="1666427" y="31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30138" y="722708"/>
        <a:ext cx="83321" cy="83321"/>
      </dsp:txXfrm>
    </dsp:sp>
    <dsp:sp modelId="{A3B6719E-0445-48C4-B776-574105E30B27}">
      <dsp:nvSpPr>
        <dsp:cNvPr id="0" name=""/>
        <dsp:cNvSpPr/>
      </dsp:nvSpPr>
      <dsp:spPr>
        <a:xfrm>
          <a:off x="8175915" y="5851"/>
          <a:ext cx="1420808" cy="6260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Dense_net_prediction</a:t>
          </a:r>
          <a:r>
            <a:rPr lang="en-US" sz="1500" kern="1200" dirty="0"/>
            <a:t>()</a:t>
          </a:r>
        </a:p>
      </dsp:txBody>
      <dsp:txXfrm>
        <a:off x="8194251" y="24187"/>
        <a:ext cx="1384136" cy="589373"/>
      </dsp:txXfrm>
    </dsp:sp>
    <dsp:sp modelId="{04C34AAD-400F-4346-88C6-B1EB54990502}">
      <dsp:nvSpPr>
        <dsp:cNvPr id="0" name=""/>
        <dsp:cNvSpPr/>
      </dsp:nvSpPr>
      <dsp:spPr>
        <a:xfrm>
          <a:off x="6767683" y="1178650"/>
          <a:ext cx="1408232" cy="62429"/>
        </a:xfrm>
        <a:custGeom>
          <a:avLst/>
          <a:gdLst/>
          <a:ahLst/>
          <a:cxnLst/>
          <a:rect l="0" t="0" r="0" b="0"/>
          <a:pathLst>
            <a:path>
              <a:moveTo>
                <a:pt x="0" y="31214"/>
              </a:moveTo>
              <a:lnTo>
                <a:pt x="1408232" y="31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36593" y="1174658"/>
        <a:ext cx="70411" cy="70411"/>
      </dsp:txXfrm>
    </dsp:sp>
    <dsp:sp modelId="{6A6F8125-1760-4232-812E-2637F6F514E5}">
      <dsp:nvSpPr>
        <dsp:cNvPr id="0" name=""/>
        <dsp:cNvSpPr/>
      </dsp:nvSpPr>
      <dsp:spPr>
        <a:xfrm>
          <a:off x="8175915" y="896841"/>
          <a:ext cx="1420808" cy="6260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main()</a:t>
          </a:r>
        </a:p>
      </dsp:txBody>
      <dsp:txXfrm>
        <a:off x="8194251" y="915177"/>
        <a:ext cx="1384136" cy="589373"/>
      </dsp:txXfrm>
    </dsp:sp>
    <dsp:sp modelId="{182C0196-064F-48BB-B9C7-EE04EBC7D130}">
      <dsp:nvSpPr>
        <dsp:cNvPr id="0" name=""/>
        <dsp:cNvSpPr/>
      </dsp:nvSpPr>
      <dsp:spPr>
        <a:xfrm rot="1934009">
          <a:off x="6638956" y="1624145"/>
          <a:ext cx="1670489" cy="62429"/>
        </a:xfrm>
        <a:custGeom>
          <a:avLst/>
          <a:gdLst/>
          <a:ahLst/>
          <a:cxnLst/>
          <a:rect l="0" t="0" r="0" b="0"/>
          <a:pathLst>
            <a:path>
              <a:moveTo>
                <a:pt x="0" y="31214"/>
              </a:moveTo>
              <a:lnTo>
                <a:pt x="1670489" y="31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32439" y="1613597"/>
        <a:ext cx="83524" cy="83524"/>
      </dsp:txXfrm>
    </dsp:sp>
    <dsp:sp modelId="{CDAD3F27-0D75-495A-9D7B-79EB90713741}">
      <dsp:nvSpPr>
        <dsp:cNvPr id="0" name=""/>
        <dsp:cNvSpPr/>
      </dsp:nvSpPr>
      <dsp:spPr>
        <a:xfrm>
          <a:off x="8180719" y="1787831"/>
          <a:ext cx="1420808" cy="6260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Yolo_Predict</a:t>
          </a:r>
          <a:r>
            <a:rPr lang="en-US" sz="1500" kern="1200" dirty="0"/>
            <a:t>()</a:t>
          </a:r>
        </a:p>
      </dsp:txBody>
      <dsp:txXfrm>
        <a:off x="8199055" y="1806167"/>
        <a:ext cx="1384136" cy="589373"/>
      </dsp:txXfrm>
    </dsp:sp>
    <dsp:sp modelId="{925D6BB0-8DE4-4287-8A19-6C02A2DCEFCE}">
      <dsp:nvSpPr>
        <dsp:cNvPr id="0" name=""/>
        <dsp:cNvSpPr/>
      </dsp:nvSpPr>
      <dsp:spPr>
        <a:xfrm rot="2603669">
          <a:off x="3232522" y="3183378"/>
          <a:ext cx="1945343" cy="62429"/>
        </a:xfrm>
        <a:custGeom>
          <a:avLst/>
          <a:gdLst/>
          <a:ahLst/>
          <a:cxnLst/>
          <a:rect l="0" t="0" r="0" b="0"/>
          <a:pathLst>
            <a:path>
              <a:moveTo>
                <a:pt x="0" y="31214"/>
              </a:moveTo>
              <a:lnTo>
                <a:pt x="1945343" y="31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156560" y="3165959"/>
        <a:ext cx="97267" cy="97267"/>
      </dsp:txXfrm>
    </dsp:sp>
    <dsp:sp modelId="{ADE679D3-8F21-4A51-957E-9F1DB551235D}">
      <dsp:nvSpPr>
        <dsp:cNvPr id="0" name=""/>
        <dsp:cNvSpPr/>
      </dsp:nvSpPr>
      <dsp:spPr>
        <a:xfrm>
          <a:off x="4911977" y="3515507"/>
          <a:ext cx="1855705" cy="7346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Index.Html</a:t>
          </a:r>
          <a:endParaRPr lang="en-US" sz="1500" kern="1200" dirty="0"/>
        </a:p>
      </dsp:txBody>
      <dsp:txXfrm>
        <a:off x="4933494" y="3537024"/>
        <a:ext cx="1812671" cy="691621"/>
      </dsp:txXfrm>
    </dsp:sp>
    <dsp:sp modelId="{08D180D4-D87A-446D-92A1-49957D0110DB}">
      <dsp:nvSpPr>
        <dsp:cNvPr id="0" name=""/>
        <dsp:cNvSpPr/>
      </dsp:nvSpPr>
      <dsp:spPr>
        <a:xfrm rot="19660705">
          <a:off x="6638585" y="3406125"/>
          <a:ext cx="1666427" cy="62429"/>
        </a:xfrm>
        <a:custGeom>
          <a:avLst/>
          <a:gdLst/>
          <a:ahLst/>
          <a:cxnLst/>
          <a:rect l="0" t="0" r="0" b="0"/>
          <a:pathLst>
            <a:path>
              <a:moveTo>
                <a:pt x="0" y="31214"/>
              </a:moveTo>
              <a:lnTo>
                <a:pt x="1666427" y="31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30138" y="3395679"/>
        <a:ext cx="83321" cy="83321"/>
      </dsp:txXfrm>
    </dsp:sp>
    <dsp:sp modelId="{739737B4-73E3-403D-B163-F2E3FD0C5CC7}">
      <dsp:nvSpPr>
        <dsp:cNvPr id="0" name=""/>
        <dsp:cNvSpPr/>
      </dsp:nvSpPr>
      <dsp:spPr>
        <a:xfrm>
          <a:off x="8175915" y="2678822"/>
          <a:ext cx="1420808" cy="6260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Display_output</a:t>
          </a:r>
          <a:r>
            <a:rPr lang="en-US" sz="1500" kern="1200" dirty="0"/>
            <a:t>()</a:t>
          </a:r>
        </a:p>
      </dsp:txBody>
      <dsp:txXfrm>
        <a:off x="8194251" y="2697158"/>
        <a:ext cx="1384136" cy="589373"/>
      </dsp:txXfrm>
    </dsp:sp>
    <dsp:sp modelId="{CCB2C976-16D9-425C-B67C-98666DB3D606}">
      <dsp:nvSpPr>
        <dsp:cNvPr id="0" name=""/>
        <dsp:cNvSpPr/>
      </dsp:nvSpPr>
      <dsp:spPr>
        <a:xfrm>
          <a:off x="6767683" y="3851620"/>
          <a:ext cx="1408232" cy="62429"/>
        </a:xfrm>
        <a:custGeom>
          <a:avLst/>
          <a:gdLst/>
          <a:ahLst/>
          <a:cxnLst/>
          <a:rect l="0" t="0" r="0" b="0"/>
          <a:pathLst>
            <a:path>
              <a:moveTo>
                <a:pt x="0" y="31214"/>
              </a:moveTo>
              <a:lnTo>
                <a:pt x="1408232" y="31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36593" y="3847629"/>
        <a:ext cx="70411" cy="70411"/>
      </dsp:txXfrm>
    </dsp:sp>
    <dsp:sp modelId="{EA671A8A-DE5A-4C0E-B79B-047E201D5386}">
      <dsp:nvSpPr>
        <dsp:cNvPr id="0" name=""/>
        <dsp:cNvSpPr/>
      </dsp:nvSpPr>
      <dsp:spPr>
        <a:xfrm>
          <a:off x="8175915" y="3569812"/>
          <a:ext cx="1420808" cy="6260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Captureliveimage</a:t>
          </a:r>
          <a:r>
            <a:rPr lang="en-US" sz="1500" kern="1200" dirty="0"/>
            <a:t>()</a:t>
          </a:r>
        </a:p>
      </dsp:txBody>
      <dsp:txXfrm>
        <a:off x="8194251" y="3588148"/>
        <a:ext cx="1384136" cy="589373"/>
      </dsp:txXfrm>
    </dsp:sp>
    <dsp:sp modelId="{1D0AC8BB-956D-4138-96FA-90ACE6157A3A}">
      <dsp:nvSpPr>
        <dsp:cNvPr id="0" name=""/>
        <dsp:cNvSpPr/>
      </dsp:nvSpPr>
      <dsp:spPr>
        <a:xfrm rot="1934009">
          <a:off x="6638956" y="4297115"/>
          <a:ext cx="1670489" cy="62429"/>
        </a:xfrm>
        <a:custGeom>
          <a:avLst/>
          <a:gdLst/>
          <a:ahLst/>
          <a:cxnLst/>
          <a:rect l="0" t="0" r="0" b="0"/>
          <a:pathLst>
            <a:path>
              <a:moveTo>
                <a:pt x="0" y="31214"/>
              </a:moveTo>
              <a:lnTo>
                <a:pt x="1670489" y="31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32439" y="4286568"/>
        <a:ext cx="83524" cy="83524"/>
      </dsp:txXfrm>
    </dsp:sp>
    <dsp:sp modelId="{41A96A7B-38AA-4133-BC19-1A78F2B976CA}">
      <dsp:nvSpPr>
        <dsp:cNvPr id="0" name=""/>
        <dsp:cNvSpPr/>
      </dsp:nvSpPr>
      <dsp:spPr>
        <a:xfrm>
          <a:off x="8180719" y="4460802"/>
          <a:ext cx="1420808" cy="6260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Select_image</a:t>
          </a:r>
          <a:r>
            <a:rPr lang="en-US" sz="1500" kern="1200" dirty="0"/>
            <a:t>()</a:t>
          </a:r>
        </a:p>
      </dsp:txBody>
      <dsp:txXfrm>
        <a:off x="8199055" y="4479138"/>
        <a:ext cx="1384136" cy="5893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61B56-AA70-41CE-8F64-F323726BB173}"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CB31B9-F797-4301-81F0-20C2E1A84FCC}" type="slidenum">
              <a:rPr lang="en-US" smtClean="0"/>
              <a:t>‹#›</a:t>
            </a:fld>
            <a:endParaRPr lang="en-US"/>
          </a:p>
        </p:txBody>
      </p:sp>
    </p:spTree>
    <p:extLst>
      <p:ext uri="{BB962C8B-B14F-4D97-AF65-F5344CB8AC3E}">
        <p14:creationId xmlns:p14="http://schemas.microsoft.com/office/powerpoint/2010/main" val="2337296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1.#</a:t>
            </a:r>
          </a:p>
        </p:txBody>
      </p:sp>
      <p:sp>
        <p:nvSpPr>
          <p:cNvPr id="5" name="Slide Number Placeholder 4"/>
          <p:cNvSpPr>
            <a:spLocks noGrp="1"/>
          </p:cNvSpPr>
          <p:nvPr>
            <p:ph type="sldNum" sz="quarter" idx="11"/>
          </p:nvPr>
        </p:nvSpPr>
        <p:spPr/>
        <p:txBody>
          <a:bodyPr/>
          <a:lstStyle/>
          <a:p>
            <a:pPr>
              <a:defRPr/>
            </a:pPr>
            <a:fld id="{0061A251-210C-4698-829D-E30043424700}" type="slidenum">
              <a:rPr lang="en-US" smtClean="0"/>
              <a:pPr>
                <a:defRPr/>
              </a:pPr>
              <a:t>24</a:t>
            </a:fld>
            <a:endParaRPr lang="en-US"/>
          </a:p>
        </p:txBody>
      </p:sp>
    </p:spTree>
    <p:extLst>
      <p:ext uri="{BB962C8B-B14F-4D97-AF65-F5344CB8AC3E}">
        <p14:creationId xmlns:p14="http://schemas.microsoft.com/office/powerpoint/2010/main" val="225949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487B83-11AE-46BC-A7F5-228A32D2ACDB}"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3319B-DC5D-4D7B-BA8C-9B7FED9D7AB6}" type="slidenum">
              <a:rPr lang="en-US" smtClean="0"/>
              <a:t>‹#›</a:t>
            </a:fld>
            <a:endParaRPr lang="en-US"/>
          </a:p>
        </p:txBody>
      </p:sp>
    </p:spTree>
    <p:extLst>
      <p:ext uri="{BB962C8B-B14F-4D97-AF65-F5344CB8AC3E}">
        <p14:creationId xmlns:p14="http://schemas.microsoft.com/office/powerpoint/2010/main" val="1630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487B83-11AE-46BC-A7F5-228A32D2ACDB}"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3319B-DC5D-4D7B-BA8C-9B7FED9D7AB6}" type="slidenum">
              <a:rPr lang="en-US" smtClean="0"/>
              <a:t>‹#›</a:t>
            </a:fld>
            <a:endParaRPr lang="en-US"/>
          </a:p>
        </p:txBody>
      </p:sp>
    </p:spTree>
    <p:extLst>
      <p:ext uri="{BB962C8B-B14F-4D97-AF65-F5344CB8AC3E}">
        <p14:creationId xmlns:p14="http://schemas.microsoft.com/office/powerpoint/2010/main" val="400402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487B83-11AE-46BC-A7F5-228A32D2ACDB}"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3319B-DC5D-4D7B-BA8C-9B7FED9D7AB6}" type="slidenum">
              <a:rPr lang="en-US" smtClean="0"/>
              <a:t>‹#›</a:t>
            </a:fld>
            <a:endParaRPr lang="en-US"/>
          </a:p>
        </p:txBody>
      </p:sp>
    </p:spTree>
    <p:extLst>
      <p:ext uri="{BB962C8B-B14F-4D97-AF65-F5344CB8AC3E}">
        <p14:creationId xmlns:p14="http://schemas.microsoft.com/office/powerpoint/2010/main" val="13763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487B83-11AE-46BC-A7F5-228A32D2ACDB}"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3319B-DC5D-4D7B-BA8C-9B7FED9D7AB6}" type="slidenum">
              <a:rPr lang="en-US" smtClean="0"/>
              <a:t>‹#›</a:t>
            </a:fld>
            <a:endParaRPr lang="en-US"/>
          </a:p>
        </p:txBody>
      </p:sp>
    </p:spTree>
    <p:extLst>
      <p:ext uri="{BB962C8B-B14F-4D97-AF65-F5344CB8AC3E}">
        <p14:creationId xmlns:p14="http://schemas.microsoft.com/office/powerpoint/2010/main" val="5820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87B83-11AE-46BC-A7F5-228A32D2ACDB}"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3319B-DC5D-4D7B-BA8C-9B7FED9D7AB6}" type="slidenum">
              <a:rPr lang="en-US" smtClean="0"/>
              <a:t>‹#›</a:t>
            </a:fld>
            <a:endParaRPr lang="en-US"/>
          </a:p>
        </p:txBody>
      </p:sp>
    </p:spTree>
    <p:extLst>
      <p:ext uri="{BB962C8B-B14F-4D97-AF65-F5344CB8AC3E}">
        <p14:creationId xmlns:p14="http://schemas.microsoft.com/office/powerpoint/2010/main" val="3499797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487B83-11AE-46BC-A7F5-228A32D2ACDB}"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3319B-DC5D-4D7B-BA8C-9B7FED9D7AB6}" type="slidenum">
              <a:rPr lang="en-US" smtClean="0"/>
              <a:t>‹#›</a:t>
            </a:fld>
            <a:endParaRPr lang="en-US"/>
          </a:p>
        </p:txBody>
      </p:sp>
    </p:spTree>
    <p:extLst>
      <p:ext uri="{BB962C8B-B14F-4D97-AF65-F5344CB8AC3E}">
        <p14:creationId xmlns:p14="http://schemas.microsoft.com/office/powerpoint/2010/main" val="333766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487B83-11AE-46BC-A7F5-228A32D2ACDB}"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F3319B-DC5D-4D7B-BA8C-9B7FED9D7AB6}" type="slidenum">
              <a:rPr lang="en-US" smtClean="0"/>
              <a:t>‹#›</a:t>
            </a:fld>
            <a:endParaRPr lang="en-US"/>
          </a:p>
        </p:txBody>
      </p:sp>
    </p:spTree>
    <p:extLst>
      <p:ext uri="{BB962C8B-B14F-4D97-AF65-F5344CB8AC3E}">
        <p14:creationId xmlns:p14="http://schemas.microsoft.com/office/powerpoint/2010/main" val="102114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87B83-11AE-46BC-A7F5-228A32D2ACDB}"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F3319B-DC5D-4D7B-BA8C-9B7FED9D7AB6}" type="slidenum">
              <a:rPr lang="en-US" smtClean="0"/>
              <a:t>‹#›</a:t>
            </a:fld>
            <a:endParaRPr lang="en-US"/>
          </a:p>
        </p:txBody>
      </p:sp>
    </p:spTree>
    <p:extLst>
      <p:ext uri="{BB962C8B-B14F-4D97-AF65-F5344CB8AC3E}">
        <p14:creationId xmlns:p14="http://schemas.microsoft.com/office/powerpoint/2010/main" val="103237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87B83-11AE-46BC-A7F5-228A32D2ACDB}"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F3319B-DC5D-4D7B-BA8C-9B7FED9D7AB6}" type="slidenum">
              <a:rPr lang="en-US" smtClean="0"/>
              <a:t>‹#›</a:t>
            </a:fld>
            <a:endParaRPr lang="en-US"/>
          </a:p>
        </p:txBody>
      </p:sp>
    </p:spTree>
    <p:extLst>
      <p:ext uri="{BB962C8B-B14F-4D97-AF65-F5344CB8AC3E}">
        <p14:creationId xmlns:p14="http://schemas.microsoft.com/office/powerpoint/2010/main" val="210371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87B83-11AE-46BC-A7F5-228A32D2ACDB}"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3319B-DC5D-4D7B-BA8C-9B7FED9D7AB6}" type="slidenum">
              <a:rPr lang="en-US" smtClean="0"/>
              <a:t>‹#›</a:t>
            </a:fld>
            <a:endParaRPr lang="en-US"/>
          </a:p>
        </p:txBody>
      </p:sp>
    </p:spTree>
    <p:extLst>
      <p:ext uri="{BB962C8B-B14F-4D97-AF65-F5344CB8AC3E}">
        <p14:creationId xmlns:p14="http://schemas.microsoft.com/office/powerpoint/2010/main" val="132877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87B83-11AE-46BC-A7F5-228A32D2ACDB}"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3319B-DC5D-4D7B-BA8C-9B7FED9D7AB6}" type="slidenum">
              <a:rPr lang="en-US" smtClean="0"/>
              <a:t>‹#›</a:t>
            </a:fld>
            <a:endParaRPr lang="en-US"/>
          </a:p>
        </p:txBody>
      </p:sp>
    </p:spTree>
    <p:extLst>
      <p:ext uri="{BB962C8B-B14F-4D97-AF65-F5344CB8AC3E}">
        <p14:creationId xmlns:p14="http://schemas.microsoft.com/office/powerpoint/2010/main" val="301773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87B83-11AE-46BC-A7F5-228A32D2ACDB}" type="datetimeFigureOut">
              <a:rPr lang="en-US" smtClean="0"/>
              <a:t>9/11/2024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3319B-DC5D-4D7B-BA8C-9B7FED9D7AB6}" type="slidenum">
              <a:rPr lang="en-US" smtClean="0"/>
              <a:t>‹#›</a:t>
            </a:fld>
            <a:endParaRPr lang="en-US"/>
          </a:p>
        </p:txBody>
      </p:sp>
    </p:spTree>
    <p:extLst>
      <p:ext uri="{BB962C8B-B14F-4D97-AF65-F5344CB8AC3E}">
        <p14:creationId xmlns:p14="http://schemas.microsoft.com/office/powerpoint/2010/main" val="208819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3.jpe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jp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 y="823697"/>
            <a:ext cx="12217400" cy="461665"/>
          </a:xfrm>
          <a:solidFill>
            <a:srgbClr val="C198E0"/>
          </a:solidFill>
        </p:spPr>
        <p:txBody>
          <a:bodyPr rtlCol="0">
            <a:normAutofit fontScale="90000"/>
          </a:bodyPr>
          <a:lstStyle/>
          <a:p>
            <a:pPr>
              <a:defRPr/>
            </a:pPr>
            <a:r>
              <a:rPr lang="en-US" sz="3200" b="1" dirty="0">
                <a:solidFill>
                  <a:srgbClr val="002060"/>
                </a:solidFill>
                <a:latin typeface="Cambria" pitchFamily="18" charset="0"/>
              </a:rPr>
              <a:t>Major Project Final Review</a:t>
            </a:r>
          </a:p>
        </p:txBody>
      </p:sp>
      <p:pic>
        <p:nvPicPr>
          <p:cNvPr id="3075" name="Picture 3" descr="logo.png"/>
          <p:cNvPicPr>
            <a:picLocks noChangeAspect="1"/>
          </p:cNvPicPr>
          <p:nvPr/>
        </p:nvPicPr>
        <p:blipFill>
          <a:blip r:embed="rId2"/>
          <a:srcRect/>
          <a:stretch>
            <a:fillRect/>
          </a:stretch>
        </p:blipFill>
        <p:spPr bwMode="auto">
          <a:xfrm>
            <a:off x="1835286" y="-42893"/>
            <a:ext cx="1060571" cy="866590"/>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077" name="TextBox 5"/>
          <p:cNvSpPr txBox="1">
            <a:spLocks noChangeArrowheads="1"/>
          </p:cNvSpPr>
          <p:nvPr/>
        </p:nvSpPr>
        <p:spPr bwMode="auto">
          <a:xfrm>
            <a:off x="1703512" y="3703155"/>
            <a:ext cx="8378700" cy="461665"/>
          </a:xfrm>
          <a:prstGeom prst="rect">
            <a:avLst/>
          </a:prstGeom>
          <a:noFill/>
          <a:ln w="9525">
            <a:noFill/>
            <a:miter lim="800000"/>
            <a:headEnd/>
            <a:tailEnd/>
          </a:ln>
        </p:spPr>
        <p:txBody>
          <a:bodyPr wrap="square">
            <a:spAutoFit/>
          </a:bodyPr>
          <a:lstStyle/>
          <a:p>
            <a:pPr algn="ctr"/>
            <a:r>
              <a:rPr lang="en-US" sz="2400" b="1" dirty="0">
                <a:latin typeface="Calibri" pitchFamily="34" charset="0"/>
              </a:rPr>
              <a:t>Project Guide : </a:t>
            </a:r>
            <a:r>
              <a:rPr lang="en-US" sz="2400" dirty="0" err="1">
                <a:latin typeface="Calibri" pitchFamily="34" charset="0"/>
              </a:rPr>
              <a:t>Dr,Raghavendar</a:t>
            </a:r>
            <a:r>
              <a:rPr lang="en-US" sz="2400" dirty="0">
                <a:latin typeface="Calibri" pitchFamily="34" charset="0"/>
              </a:rPr>
              <a:t> Raju L, Asst professor  </a:t>
            </a:r>
          </a:p>
        </p:txBody>
      </p:sp>
      <p:sp>
        <p:nvSpPr>
          <p:cNvPr id="3078" name="TextBox 8"/>
          <p:cNvSpPr txBox="1">
            <a:spLocks noChangeArrowheads="1"/>
          </p:cNvSpPr>
          <p:nvPr/>
        </p:nvSpPr>
        <p:spPr bwMode="auto">
          <a:xfrm>
            <a:off x="2075886" y="4237466"/>
            <a:ext cx="8412602" cy="1569660"/>
          </a:xfrm>
          <a:prstGeom prst="rect">
            <a:avLst/>
          </a:prstGeom>
          <a:noFill/>
          <a:ln w="9525">
            <a:noFill/>
            <a:miter lim="800000"/>
            <a:headEnd/>
            <a:tailEnd/>
          </a:ln>
        </p:spPr>
        <p:txBody>
          <a:bodyPr wrap="square">
            <a:spAutoFit/>
          </a:bodyPr>
          <a:lstStyle/>
          <a:p>
            <a:r>
              <a:rPr lang="en-US" sz="2400" b="1" dirty="0">
                <a:latin typeface="Calibri" pitchFamily="34" charset="0"/>
              </a:rPr>
              <a:t>Student Names                                                       Roll No</a:t>
            </a:r>
          </a:p>
          <a:p>
            <a:endParaRPr lang="en-US" sz="2400" dirty="0">
              <a:latin typeface="Calibri" pitchFamily="34" charset="0"/>
            </a:endParaRPr>
          </a:p>
          <a:p>
            <a:r>
              <a:rPr lang="en-US" sz="2400" dirty="0">
                <a:latin typeface="Calibri" pitchFamily="34" charset="0"/>
              </a:rPr>
              <a:t>1. </a:t>
            </a:r>
            <a:r>
              <a:rPr lang="en-US" sz="2400" dirty="0" err="1">
                <a:latin typeface="Calibri" pitchFamily="34" charset="0"/>
              </a:rPr>
              <a:t>Kavali</a:t>
            </a:r>
            <a:r>
              <a:rPr lang="en-US" sz="2400" dirty="0">
                <a:latin typeface="Calibri" pitchFamily="34" charset="0"/>
              </a:rPr>
              <a:t> srikanth                                                1608-20-733-103</a:t>
            </a:r>
          </a:p>
          <a:p>
            <a:r>
              <a:rPr lang="en-US" sz="2400" dirty="0">
                <a:latin typeface="Calibri" pitchFamily="34" charset="0"/>
              </a:rPr>
              <a:t>2. Srikanth B                                                        1608-20-733-113</a:t>
            </a:r>
          </a:p>
        </p:txBody>
      </p:sp>
      <p:sp>
        <p:nvSpPr>
          <p:cNvPr id="3" name="TextBox 2">
            <a:extLst>
              <a:ext uri="{FF2B5EF4-FFF2-40B4-BE49-F238E27FC236}">
                <a16:creationId xmlns:a16="http://schemas.microsoft.com/office/drawing/2014/main" id="{33A73F79-7075-582F-3B6C-941F0DB7691C}"/>
              </a:ext>
            </a:extLst>
          </p:cNvPr>
          <p:cNvSpPr txBox="1"/>
          <p:nvPr/>
        </p:nvSpPr>
        <p:spPr>
          <a:xfrm>
            <a:off x="1579417" y="91324"/>
            <a:ext cx="6912768"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DE9B93-8624-3482-EEB7-1715853EAD76}"/>
              </a:ext>
            </a:extLst>
          </p:cNvPr>
          <p:cNvSpPr txBox="1"/>
          <p:nvPr/>
        </p:nvSpPr>
        <p:spPr>
          <a:xfrm>
            <a:off x="1" y="1758989"/>
            <a:ext cx="12192000" cy="861774"/>
          </a:xfrm>
          <a:prstGeom prst="rect">
            <a:avLst/>
          </a:prstGeom>
          <a:solidFill>
            <a:srgbClr val="AA72D4"/>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500" b="1" dirty="0">
                <a:latin typeface="Times New Roman" panose="02020603050405020304" pitchFamily="18" charset="0"/>
                <a:cs typeface="Times New Roman" panose="02020603050405020304" pitchFamily="18" charset="0"/>
              </a:rPr>
              <a:t>AI-IoT Enabled Disease Diagnosis Model for Smart Health Care Systems</a:t>
            </a:r>
            <a:endParaRPr lang="en-IN" sz="2500" b="1" dirty="0">
              <a:latin typeface="Times New Roman" panose="02020603050405020304" pitchFamily="18" charset="0"/>
              <a:cs typeface="Times New Roman" panose="02020603050405020304" pitchFamily="18" charset="0"/>
            </a:endParaRPr>
          </a:p>
          <a:p>
            <a:pPr algn="ctr"/>
            <a:r>
              <a:rPr lang="en-IN" sz="2500" b="1" dirty="0">
                <a:latin typeface="Times New Roman" panose="02020603050405020304" pitchFamily="18" charset="0"/>
                <a:cs typeface="Times New Roman" panose="02020603050405020304" pitchFamily="18" charset="0"/>
              </a:rPr>
              <a:t>B-21</a:t>
            </a: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53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a:latin typeface="Times New Roman" panose="02020603050405020304" pitchFamily="18" charset="0"/>
                <a:cs typeface="Times New Roman" panose="02020603050405020304" pitchFamily="18" charset="0"/>
              </a:rPr>
              <a:t>Methodology</a:t>
            </a:r>
            <a:endParaRPr lang="en-US" sz="3200" b="1" dirty="0">
              <a:solidFill>
                <a:srgbClr val="002060"/>
              </a:solidFill>
              <a:latin typeface="Times New Roman" panose="02020603050405020304" pitchFamily="18" charset="0"/>
              <a:cs typeface="Times New Roman" panose="02020603050405020304"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27376" y="1702842"/>
            <a:ext cx="9144000" cy="591444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Data Collection and Preprocessing:</a:t>
            </a:r>
          </a:p>
          <a:p>
            <a:endParaRPr lang="en-US" b="1" dirty="0">
              <a:latin typeface="Times New Roman" panose="02020603050405020304" pitchFamily="18" charset="0"/>
              <a:cs typeface="Times New Roman" panose="02020603050405020304" pitchFamily="18" charset="0"/>
            </a:endParaRPr>
          </a:p>
          <a:p>
            <a:r>
              <a:rPr lang="en-US" sz="1800" b="0" i="0" u="none" strike="noStrike" dirty="0">
                <a:solidFill>
                  <a:srgbClr val="000000"/>
                </a:solidFill>
                <a:effectLst/>
                <a:latin typeface="Times" panose="02020603050405020304" pitchFamily="18" charset="0"/>
              </a:rPr>
              <a:t>The first step involves collecting comprehensive datasets that include patient records,  medical histories, and diagnostic images relevant to heart and lung diseases. This data is  sourced from hospitals, medical institutions, and publicly available healthcare databases</a:t>
            </a:r>
            <a:r>
              <a:rPr lang="en-US" dirty="0">
                <a:latin typeface="Times New Roman" panose="02020603050405020304" pitchFamily="18" charset="0"/>
                <a:cs typeface="Times New Roman" panose="02020603050405020304" pitchFamily="18" charset="0"/>
              </a:rPr>
              <a:t>.</a:t>
            </a:r>
          </a:p>
          <a:p>
            <a:pPr marL="248399" rtl="0">
              <a:spcBef>
                <a:spcPts val="1012"/>
              </a:spcBef>
              <a:spcAft>
                <a:spcPts val="0"/>
              </a:spcAft>
            </a:pPr>
            <a:r>
              <a:rPr lang="en-US" sz="1800" b="0" i="0" u="none" strike="noStrike" dirty="0">
                <a:solidFill>
                  <a:srgbClr val="000000"/>
                </a:solidFill>
                <a:effectLst/>
                <a:latin typeface="Times" panose="02020603050405020304" pitchFamily="18" charset="0"/>
              </a:rPr>
              <a:t>Cleaning, Removing any missing or erroneous data entries. </a:t>
            </a:r>
            <a:endParaRPr lang="en-US" b="0" dirty="0">
              <a:effectLst/>
            </a:endParaRPr>
          </a:p>
          <a:p>
            <a:pPr marL="248399" marR="420764" rtl="0">
              <a:spcBef>
                <a:spcPts val="762"/>
              </a:spcBef>
              <a:spcAft>
                <a:spcPts val="0"/>
              </a:spcAft>
            </a:pPr>
            <a:r>
              <a:rPr lang="en-US" sz="1800" b="0" i="0" u="none" strike="noStrike" dirty="0">
                <a:solidFill>
                  <a:srgbClr val="000000"/>
                </a:solidFill>
                <a:effectLst/>
                <a:latin typeface="Noto Sans Symbols"/>
              </a:rPr>
              <a:t>∙ </a:t>
            </a:r>
            <a:r>
              <a:rPr lang="en-US" sz="1800" b="0" i="0" u="none" strike="noStrike" dirty="0">
                <a:solidFill>
                  <a:srgbClr val="000000"/>
                </a:solidFill>
                <a:effectLst/>
                <a:latin typeface="Times" panose="02020603050405020304" pitchFamily="18" charset="0"/>
              </a:rPr>
              <a:t>Normalization, Standardizing the data to ensure uniformity in scale and distribution. </a:t>
            </a:r>
            <a:r>
              <a:rPr lang="en-US" sz="1800" b="0" i="0" u="none" strike="noStrike" dirty="0">
                <a:solidFill>
                  <a:srgbClr val="000000"/>
                </a:solidFill>
                <a:effectLst/>
                <a:latin typeface="Noto Sans Symbols"/>
              </a:rPr>
              <a:t>∙ </a:t>
            </a:r>
            <a:r>
              <a:rPr lang="en-US" sz="1800" b="0" i="0" u="none" strike="noStrike" dirty="0">
                <a:solidFill>
                  <a:srgbClr val="000000"/>
                </a:solidFill>
                <a:effectLst/>
                <a:latin typeface="Times" panose="02020603050405020304" pitchFamily="18" charset="0"/>
              </a:rPr>
              <a:t>Encoding, Converting categorical data into numerical format for compatibility with  machine learning algorithms. </a:t>
            </a:r>
            <a:endParaRPr lang="en-US" b="0" dirty="0">
              <a:effectLst/>
            </a:endParaRPr>
          </a:p>
          <a:p>
            <a:pPr marL="248399" marR="415989" indent="-220370" rtl="0">
              <a:spcBef>
                <a:spcPts val="210"/>
              </a:spcBef>
              <a:spcAft>
                <a:spcPts val="0"/>
              </a:spcAft>
            </a:pPr>
            <a:r>
              <a:rPr lang="en-US" sz="1800" b="0" i="0" u="none" strike="noStrike" dirty="0">
                <a:solidFill>
                  <a:srgbClr val="000000"/>
                </a:solidFill>
                <a:effectLst/>
                <a:latin typeface="Noto Sans Symbols"/>
              </a:rPr>
              <a:t>∙ </a:t>
            </a:r>
            <a:r>
              <a:rPr lang="en-US" sz="1800" b="0" i="0" u="none" strike="noStrike" dirty="0">
                <a:solidFill>
                  <a:srgbClr val="000000"/>
                </a:solidFill>
                <a:effectLst/>
                <a:latin typeface="Times" panose="02020603050405020304" pitchFamily="18" charset="0"/>
              </a:rPr>
              <a:t>Balancing, Addressing any class imbalances in the dataset to prevent biased model  predictions. </a:t>
            </a:r>
          </a:p>
          <a:p>
            <a:pPr marL="248399" marR="415989" indent="-220370" rtl="0">
              <a:spcBef>
                <a:spcPts val="210"/>
              </a:spcBef>
              <a:spcAft>
                <a:spcPts val="0"/>
              </a:spcAft>
            </a:pPr>
            <a:endParaRPr lang="en-US" b="0" dirty="0">
              <a:effectLst/>
            </a:endParaRPr>
          </a:p>
          <a:p>
            <a:r>
              <a:rPr lang="en-US" sz="1800" b="1" i="0" u="none" strike="noStrike" dirty="0">
                <a:solidFill>
                  <a:srgbClr val="000000"/>
                </a:solidFill>
                <a:effectLst/>
                <a:latin typeface="Times" panose="02020603050405020304" pitchFamily="18" charset="0"/>
              </a:rPr>
              <a:t>Integration with SQLite :</a:t>
            </a:r>
          </a:p>
          <a:p>
            <a:r>
              <a:rPr lang="en-US" sz="1800" b="0" i="0" u="none" strike="noStrike" dirty="0">
                <a:solidFill>
                  <a:srgbClr val="000000"/>
                </a:solidFill>
                <a:effectLst/>
                <a:latin typeface="Times" panose="02020603050405020304" pitchFamily="18" charset="0"/>
              </a:rPr>
              <a:t>An SQLite database is integrated to store user information, diagnostic results, and  other relevant data. This involves, Database Schema, Designing tables and relationships to  manage user data and diagnostic records. Implementing Create, Read, Update, and Delete  operations to manage data efficiently.</a:t>
            </a:r>
            <a:endParaRPr lang="en-US" dirty="0">
              <a:latin typeface="Times New Roman" panose="02020603050405020304" pitchFamily="18" charset="0"/>
              <a:cs typeface="Times New Roman" panose="02020603050405020304" pitchFamily="18" charset="0"/>
            </a:endParaRPr>
          </a:p>
          <a:p>
            <a:br>
              <a:rPr lang="en-US" dirty="0"/>
            </a:br>
            <a:endParaRPr lang="en-US" dirty="0"/>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Methodology</a:t>
            </a:r>
            <a:endParaRPr lang="en-US" sz="3200" b="1" dirty="0">
              <a:solidFill>
                <a:srgbClr val="002060"/>
              </a:solidFill>
              <a:latin typeface="Cambria" pitchFamily="18" charset="0"/>
            </a:endParaRPr>
          </a:p>
        </p:txBody>
      </p:sp>
    </p:spTree>
    <p:extLst>
      <p:ext uri="{BB962C8B-B14F-4D97-AF65-F5344CB8AC3E}">
        <p14:creationId xmlns:p14="http://schemas.microsoft.com/office/powerpoint/2010/main" val="6270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24000" y="1573323"/>
            <a:ext cx="9144000" cy="4549964"/>
          </a:xfrm>
          <a:prstGeom prst="rect">
            <a:avLst/>
          </a:prstGeom>
        </p:spPr>
        <p:txBody>
          <a:bodyPr wrap="square">
            <a:spAutoFit/>
          </a:bodyPr>
          <a:lstStyle/>
          <a:p>
            <a:r>
              <a:rPr lang="en-US" sz="1800" b="1" i="0" u="none" strike="noStrike" dirty="0">
                <a:solidFill>
                  <a:srgbClr val="000000"/>
                </a:solidFill>
                <a:effectLst/>
                <a:latin typeface="Times" panose="02020603050405020304" pitchFamily="18" charset="0"/>
              </a:rPr>
              <a:t> Integration with Flask</a:t>
            </a:r>
            <a:r>
              <a:rPr lang="en-US" b="1" dirty="0">
                <a:latin typeface="Times New Roman" panose="02020603050405020304" pitchFamily="18" charset="0"/>
                <a:cs typeface="Times New Roman" panose="02020603050405020304" pitchFamily="18" charset="0"/>
              </a:rPr>
              <a:t>:</a:t>
            </a:r>
          </a:p>
          <a:p>
            <a:r>
              <a:rPr lang="en-US" sz="1800" b="0" i="0" u="none" strike="noStrike" dirty="0">
                <a:solidFill>
                  <a:srgbClr val="000000"/>
                </a:solidFill>
                <a:effectLst/>
                <a:latin typeface="Times" panose="02020603050405020304" pitchFamily="18" charset="0"/>
              </a:rPr>
              <a:t>Flask, a lightweight web application framework, is used to create a user-friendly</a:t>
            </a:r>
          </a:p>
          <a:p>
            <a:pPr marL="248399" marR="419329" indent="-225704" rtl="0">
              <a:spcBef>
                <a:spcPts val="0"/>
              </a:spcBef>
              <a:spcAft>
                <a:spcPts val="0"/>
              </a:spcAft>
            </a:pPr>
            <a:r>
              <a:rPr lang="en-US" sz="1800" b="0" i="0" u="none" strike="noStrike" dirty="0">
                <a:solidFill>
                  <a:srgbClr val="000000"/>
                </a:solidFill>
                <a:effectLst/>
                <a:latin typeface="Times" panose="02020603050405020304" pitchFamily="18" charset="0"/>
              </a:rPr>
              <a:t>Creating Routes, Defining endpoints for uploading data, running predictions, and  displaying results. </a:t>
            </a:r>
            <a:endParaRPr lang="en-US" b="0" dirty="0">
              <a:effectLst/>
            </a:endParaRPr>
          </a:p>
          <a:p>
            <a:pPr marL="248399" marR="419329" indent="-221894" rtl="0">
              <a:spcBef>
                <a:spcPts val="243"/>
              </a:spcBef>
              <a:spcAft>
                <a:spcPts val="0"/>
              </a:spcAft>
            </a:pPr>
            <a:r>
              <a:rPr lang="en-US" sz="1800" b="0" i="0" u="none" strike="noStrike" dirty="0">
                <a:solidFill>
                  <a:srgbClr val="000000"/>
                </a:solidFill>
                <a:effectLst/>
                <a:latin typeface="Noto Sans Symbols"/>
              </a:rPr>
              <a:t>∙ </a:t>
            </a:r>
            <a:r>
              <a:rPr lang="en-US" sz="1800" b="0" i="0" u="none" strike="noStrike" dirty="0">
                <a:solidFill>
                  <a:srgbClr val="000000"/>
                </a:solidFill>
                <a:effectLst/>
                <a:latin typeface="Times" panose="02020603050405020304" pitchFamily="18" charset="0"/>
              </a:rPr>
              <a:t>Handling Requests, Implementing logic to process incoming requests, invoke the  machine learning models, and return predictions. </a:t>
            </a:r>
            <a:endParaRPr lang="en-US" b="0" dirty="0">
              <a:effectLst/>
            </a:endParaRPr>
          </a:p>
          <a:p>
            <a:r>
              <a:rPr lang="en-US" sz="1800" b="0" i="0" u="none" strike="noStrike" dirty="0">
                <a:solidFill>
                  <a:srgbClr val="000000"/>
                </a:solidFill>
                <a:effectLst/>
                <a:latin typeface="Noto Sans Symbols"/>
              </a:rPr>
              <a:t>∙ </a:t>
            </a:r>
            <a:r>
              <a:rPr lang="en-US" sz="1800" b="0" i="0" u="none" strike="noStrike" dirty="0">
                <a:solidFill>
                  <a:srgbClr val="000000"/>
                </a:solidFill>
                <a:effectLst/>
                <a:latin typeface="Times" panose="02020603050405020304" pitchFamily="18" charset="0"/>
              </a:rPr>
              <a:t>User Interface, Developing HTML templates for the index, login, register, and results  pages to facilitate user interactions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sz="1800" b="1" i="0" u="none" strike="noStrike" dirty="0">
                <a:solidFill>
                  <a:srgbClr val="000000"/>
                </a:solidFill>
                <a:effectLst/>
                <a:latin typeface="Times" panose="02020603050405020304" pitchFamily="18" charset="0"/>
              </a:rPr>
              <a:t>Front-End Development </a:t>
            </a:r>
            <a:r>
              <a:rPr lang="en-US" b="1" dirty="0">
                <a:latin typeface="Times New Roman" panose="02020603050405020304" pitchFamily="18" charset="0"/>
                <a:cs typeface="Times New Roman" panose="02020603050405020304" pitchFamily="18" charset="0"/>
              </a:rPr>
              <a:t>:</a:t>
            </a:r>
          </a:p>
          <a:p>
            <a:r>
              <a:rPr lang="en-US" sz="1800" b="0" i="0" u="none" strike="noStrike" dirty="0">
                <a:solidFill>
                  <a:srgbClr val="000000"/>
                </a:solidFill>
                <a:effectLst/>
                <a:latin typeface="Times" panose="02020603050405020304" pitchFamily="18" charset="0"/>
              </a:rPr>
              <a:t>Login and Register Pages, Allowing users to create accounts and log in securely. </a:t>
            </a:r>
            <a:r>
              <a:rPr lang="en-US" sz="1800" b="0" i="0" u="none" strike="noStrike" dirty="0">
                <a:solidFill>
                  <a:srgbClr val="000000"/>
                </a:solidFill>
                <a:effectLst/>
                <a:latin typeface="Noto Sans Symbols"/>
              </a:rPr>
              <a:t>∙ </a:t>
            </a:r>
            <a:r>
              <a:rPr lang="en-US" sz="1800" b="0" i="0" u="none" strike="noStrike" dirty="0">
                <a:solidFill>
                  <a:srgbClr val="000000"/>
                </a:solidFill>
                <a:effectLst/>
                <a:latin typeface="Times" panose="02020603050405020304" pitchFamily="18" charset="0"/>
              </a:rPr>
              <a:t>Index Page, Providing an overview of the application's features and functionalities. </a:t>
            </a:r>
            <a:r>
              <a:rPr lang="en-US" sz="1800" b="0" i="0" u="none" strike="noStrike" dirty="0">
                <a:solidFill>
                  <a:srgbClr val="000000"/>
                </a:solidFill>
                <a:effectLst/>
                <a:latin typeface="Noto Sans Symbols"/>
              </a:rPr>
              <a:t>∙ </a:t>
            </a:r>
            <a:r>
              <a:rPr lang="en-US" sz="1800" b="0" i="0" u="none" strike="noStrike" dirty="0">
                <a:solidFill>
                  <a:srgbClr val="000000"/>
                </a:solidFill>
                <a:effectLst/>
                <a:latin typeface="Times" panose="02020603050405020304" pitchFamily="18" charset="0"/>
              </a:rPr>
              <a:t>Results Page, </a:t>
            </a:r>
            <a:r>
              <a:rPr lang="en-US" sz="1800" b="0" i="0" u="none" strike="noStrike" dirty="0">
                <a:solidFill>
                  <a:srgbClr val="000000"/>
                </a:solidFill>
                <a:effectLst/>
                <a:latin typeface="Calibri" panose="020F0502020204030204" pitchFamily="34" charset="0"/>
              </a:rPr>
              <a:t>Displaying the diagnostic results along with relevant visualizations and  insights. HTML, CSS, and JavaScript are used to create responsive and interactive web pages.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0" y="832302"/>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Methodology</a:t>
            </a:r>
            <a:endParaRPr lang="en-US" sz="3200" b="1" dirty="0">
              <a:solidFill>
                <a:srgbClr val="002060"/>
              </a:solidFill>
              <a:latin typeface="Cambria" pitchFamily="18" charset="0"/>
            </a:endParaRPr>
          </a:p>
        </p:txBody>
      </p:sp>
    </p:spTree>
    <p:extLst>
      <p:ext uri="{BB962C8B-B14F-4D97-AF65-F5344CB8AC3E}">
        <p14:creationId xmlns:p14="http://schemas.microsoft.com/office/powerpoint/2010/main" val="59607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Flow Chart</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0" y="819423"/>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Flow Chart</a:t>
            </a:r>
            <a:endParaRPr lang="en-US" sz="3200" b="1" dirty="0">
              <a:solidFill>
                <a:srgbClr val="002060"/>
              </a:solidFill>
              <a:latin typeface="Cambria" pitchFamily="18" charset="0"/>
            </a:endParaRPr>
          </a:p>
        </p:txBody>
      </p:sp>
      <p:pic>
        <p:nvPicPr>
          <p:cNvPr id="10" name="Picture 9">
            <a:extLst>
              <a:ext uri="{FF2B5EF4-FFF2-40B4-BE49-F238E27FC236}">
                <a16:creationId xmlns:a16="http://schemas.microsoft.com/office/drawing/2014/main" id="{3176075B-945C-9A95-98AC-1B1AB8E629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4474" y="1629940"/>
            <a:ext cx="4487241" cy="4736031"/>
          </a:xfrm>
          <a:prstGeom prst="rect">
            <a:avLst/>
          </a:prstGeom>
        </p:spPr>
      </p:pic>
    </p:spTree>
    <p:extLst>
      <p:ext uri="{BB962C8B-B14F-4D97-AF65-F5344CB8AC3E}">
        <p14:creationId xmlns:p14="http://schemas.microsoft.com/office/powerpoint/2010/main" val="1882016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 System Architecture</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 System Architecture</a:t>
            </a:r>
            <a:endParaRPr lang="en-US" sz="3200" b="1" dirty="0">
              <a:solidFill>
                <a:srgbClr val="002060"/>
              </a:solidFill>
              <a:latin typeface="Cambria" pitchFamily="18" charset="0"/>
            </a:endParaRPr>
          </a:p>
        </p:txBody>
      </p:sp>
      <p:pic>
        <p:nvPicPr>
          <p:cNvPr id="5" name="Picture 4">
            <a:extLst>
              <a:ext uri="{FF2B5EF4-FFF2-40B4-BE49-F238E27FC236}">
                <a16:creationId xmlns:a16="http://schemas.microsoft.com/office/drawing/2014/main" id="{D02D53E5-1F8B-A64D-72E5-52BC9851F1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75418" y="2901365"/>
            <a:ext cx="10897249" cy="2247104"/>
          </a:xfrm>
          <a:prstGeom prst="rect">
            <a:avLst/>
          </a:prstGeom>
        </p:spPr>
      </p:pic>
    </p:spTree>
    <p:extLst>
      <p:ext uri="{BB962C8B-B14F-4D97-AF65-F5344CB8AC3E}">
        <p14:creationId xmlns:p14="http://schemas.microsoft.com/office/powerpoint/2010/main" val="39441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US" sz="3200" b="1" dirty="0">
                <a:solidFill>
                  <a:srgbClr val="002060"/>
                </a:solidFill>
                <a:latin typeface="Cambria" pitchFamily="18" charset="0"/>
              </a:rPr>
              <a:t>Technology Stack</a:t>
            </a: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1227152" y="2810340"/>
            <a:ext cx="1931595" cy="1237320"/>
          </a:xfrm>
          <a:prstGeom prst="rect">
            <a:avLst/>
          </a:prstGeom>
        </p:spPr>
      </p:pic>
      <p:pic>
        <p:nvPicPr>
          <p:cNvPr id="11" name="Picture 10"/>
          <p:cNvPicPr>
            <a:picLocks noChangeAspect="1"/>
          </p:cNvPicPr>
          <p:nvPr/>
        </p:nvPicPr>
        <p:blipFill>
          <a:blip r:embed="rId6"/>
          <a:stretch>
            <a:fillRect/>
          </a:stretch>
        </p:blipFill>
        <p:spPr>
          <a:xfrm>
            <a:off x="5524668" y="2370734"/>
            <a:ext cx="1859798" cy="1859798"/>
          </a:xfrm>
          <a:prstGeom prst="rect">
            <a:avLst/>
          </a:prstGeom>
        </p:spPr>
      </p:pic>
      <p:pic>
        <p:nvPicPr>
          <p:cNvPr id="14" name="Picture 13"/>
          <p:cNvPicPr>
            <a:picLocks noChangeAspect="1"/>
          </p:cNvPicPr>
          <p:nvPr/>
        </p:nvPicPr>
        <p:blipFill>
          <a:blip r:embed="rId7"/>
          <a:stretch>
            <a:fillRect/>
          </a:stretch>
        </p:blipFill>
        <p:spPr>
          <a:xfrm>
            <a:off x="9048740" y="2110002"/>
            <a:ext cx="1916108" cy="1243067"/>
          </a:xfrm>
          <a:prstGeom prst="rect">
            <a:avLst/>
          </a:prstGeom>
        </p:spPr>
      </p:pic>
      <p:pic>
        <p:nvPicPr>
          <p:cNvPr id="5" name="Picture 4"/>
          <p:cNvPicPr>
            <a:picLocks noChangeAspect="1"/>
          </p:cNvPicPr>
          <p:nvPr/>
        </p:nvPicPr>
        <p:blipFill>
          <a:blip r:embed="rId8"/>
          <a:stretch>
            <a:fillRect/>
          </a:stretch>
        </p:blipFill>
        <p:spPr>
          <a:xfrm>
            <a:off x="6454567" y="5325737"/>
            <a:ext cx="2035373" cy="1252537"/>
          </a:xfrm>
          <a:prstGeom prst="rect">
            <a:avLst/>
          </a:prstGeom>
        </p:spPr>
      </p:pic>
      <p:pic>
        <p:nvPicPr>
          <p:cNvPr id="6" name="Picture 5"/>
          <p:cNvPicPr>
            <a:picLocks noChangeAspect="1"/>
          </p:cNvPicPr>
          <p:nvPr/>
        </p:nvPicPr>
        <p:blipFill>
          <a:blip r:embed="rId9"/>
          <a:stretch>
            <a:fillRect/>
          </a:stretch>
        </p:blipFill>
        <p:spPr>
          <a:xfrm>
            <a:off x="4017200" y="5472612"/>
            <a:ext cx="1105662" cy="1105662"/>
          </a:xfrm>
          <a:prstGeom prst="rect">
            <a:avLst/>
          </a:prstGeom>
        </p:spPr>
      </p:pic>
      <p:sp>
        <p:nvSpPr>
          <p:cNvPr id="7" name="Oval 6"/>
          <p:cNvSpPr/>
          <p:nvPr/>
        </p:nvSpPr>
        <p:spPr>
          <a:xfrm>
            <a:off x="1902710" y="4427846"/>
            <a:ext cx="8168456" cy="2607667"/>
          </a:xfrm>
          <a:prstGeom prst="ellipse">
            <a:avLst/>
          </a:prstGeom>
          <a:noFill/>
          <a:ln w="28575"/>
          <a:effectLst>
            <a:outerShdw blurRad="50800" dist="38100" dir="13500000" algn="b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 name="Picture 19"/>
          <p:cNvPicPr>
            <a:picLocks noChangeAspect="1"/>
          </p:cNvPicPr>
          <p:nvPr/>
        </p:nvPicPr>
        <p:blipFill>
          <a:blip r:embed="rId10"/>
          <a:stretch>
            <a:fillRect/>
          </a:stretch>
        </p:blipFill>
        <p:spPr>
          <a:xfrm>
            <a:off x="9550400" y="3353069"/>
            <a:ext cx="1741460" cy="1741460"/>
          </a:xfrm>
          <a:prstGeom prst="rect">
            <a:avLst/>
          </a:prstGeom>
        </p:spPr>
      </p:pic>
      <p:sp>
        <p:nvSpPr>
          <p:cNvPr id="22" name="Flowchart: Alternate Process 21"/>
          <p:cNvSpPr/>
          <p:nvPr/>
        </p:nvSpPr>
        <p:spPr>
          <a:xfrm>
            <a:off x="169765" y="1621008"/>
            <a:ext cx="4400266" cy="3473522"/>
          </a:xfrm>
          <a:prstGeom prst="flowChartAlternateProcess">
            <a:avLst/>
          </a:prstGeom>
          <a:noFill/>
          <a:ln w="28575"/>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666633" y="6114250"/>
            <a:ext cx="1575867" cy="369332"/>
          </a:xfrm>
          <a:prstGeom prst="rect">
            <a:avLst/>
          </a:prstGeom>
          <a:noFill/>
        </p:spPr>
        <p:txBody>
          <a:bodyPr wrap="square" rtlCol="0">
            <a:spAutoFit/>
          </a:bodyPr>
          <a:lstStyle/>
          <a:p>
            <a:r>
              <a:rPr lang="en-US" b="1" dirty="0"/>
              <a:t>TOOLS</a:t>
            </a:r>
          </a:p>
        </p:txBody>
      </p:sp>
      <p:sp>
        <p:nvSpPr>
          <p:cNvPr id="24" name="TextBox 23"/>
          <p:cNvSpPr txBox="1"/>
          <p:nvPr/>
        </p:nvSpPr>
        <p:spPr>
          <a:xfrm>
            <a:off x="1707412" y="1953816"/>
            <a:ext cx="1585815" cy="369332"/>
          </a:xfrm>
          <a:prstGeom prst="rect">
            <a:avLst/>
          </a:prstGeom>
          <a:noFill/>
        </p:spPr>
        <p:txBody>
          <a:bodyPr wrap="square" rtlCol="0">
            <a:spAutoFit/>
          </a:bodyPr>
          <a:lstStyle/>
          <a:p>
            <a:r>
              <a:rPr lang="en-US" b="1" dirty="0"/>
              <a:t>BACKEND</a:t>
            </a:r>
          </a:p>
        </p:txBody>
      </p:sp>
      <p:sp>
        <p:nvSpPr>
          <p:cNvPr id="25" name="Rounded Rectangle 24"/>
          <p:cNvSpPr/>
          <p:nvPr/>
        </p:nvSpPr>
        <p:spPr>
          <a:xfrm>
            <a:off x="8500384" y="1780775"/>
            <a:ext cx="3141565" cy="3112650"/>
          </a:xfrm>
          <a:prstGeom prst="roundRect">
            <a:avLst/>
          </a:prstGeom>
          <a:no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658219" y="4270735"/>
            <a:ext cx="1250022" cy="369332"/>
          </a:xfrm>
          <a:prstGeom prst="rect">
            <a:avLst/>
          </a:prstGeom>
        </p:spPr>
        <p:txBody>
          <a:bodyPr wrap="none">
            <a:spAutoFit/>
          </a:bodyPr>
          <a:lstStyle/>
          <a:p>
            <a:r>
              <a:rPr lang="en-US" b="1" dirty="0"/>
              <a:t>FRONTEND</a:t>
            </a:r>
          </a:p>
        </p:txBody>
      </p:sp>
      <p:sp>
        <p:nvSpPr>
          <p:cNvPr id="29"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sz="3200" b="1" dirty="0">
                <a:solidFill>
                  <a:srgbClr val="002060"/>
                </a:solidFill>
                <a:latin typeface="Cambria" pitchFamily="18" charset="0"/>
              </a:rPr>
              <a:t>Technology Stack</a:t>
            </a:r>
          </a:p>
        </p:txBody>
      </p:sp>
    </p:spTree>
    <p:extLst>
      <p:ext uri="{BB962C8B-B14F-4D97-AF65-F5344CB8AC3E}">
        <p14:creationId xmlns:p14="http://schemas.microsoft.com/office/powerpoint/2010/main" val="964713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Code</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Code</a:t>
            </a:r>
            <a:endParaRPr lang="en-US" sz="3200" b="1" dirty="0">
              <a:solidFill>
                <a:srgbClr val="002060"/>
              </a:solidFill>
              <a:latin typeface="Cambria" pitchFamily="18" charset="0"/>
            </a:endParaRPr>
          </a:p>
        </p:txBody>
      </p:sp>
      <p:sp>
        <p:nvSpPr>
          <p:cNvPr id="5" name="Rectangle 4"/>
          <p:cNvSpPr/>
          <p:nvPr/>
        </p:nvSpPr>
        <p:spPr>
          <a:xfrm>
            <a:off x="965915" y="2136339"/>
            <a:ext cx="8178085" cy="2800767"/>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Library used:</a:t>
            </a:r>
          </a:p>
          <a:p>
            <a:pPr marL="285750"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loading Model</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Cv2: resize image</a:t>
            </a:r>
          </a:p>
          <a:p>
            <a:pPr marL="285750"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cs typeface="Times New Roman" panose="02020603050405020304" pitchFamily="18" charset="0"/>
              </a:rPr>
              <a:t>: to convert image to array</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Flask: for integration</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Inferences: YOLO model</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Supervision: Bounding boxes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32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Code</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 12"/>
          <p:cNvGraphicFramePr/>
          <p:nvPr>
            <p:extLst>
              <p:ext uri="{D42A27DB-BD31-4B8C-83A1-F6EECF244321}">
                <p14:modId xmlns:p14="http://schemas.microsoft.com/office/powerpoint/2010/main" val="1251850011"/>
              </p:ext>
            </p:extLst>
          </p:nvPr>
        </p:nvGraphicFramePr>
        <p:xfrm>
          <a:off x="-867738" y="1562100"/>
          <a:ext cx="11243704" cy="5092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Code</a:t>
            </a:r>
            <a:endParaRPr lang="en-US" sz="3200" b="1" dirty="0">
              <a:solidFill>
                <a:srgbClr val="002060"/>
              </a:solidFill>
              <a:latin typeface="Cambria" pitchFamily="18" charset="0"/>
            </a:endParaRPr>
          </a:p>
        </p:txBody>
      </p:sp>
    </p:spTree>
    <p:extLst>
      <p:ext uri="{BB962C8B-B14F-4D97-AF65-F5344CB8AC3E}">
        <p14:creationId xmlns:p14="http://schemas.microsoft.com/office/powerpoint/2010/main" val="144967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Code</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Code</a:t>
            </a:r>
            <a:endParaRPr lang="en-US" sz="3200" b="1" dirty="0">
              <a:solidFill>
                <a:srgbClr val="002060"/>
              </a:solidFill>
              <a:latin typeface="Cambria" pitchFamily="18" charset="0"/>
            </a:endParaRPr>
          </a:p>
        </p:txBody>
      </p:sp>
      <p:pic>
        <p:nvPicPr>
          <p:cNvPr id="4" name="Picture 3"/>
          <p:cNvPicPr>
            <a:picLocks noChangeAspect="1"/>
          </p:cNvPicPr>
          <p:nvPr/>
        </p:nvPicPr>
        <p:blipFill>
          <a:blip r:embed="rId5"/>
          <a:stretch>
            <a:fillRect/>
          </a:stretch>
        </p:blipFill>
        <p:spPr>
          <a:xfrm>
            <a:off x="372507" y="1759273"/>
            <a:ext cx="5590411" cy="4344006"/>
          </a:xfrm>
          <a:prstGeom prst="rect">
            <a:avLst/>
          </a:prstGeom>
        </p:spPr>
      </p:pic>
      <p:pic>
        <p:nvPicPr>
          <p:cNvPr id="5" name="Picture 4"/>
          <p:cNvPicPr>
            <a:picLocks noChangeAspect="1"/>
          </p:cNvPicPr>
          <p:nvPr/>
        </p:nvPicPr>
        <p:blipFill>
          <a:blip r:embed="rId6"/>
          <a:stretch>
            <a:fillRect/>
          </a:stretch>
        </p:blipFill>
        <p:spPr>
          <a:xfrm>
            <a:off x="6096000" y="1759273"/>
            <a:ext cx="5353797" cy="4344006"/>
          </a:xfrm>
          <a:prstGeom prst="rect">
            <a:avLst/>
          </a:prstGeom>
        </p:spPr>
      </p:pic>
    </p:spTree>
    <p:extLst>
      <p:ext uri="{BB962C8B-B14F-4D97-AF65-F5344CB8AC3E}">
        <p14:creationId xmlns:p14="http://schemas.microsoft.com/office/powerpoint/2010/main" val="2279508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Code</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Code</a:t>
            </a:r>
            <a:endParaRPr lang="en-US" sz="3200" b="1" dirty="0">
              <a:solidFill>
                <a:srgbClr val="002060"/>
              </a:solidFill>
              <a:latin typeface="Cambria" pitchFamily="18" charset="0"/>
            </a:endParaRPr>
          </a:p>
        </p:txBody>
      </p:sp>
      <p:pic>
        <p:nvPicPr>
          <p:cNvPr id="8" name="Picture 7"/>
          <p:cNvPicPr>
            <a:picLocks noChangeAspect="1"/>
          </p:cNvPicPr>
          <p:nvPr/>
        </p:nvPicPr>
        <p:blipFill>
          <a:blip r:embed="rId5"/>
          <a:stretch>
            <a:fillRect/>
          </a:stretch>
        </p:blipFill>
        <p:spPr>
          <a:xfrm>
            <a:off x="139625" y="1544873"/>
            <a:ext cx="7173326" cy="2447577"/>
          </a:xfrm>
          <a:prstGeom prst="rect">
            <a:avLst/>
          </a:prstGeom>
        </p:spPr>
      </p:pic>
      <p:pic>
        <p:nvPicPr>
          <p:cNvPr id="6" name="Picture 5"/>
          <p:cNvPicPr>
            <a:picLocks noChangeAspect="1"/>
          </p:cNvPicPr>
          <p:nvPr/>
        </p:nvPicPr>
        <p:blipFill>
          <a:blip r:embed="rId6"/>
          <a:stretch>
            <a:fillRect/>
          </a:stretch>
        </p:blipFill>
        <p:spPr>
          <a:xfrm>
            <a:off x="5370490" y="3670479"/>
            <a:ext cx="6721581" cy="3075441"/>
          </a:xfrm>
          <a:prstGeom prst="rect">
            <a:avLst/>
          </a:prstGeom>
        </p:spPr>
      </p:pic>
    </p:spTree>
    <p:extLst>
      <p:ext uri="{BB962C8B-B14F-4D97-AF65-F5344CB8AC3E}">
        <p14:creationId xmlns:p14="http://schemas.microsoft.com/office/powerpoint/2010/main" val="78009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Code</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Code</a:t>
            </a:r>
            <a:endParaRPr lang="en-US" sz="3200" b="1" dirty="0">
              <a:solidFill>
                <a:srgbClr val="002060"/>
              </a:solidFill>
              <a:latin typeface="Cambria" pitchFamily="18" charset="0"/>
            </a:endParaRPr>
          </a:p>
        </p:txBody>
      </p:sp>
      <p:pic>
        <p:nvPicPr>
          <p:cNvPr id="6" name="Picture 5"/>
          <p:cNvPicPr>
            <a:picLocks noChangeAspect="1"/>
          </p:cNvPicPr>
          <p:nvPr/>
        </p:nvPicPr>
        <p:blipFill>
          <a:blip r:embed="rId5"/>
          <a:stretch>
            <a:fillRect/>
          </a:stretch>
        </p:blipFill>
        <p:spPr>
          <a:xfrm>
            <a:off x="363107" y="1798912"/>
            <a:ext cx="5515745" cy="4647937"/>
          </a:xfrm>
          <a:prstGeom prst="rect">
            <a:avLst/>
          </a:prstGeom>
        </p:spPr>
      </p:pic>
      <p:pic>
        <p:nvPicPr>
          <p:cNvPr id="8" name="Picture 7"/>
          <p:cNvPicPr>
            <a:picLocks noChangeAspect="1"/>
          </p:cNvPicPr>
          <p:nvPr/>
        </p:nvPicPr>
        <p:blipFill>
          <a:blip r:embed="rId6"/>
          <a:stretch>
            <a:fillRect/>
          </a:stretch>
        </p:blipFill>
        <p:spPr>
          <a:xfrm>
            <a:off x="6117465" y="1798913"/>
            <a:ext cx="5306522" cy="4647937"/>
          </a:xfrm>
          <a:prstGeom prst="rect">
            <a:avLst/>
          </a:prstGeom>
        </p:spPr>
      </p:pic>
    </p:spTree>
    <p:extLst>
      <p:ext uri="{BB962C8B-B14F-4D97-AF65-F5344CB8AC3E}">
        <p14:creationId xmlns:p14="http://schemas.microsoft.com/office/powerpoint/2010/main" val="80948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US" sz="3200" b="1" dirty="0">
                <a:solidFill>
                  <a:srgbClr val="002060"/>
                </a:solidFill>
                <a:latin typeface="Cambria" pitchFamily="18" charset="0"/>
              </a:rPr>
              <a:t>Content Page</a:t>
            </a: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857A746-886B-EB4E-BC1D-565972E84AF1}"/>
              </a:ext>
            </a:extLst>
          </p:cNvPr>
          <p:cNvSpPr txBox="1"/>
          <p:nvPr/>
        </p:nvSpPr>
        <p:spPr>
          <a:xfrm>
            <a:off x="2063552" y="1747058"/>
            <a:ext cx="7232848" cy="4893647"/>
          </a:xfrm>
          <a:prstGeom prst="rect">
            <a:avLst/>
          </a:prstGeom>
          <a:noFill/>
        </p:spPr>
        <p:txBody>
          <a:bodyPr wrap="square" rtlCol="0">
            <a:spAutoFit/>
          </a:bodyPr>
          <a:lstStyle/>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Motivation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Literature Review</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Objectives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Flow Chart</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System Architecture</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Technology Stack</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Code </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Execution </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Conclusion</a:t>
            </a:r>
          </a:p>
        </p:txBody>
      </p:sp>
      <p:sp>
        <p:nvSpPr>
          <p:cNvPr id="8"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Content Page</a:t>
            </a:r>
            <a:endParaRPr lang="en-US" sz="3200" b="1" dirty="0">
              <a:solidFill>
                <a:srgbClr val="002060"/>
              </a:solidFill>
              <a:latin typeface="Cambria" pitchFamily="18" charset="0"/>
            </a:endParaRPr>
          </a:p>
        </p:txBody>
      </p:sp>
    </p:spTree>
    <p:extLst>
      <p:ext uri="{BB962C8B-B14F-4D97-AF65-F5344CB8AC3E}">
        <p14:creationId xmlns:p14="http://schemas.microsoft.com/office/powerpoint/2010/main" val="47954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Execution </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a:latin typeface="Times New Roman" panose="02020603050405020304" pitchFamily="18" charset="0"/>
                <a:cs typeface="Times New Roman" panose="02020603050405020304" pitchFamily="18" charset="0"/>
              </a:rPr>
              <a:t>Execution</a:t>
            </a:r>
            <a:endParaRPr lang="en-US" sz="3200" b="1" dirty="0">
              <a:solidFill>
                <a:srgbClr val="002060"/>
              </a:solidFill>
              <a:latin typeface="Cambria" pitchFamily="18" charset="0"/>
            </a:endParaRPr>
          </a:p>
        </p:txBody>
      </p:sp>
      <p:pic>
        <p:nvPicPr>
          <p:cNvPr id="6" name="Picture 5">
            <a:extLst>
              <a:ext uri="{FF2B5EF4-FFF2-40B4-BE49-F238E27FC236}">
                <a16:creationId xmlns:a16="http://schemas.microsoft.com/office/drawing/2014/main" id="{B2A1F8C0-5510-DAB3-06CE-FFFCFAC26499}"/>
              </a:ext>
            </a:extLst>
          </p:cNvPr>
          <p:cNvPicPr/>
          <p:nvPr/>
        </p:nvPicPr>
        <p:blipFill>
          <a:blip r:embed="rId5"/>
          <a:stretch>
            <a:fillRect/>
          </a:stretch>
        </p:blipFill>
        <p:spPr>
          <a:xfrm>
            <a:off x="2281187" y="1799924"/>
            <a:ext cx="7526955" cy="4475748"/>
          </a:xfrm>
          <a:prstGeom prst="rect">
            <a:avLst/>
          </a:prstGeom>
        </p:spPr>
      </p:pic>
    </p:spTree>
    <p:extLst>
      <p:ext uri="{BB962C8B-B14F-4D97-AF65-F5344CB8AC3E}">
        <p14:creationId xmlns:p14="http://schemas.microsoft.com/office/powerpoint/2010/main" val="27302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23697"/>
            <a:ext cx="12192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Execution</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2870A89-1315-10FB-30B1-1389B6C311DE}"/>
              </a:ext>
            </a:extLst>
          </p:cNvPr>
          <p:cNvPicPr/>
          <p:nvPr/>
        </p:nvPicPr>
        <p:blipFill>
          <a:blip r:embed="rId5"/>
          <a:stretch>
            <a:fillRect/>
          </a:stretch>
        </p:blipFill>
        <p:spPr>
          <a:xfrm>
            <a:off x="2184935" y="2174557"/>
            <a:ext cx="7979343" cy="4226243"/>
          </a:xfrm>
          <a:prstGeom prst="rect">
            <a:avLst/>
          </a:prstGeom>
        </p:spPr>
      </p:pic>
    </p:spTree>
    <p:extLst>
      <p:ext uri="{BB962C8B-B14F-4D97-AF65-F5344CB8AC3E}">
        <p14:creationId xmlns:p14="http://schemas.microsoft.com/office/powerpoint/2010/main" val="1389399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CA435D-D163-7C84-20E7-EECB9464E279}"/>
              </a:ext>
            </a:extLst>
          </p:cNvPr>
          <p:cNvPicPr/>
          <p:nvPr/>
        </p:nvPicPr>
        <p:blipFill>
          <a:blip r:embed="rId2"/>
          <a:stretch>
            <a:fillRect/>
          </a:stretch>
        </p:blipFill>
        <p:spPr>
          <a:xfrm>
            <a:off x="2329315" y="2179954"/>
            <a:ext cx="7700210" cy="4355599"/>
          </a:xfrm>
          <a:prstGeom prst="rect">
            <a:avLst/>
          </a:prstGeom>
        </p:spPr>
      </p:pic>
      <p:sp>
        <p:nvSpPr>
          <p:cNvPr id="4" name="Title 1">
            <a:extLst>
              <a:ext uri="{FF2B5EF4-FFF2-40B4-BE49-F238E27FC236}">
                <a16:creationId xmlns:a16="http://schemas.microsoft.com/office/drawing/2014/main" id="{0740CDA7-FEDA-27E4-7A71-72B6543FED1D}"/>
              </a:ext>
            </a:extLst>
          </p:cNvPr>
          <p:cNvSpPr txBox="1">
            <a:spLocks/>
          </p:cNvSpPr>
          <p:nvPr/>
        </p:nvSpPr>
        <p:spPr>
          <a:xfrm>
            <a:off x="0" y="823697"/>
            <a:ext cx="12192000" cy="576064"/>
          </a:xfrm>
          <a:prstGeom prst="rect">
            <a:avLst/>
          </a:prstGeom>
          <a:solidFill>
            <a:srgbClr val="C198E0"/>
          </a:solidFill>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                                                    Execution</a:t>
            </a:r>
            <a:endParaRPr lang="en-US" sz="3200" b="1" dirty="0">
              <a:solidFill>
                <a:srgbClr val="002060"/>
              </a:solidFill>
              <a:latin typeface="Cambria" pitchFamily="18" charset="0"/>
            </a:endParaRPr>
          </a:p>
        </p:txBody>
      </p:sp>
      <p:sp>
        <p:nvSpPr>
          <p:cNvPr id="5" name="TextBox 4">
            <a:extLst>
              <a:ext uri="{FF2B5EF4-FFF2-40B4-BE49-F238E27FC236}">
                <a16:creationId xmlns:a16="http://schemas.microsoft.com/office/drawing/2014/main" id="{6E9B0A6C-A2D1-50AA-8DF2-F8A16F1C90A9}"/>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6" name="Picture 4" descr="NBA LOGO.png">
            <a:extLst>
              <a:ext uri="{FF2B5EF4-FFF2-40B4-BE49-F238E27FC236}">
                <a16:creationId xmlns:a16="http://schemas.microsoft.com/office/drawing/2014/main" id="{8245D47A-2983-E4F7-359D-F6CEB9A6EF84}"/>
              </a:ext>
            </a:extLst>
          </p:cNvPr>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pic>
        <p:nvPicPr>
          <p:cNvPr id="7" name="Picture 3">
            <a:extLst>
              <a:ext uri="{FF2B5EF4-FFF2-40B4-BE49-F238E27FC236}">
                <a16:creationId xmlns:a16="http://schemas.microsoft.com/office/drawing/2014/main" id="{D292FD2A-1285-1D33-D97D-4A813DCFEB9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logo.png">
            <a:extLst>
              <a:ext uri="{FF2B5EF4-FFF2-40B4-BE49-F238E27FC236}">
                <a16:creationId xmlns:a16="http://schemas.microsoft.com/office/drawing/2014/main" id="{A24CBF81-DB89-943F-FD34-2C7DCBD50D7A}"/>
              </a:ext>
            </a:extLst>
          </p:cNvPr>
          <p:cNvPicPr>
            <a:picLocks noChangeAspect="1"/>
          </p:cNvPicPr>
          <p:nvPr/>
        </p:nvPicPr>
        <p:blipFill>
          <a:blip r:embed="rId5"/>
          <a:srcRect/>
          <a:stretch>
            <a:fillRect/>
          </a:stretch>
        </p:blipFill>
        <p:spPr bwMode="auto">
          <a:xfrm>
            <a:off x="1524000" y="-67168"/>
            <a:ext cx="976320" cy="846855"/>
          </a:xfrm>
          <a:prstGeom prst="rect">
            <a:avLst/>
          </a:prstGeom>
          <a:noFill/>
          <a:ln w="9525">
            <a:noFill/>
            <a:miter lim="800000"/>
            <a:headEnd/>
            <a:tailEnd/>
          </a:ln>
        </p:spPr>
      </p:pic>
    </p:spTree>
    <p:extLst>
      <p:ext uri="{BB962C8B-B14F-4D97-AF65-F5344CB8AC3E}">
        <p14:creationId xmlns:p14="http://schemas.microsoft.com/office/powerpoint/2010/main" val="137718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Conclusion</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0" y="1844824"/>
            <a:ext cx="9144000" cy="46536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summary, the AI-IoT Disease Diagnostic Model embodies a revolutionary leap in healthcare, addressing the pressing challenges of fragmented data, sluggish diagnostics, and reactive healthcare practices. By seamlessly integrating AI algorithms with IoT technologies, the model streamlines data management, enhances diagnostic precision, and pioneers proactive healthcare delivery. Tailored treatment plans, driven by comprehensive patient data, promise personalized care at scale, while an intuitive user interface fosters seamless collaboration among stakeholders. Bolstered by continuous refinement protocols, this model stands as a beacon of innovation, poised to redefine healthcare delivery paradigms, elevate patient outcomes, and catalyze transformative advancements in the field.</a:t>
            </a:r>
          </a:p>
        </p:txBody>
      </p:sp>
      <p:sp>
        <p:nvSpPr>
          <p:cNvPr id="8"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Conclusion</a:t>
            </a:r>
            <a:endParaRPr lang="en-US" sz="3200" b="1" dirty="0">
              <a:solidFill>
                <a:srgbClr val="002060"/>
              </a:solidFill>
              <a:latin typeface="Cambria" pitchFamily="18" charset="0"/>
            </a:endParaRPr>
          </a:p>
        </p:txBody>
      </p:sp>
    </p:spTree>
    <p:extLst>
      <p:ext uri="{BB962C8B-B14F-4D97-AF65-F5344CB8AC3E}">
        <p14:creationId xmlns:p14="http://schemas.microsoft.com/office/powerpoint/2010/main" val="2338645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logo.png"/>
          <p:cNvPicPr>
            <a:picLocks noChangeAspect="1"/>
          </p:cNvPicPr>
          <p:nvPr/>
        </p:nvPicPr>
        <p:blipFill>
          <a:blip r:embed="rId3"/>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4"/>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88761" y="3136613"/>
            <a:ext cx="3014480" cy="646331"/>
          </a:xfrm>
          <a:prstGeom prst="rect">
            <a:avLst/>
          </a:prstGeom>
        </p:spPr>
        <p:txBody>
          <a:bodyPr wrap="none">
            <a:spAutoFit/>
          </a:bodyPr>
          <a:lstStyle/>
          <a:p>
            <a:pPr algn="ctr"/>
            <a:r>
              <a:rPr lang="en-US" sz="3600" dirty="0">
                <a:latin typeface="Times New Roman" panose="02020603050405020304" pitchFamily="18" charset="0"/>
                <a:cs typeface="Times New Roman" panose="02020603050405020304" pitchFamily="18" charset="0"/>
              </a:rPr>
              <a:t>THANK YOU </a:t>
            </a:r>
          </a:p>
        </p:txBody>
      </p:sp>
      <p:sp>
        <p:nvSpPr>
          <p:cNvPr id="7" name="TextBox 6"/>
          <p:cNvSpPr txBox="1"/>
          <p:nvPr/>
        </p:nvSpPr>
        <p:spPr>
          <a:xfrm>
            <a:off x="0" y="1052736"/>
            <a:ext cx="12192000" cy="369332"/>
          </a:xfrm>
          <a:prstGeom prst="rect">
            <a:avLst/>
          </a:prstGeom>
          <a:solidFill>
            <a:srgbClr val="C198E0"/>
          </a:solidFill>
        </p:spPr>
        <p:txBody>
          <a:bodyPr wrap="square" rtlCol="0">
            <a:spAutoFit/>
          </a:bodyPr>
          <a:lstStyle/>
          <a:p>
            <a:endParaRPr lang="en-US" dirty="0"/>
          </a:p>
        </p:txBody>
      </p:sp>
    </p:spTree>
    <p:extLst>
      <p:ext uri="{BB962C8B-B14F-4D97-AF65-F5344CB8AC3E}">
        <p14:creationId xmlns:p14="http://schemas.microsoft.com/office/powerpoint/2010/main" val="149968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4202"/>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Introduction</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0" y="1716035"/>
            <a:ext cx="9144000" cy="532453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leverages AI and IoT to shift from reactive to proactive healthcare, enabling early detection, continuous monitoring, and personalized management of health conditions.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aims to tackle rising healthcare costs, an aging population, and the increasing prevalence of chronic diseases by improving disease diagnostics and proactive health management.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uses advanced AI algorithms and a network of IoT devices, including wearable sensors, smart health monitors, and environmental sensors, for real-time health data collection and analysis.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providing continuous monitoring and personalized insights, the AI-IoT enabled diagnostic model empowers individuals to actively manage their health, make informed decisions, and receive timely interventions.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8109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Introduction</a:t>
            </a:r>
            <a:endParaRPr lang="en-US" sz="3200" b="1" dirty="0">
              <a:solidFill>
                <a:srgbClr val="002060"/>
              </a:solidFill>
              <a:latin typeface="Cambria" pitchFamily="18" charset="0"/>
            </a:endParaRPr>
          </a:p>
        </p:txBody>
      </p:sp>
    </p:spTree>
    <p:extLst>
      <p:ext uri="{BB962C8B-B14F-4D97-AF65-F5344CB8AC3E}">
        <p14:creationId xmlns:p14="http://schemas.microsoft.com/office/powerpoint/2010/main" val="21105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Motivation</a:t>
            </a:r>
            <a:endParaRPr lang="en-US" sz="3200" b="1" dirty="0">
              <a:solidFill>
                <a:srgbClr val="002060"/>
              </a:solidFill>
              <a:latin typeface="Cambria" pitchFamily="18" charset="0"/>
            </a:endParaRPr>
          </a:p>
        </p:txBody>
      </p:sp>
      <p:sp>
        <p:nvSpPr>
          <p:cNvPr id="4" name="Rectangle 3"/>
          <p:cNvSpPr/>
          <p:nvPr/>
        </p:nvSpPr>
        <p:spPr>
          <a:xfrm>
            <a:off x="1524000" y="1628800"/>
            <a:ext cx="9143999" cy="670952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motivation behind the "Artificial Intelligence and Internet of Things Enabled Disease Diagnostic Model for Smart Healthcare Systems" is to leverage the capabilities of AI and IoT to transform healthcare delivery. </a:t>
            </a:r>
          </a:p>
          <a:p>
            <a:pPr algn="just"/>
            <a:endParaRPr lang="en-US" sz="2000" dirty="0">
              <a:solidFill>
                <a:srgbClr val="212529"/>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t>Addressing the increasing financial burden of healthcare by reducing costs through early diagnosis and preventive care.</a:t>
            </a:r>
          </a:p>
          <a:p>
            <a:pPr marL="342900" indent="-342900" algn="just">
              <a:lnSpc>
                <a:spcPct val="150000"/>
              </a:lnSpc>
              <a:buFont typeface="Arial" panose="020B0604020202020204" pitchFamily="34" charset="0"/>
              <a:buChar char="•"/>
            </a:pPr>
            <a:r>
              <a:rPr lang="en-US" sz="2000" dirty="0"/>
              <a:t>Managing the growing incidence of chronic diseases with continuous monitoring and timely interventions.</a:t>
            </a:r>
            <a:endParaRPr lang="en-US" sz="2000" dirty="0">
              <a:solidFill>
                <a:srgbClr val="212529"/>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t>Providing solutions for the increasing elderly population to maintain health and independence through remote monitoring.</a:t>
            </a:r>
            <a:endParaRPr lang="en-US" sz="2000" dirty="0">
              <a:solidFill>
                <a:srgbClr val="212529"/>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t>Utilizing rapid advancements in AI and IoT to enhance healthcare efficiency, accuracy, and personalization.</a:t>
            </a:r>
          </a:p>
          <a:p>
            <a:pPr algn="just">
              <a:lnSpc>
                <a:spcPct val="150000"/>
              </a:lnSpc>
            </a:pPr>
            <a:endParaRPr lang="en-US" sz="2000" dirty="0">
              <a:solidFill>
                <a:srgbClr val="212529"/>
              </a:solidFill>
              <a:latin typeface="Times New Roman" panose="02020603050405020304" pitchFamily="18" charset="0"/>
              <a:cs typeface="Times New Roman" panose="02020603050405020304" pitchFamily="18" charset="0"/>
            </a:endParaRPr>
          </a:p>
          <a:p>
            <a:pPr algn="just"/>
            <a:endParaRPr lang="en-US" sz="2000" dirty="0">
              <a:solidFill>
                <a:srgbClr val="212529"/>
              </a:solidFill>
              <a:latin typeface="Times New Roman" panose="02020603050405020304" pitchFamily="18" charset="0"/>
              <a:cs typeface="Times New Roman" panose="02020603050405020304" pitchFamily="18" charset="0"/>
            </a:endParaRPr>
          </a:p>
          <a:p>
            <a:pPr algn="just"/>
            <a:endParaRPr lang="en-US" sz="2000" dirty="0">
              <a:solidFill>
                <a:srgbClr val="212529"/>
              </a:solidFill>
              <a:latin typeface="Times New Roman" panose="02020603050405020304" pitchFamily="18" charset="0"/>
              <a:cs typeface="Times New Roman" panose="02020603050405020304" pitchFamily="18" charset="0"/>
            </a:endParaRPr>
          </a:p>
          <a:p>
            <a:pPr algn="just"/>
            <a:endParaRPr lang="en-US" sz="2000" dirty="0">
              <a:solidFill>
                <a:srgbClr val="212529"/>
              </a:solidFill>
              <a:latin typeface="Times New Roman" panose="02020603050405020304" pitchFamily="18" charset="0"/>
              <a:cs typeface="Times New Roman" panose="02020603050405020304" pitchFamily="18" charset="0"/>
            </a:endParaRPr>
          </a:p>
          <a:p>
            <a:pPr algn="just"/>
            <a:endParaRPr lang="en-US" sz="2000" dirty="0">
              <a:solidFill>
                <a:srgbClr val="212529"/>
              </a:solidFill>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8109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308917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Abstract </a:t>
            </a:r>
            <a:endParaRPr lang="en-US" sz="3200" b="1" dirty="0">
              <a:solidFill>
                <a:srgbClr val="002060"/>
              </a:solidFill>
              <a:latin typeface="Cambria" pitchFamily="18" charset="0"/>
            </a:endParaRPr>
          </a:p>
        </p:txBody>
      </p:sp>
      <p:sp>
        <p:nvSpPr>
          <p:cNvPr id="2" name="Rectangle 1"/>
          <p:cNvSpPr/>
          <p:nvPr/>
        </p:nvSpPr>
        <p:spPr>
          <a:xfrm>
            <a:off x="1524000" y="1628800"/>
            <a:ext cx="9144000" cy="4961423"/>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This project, titled "Artificial Intelligence and Internet of Things Enabled Disease Diagnostic Model for Smart Healthcare Systems," leverages AI and IoT technologies to transform healthcare. By integrating advanced AI algorithms with IoT devices such as wearable sensors and health monitors, the model enables early disease detection, continuous health monitoring, and personalized management. This proactive approach aims to improve healthcare outcomes, reduce costs, and empower individuals to actively manage their health. The project addresses the challenges of rising healthcare costs, an aging population, and the prevalence of chronic diseases by providing timely interventions and personalized insights through real-time data analysis.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Abstract</a:t>
            </a:r>
            <a:endParaRPr lang="en-US" sz="3200" b="1" dirty="0">
              <a:solidFill>
                <a:srgbClr val="002060"/>
              </a:solidFill>
              <a:latin typeface="Cambria" pitchFamily="18" charset="0"/>
            </a:endParaRPr>
          </a:p>
        </p:txBody>
      </p:sp>
    </p:spTree>
    <p:extLst>
      <p:ext uri="{BB962C8B-B14F-4D97-AF65-F5344CB8AC3E}">
        <p14:creationId xmlns:p14="http://schemas.microsoft.com/office/powerpoint/2010/main" val="209747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Problem Statement</a:t>
            </a:r>
            <a:endParaRPr lang="en-US" sz="3200" b="1" dirty="0">
              <a:solidFill>
                <a:srgbClr val="002060"/>
              </a:solidFill>
              <a:latin typeface="Cambria" pitchFamily="18" charset="0"/>
            </a:endParaRPr>
          </a:p>
        </p:txBody>
      </p:sp>
      <p:sp>
        <p:nvSpPr>
          <p:cNvPr id="2" name="TextBox 1"/>
          <p:cNvSpPr txBox="1"/>
          <p:nvPr/>
        </p:nvSpPr>
        <p:spPr>
          <a:xfrm>
            <a:off x="1524000" y="1555702"/>
            <a:ext cx="9144000"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Fragmented Patient Data:</a:t>
            </a:r>
            <a:r>
              <a:rPr lang="en-US" sz="2000" dirty="0">
                <a:latin typeface="Times New Roman" panose="02020603050405020304" pitchFamily="18" charset="0"/>
                <a:cs typeface="Times New Roman" panose="02020603050405020304" pitchFamily="18" charset="0"/>
              </a:rPr>
              <a:t> Patient data is scattered across various sources, hindering quick access and comprehensive analysis.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Inefficient Diagnostic Processes:</a:t>
            </a:r>
            <a:r>
              <a:rPr lang="en-US" sz="2000" dirty="0">
                <a:latin typeface="Times New Roman" panose="02020603050405020304" pitchFamily="18" charset="0"/>
                <a:cs typeface="Times New Roman" panose="02020603050405020304" pitchFamily="18" charset="0"/>
              </a:rPr>
              <a:t> Manual diagnostic methods are time-consuming and prone to errors, resulting in delayed diagnoses and suboptimal treatments.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Reactive Healthcare Approach:</a:t>
            </a:r>
            <a:r>
              <a:rPr lang="en-US" sz="2000" dirty="0">
                <a:latin typeface="Times New Roman" panose="02020603050405020304" pitchFamily="18" charset="0"/>
                <a:cs typeface="Times New Roman" panose="02020603050405020304" pitchFamily="18" charset="0"/>
              </a:rPr>
              <a:t> Current systems primarily react to health issues instead of proactively identifying and addressing potential risks.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Lack of Proactive Solutions:</a:t>
            </a:r>
            <a:r>
              <a:rPr lang="en-US" sz="2000" dirty="0">
                <a:latin typeface="Times New Roman" panose="02020603050405020304" pitchFamily="18" charset="0"/>
                <a:cs typeface="Times New Roman" panose="02020603050405020304" pitchFamily="18" charset="0"/>
              </a:rPr>
              <a:t> There's a gap in proactive healthcare solutions that leverage AI and IoT for real-time analysis and personalized interventions.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Need for Transformative Solution:</a:t>
            </a:r>
            <a:r>
              <a:rPr lang="en-US" sz="2000" dirty="0">
                <a:latin typeface="Times New Roman" panose="02020603050405020304" pitchFamily="18" charset="0"/>
                <a:cs typeface="Times New Roman" panose="02020603050405020304" pitchFamily="18" charset="0"/>
              </a:rPr>
              <a:t> The healthcare sector requires an innovative AI-IoT disease diagnostic model to integrate data, improve accuracy, and empower both providers and patients for better outcomes.</a:t>
            </a:r>
          </a:p>
        </p:txBody>
      </p:sp>
      <p:sp>
        <p:nvSpPr>
          <p:cNvPr id="13"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Problem Statement</a:t>
            </a:r>
            <a:endParaRPr lang="en-US" sz="3200" b="1" dirty="0">
              <a:solidFill>
                <a:srgbClr val="002060"/>
              </a:solidFill>
              <a:latin typeface="Cambria" pitchFamily="18" charset="0"/>
            </a:endParaRPr>
          </a:p>
        </p:txBody>
      </p:sp>
    </p:spTree>
    <p:extLst>
      <p:ext uri="{BB962C8B-B14F-4D97-AF65-F5344CB8AC3E}">
        <p14:creationId xmlns:p14="http://schemas.microsoft.com/office/powerpoint/2010/main" val="157278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ctrTitle"/>
          </p:nvPr>
        </p:nvSpPr>
        <p:spPr>
          <a:xfrm>
            <a:off x="1524000" y="823697"/>
            <a:ext cx="9144000" cy="576064"/>
          </a:xfrm>
          <a:solidFill>
            <a:schemeClr val="accent4">
              <a:lumMod val="60000"/>
              <a:lumOff val="40000"/>
            </a:schemeClr>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Literature Survey</a:t>
            </a:r>
            <a:endParaRPr lang="en-US" sz="3200" b="1" dirty="0">
              <a:solidFill>
                <a:srgbClr val="002060"/>
              </a:solidFill>
              <a:latin typeface="Cambria" pitchFamily="18" charset="0"/>
            </a:endParaRPr>
          </a:p>
        </p:txBody>
      </p:sp>
      <p:sp>
        <p:nvSpPr>
          <p:cNvPr id="2" name="TextBox 1"/>
          <p:cNvSpPr txBox="1"/>
          <p:nvPr/>
        </p:nvSpPr>
        <p:spPr>
          <a:xfrm>
            <a:off x="1524000" y="1556793"/>
            <a:ext cx="9461679" cy="5119350"/>
          </a:xfrm>
          <a:prstGeom prst="rect">
            <a:avLst/>
          </a:prstGeom>
          <a:noFill/>
        </p:spPr>
        <p:txBody>
          <a:bodyPr wrap="square" rtlCol="0">
            <a:spAutoFit/>
          </a:bodyPr>
          <a:lstStyle/>
          <a:p>
            <a:pPr marL="457200" indent="-457200" algn="just">
              <a:buFontTx/>
              <a:buAutoNum type="arabicPeriod"/>
            </a:pPr>
            <a:r>
              <a:rPr lang="en-US" sz="1800" kern="100" dirty="0" err="1">
                <a:solidFill>
                  <a:srgbClr val="000000"/>
                </a:solidFill>
                <a:effectLst/>
                <a:latin typeface="Times New Roman" panose="02020603050405020304" pitchFamily="18" charset="0"/>
                <a:ea typeface="Times New Roman" panose="02020603050405020304" pitchFamily="18" charset="0"/>
              </a:rPr>
              <a:t>Hongxu</a:t>
            </a:r>
            <a:r>
              <a:rPr lang="en-US" sz="1800" kern="100" dirty="0">
                <a:solidFill>
                  <a:srgbClr val="000000"/>
                </a:solidFill>
                <a:effectLst/>
                <a:latin typeface="Times New Roman" panose="02020603050405020304" pitchFamily="18" charset="0"/>
                <a:ea typeface="Times New Roman" panose="02020603050405020304" pitchFamily="18" charset="0"/>
              </a:rPr>
              <a:t> Yin and Niraj K. Jha ,</a:t>
            </a:r>
            <a:r>
              <a:rPr lang="en-US" sz="2000" dirty="0">
                <a:latin typeface="Times New Roman" panose="02020603050405020304" pitchFamily="18" charset="0"/>
                <a:cs typeface="Times New Roman" panose="02020603050405020304" pitchFamily="18" charset="0"/>
              </a:rPr>
              <a:t> 2017:</a:t>
            </a:r>
          </a:p>
          <a:p>
            <a:pPr algn="ctr"/>
            <a:r>
              <a:rPr lang="en-US" sz="2000" dirty="0">
                <a:solidFill>
                  <a:srgbClr val="000000"/>
                </a:solidFill>
                <a:effectLst/>
                <a:latin typeface="Times New Roman" panose="02020603050405020304" pitchFamily="18" charset="0"/>
                <a:ea typeface="Times New Roman" panose="02020603050405020304" pitchFamily="18" charset="0"/>
              </a:rPr>
              <a:t>“A Health Decision Support System for Disease Diagnosis Based on Wearable Medical Sensors and Machine Learning Ensembles” </a:t>
            </a:r>
          </a:p>
          <a:p>
            <a:pPr algn="just"/>
            <a:r>
              <a:rPr lang="en-US" sz="2000" kern="100" dirty="0">
                <a:solidFill>
                  <a:srgbClr val="000000"/>
                </a:solidFill>
                <a:effectLst/>
                <a:latin typeface="Times New Roman" panose="02020603050405020304" pitchFamily="18" charset="0"/>
                <a:ea typeface="Times New Roman" panose="02020603050405020304" pitchFamily="18" charset="0"/>
              </a:rPr>
              <a:t>The study employs wearable medical sensors to collect real-time health data, which is processed using machine learning ensembles. These ensembles combine multiple machine learning models to enhance diagnostic accuracy by leveraging the strengths of each individual model. </a:t>
            </a:r>
          </a:p>
          <a:p>
            <a:pPr algn="just"/>
            <a:r>
              <a:rPr lang="en-US" sz="2000" dirty="0">
                <a:latin typeface="Times New Roman" panose="02020603050405020304" pitchFamily="18" charset="0"/>
                <a:cs typeface="Times New Roman" panose="02020603050405020304" pitchFamily="18" charset="0"/>
              </a:rPr>
              <a:t>	Accuracy of  85% </a:t>
            </a:r>
          </a:p>
          <a:p>
            <a:pPr algn="just"/>
            <a:r>
              <a:rPr lang="en-US" sz="2000" dirty="0">
                <a:latin typeface="Times New Roman" panose="02020603050405020304" pitchFamily="18" charset="0"/>
                <a:cs typeface="Times New Roman" panose="02020603050405020304" pitchFamily="18" charset="0"/>
              </a:rPr>
              <a:t>2. </a:t>
            </a:r>
            <a:r>
              <a:rPr lang="en-US" sz="2000" dirty="0" err="1">
                <a:solidFill>
                  <a:srgbClr val="000000"/>
                </a:solidFill>
                <a:effectLst/>
                <a:latin typeface="Times New Roman" panose="02020603050405020304" pitchFamily="18" charset="0"/>
                <a:ea typeface="Times New Roman" panose="02020603050405020304" pitchFamily="18" charset="0"/>
              </a:rPr>
              <a:t>Mehrbakhsh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Nilashi</a:t>
            </a:r>
            <a:r>
              <a:rPr lang="en-US" sz="2000" dirty="0">
                <a:solidFill>
                  <a:srgbClr val="000000"/>
                </a:solidFill>
                <a:effectLst/>
                <a:latin typeface="Times New Roman" panose="02020603050405020304" pitchFamily="18" charset="0"/>
                <a:ea typeface="Times New Roman" panose="02020603050405020304" pitchFamily="18" charset="0"/>
              </a:rPr>
              <a:t>, Othman Ibrahim, and </a:t>
            </a:r>
            <a:r>
              <a:rPr lang="en-US" sz="2000" dirty="0" err="1">
                <a:solidFill>
                  <a:srgbClr val="000000"/>
                </a:solidFill>
                <a:effectLst/>
                <a:latin typeface="Times New Roman" panose="02020603050405020304" pitchFamily="18" charset="0"/>
                <a:ea typeface="Times New Roman" panose="02020603050405020304" pitchFamily="18" charset="0"/>
              </a:rPr>
              <a:t>Hedayatreza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Naghshineh</a:t>
            </a:r>
            <a:r>
              <a:rPr lang="en-US" sz="2000" b="1"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2020:</a:t>
            </a:r>
          </a:p>
          <a:p>
            <a:pPr algn="ctr"/>
            <a:r>
              <a:rPr lang="en-US" sz="2000" dirty="0">
                <a:solidFill>
                  <a:srgbClr val="000000"/>
                </a:solidFill>
                <a:effectLst/>
                <a:latin typeface="Times New Roman" panose="02020603050405020304" pitchFamily="18" charset="0"/>
                <a:ea typeface="Times New Roman" panose="02020603050405020304" pitchFamily="18" charset="0"/>
              </a:rPr>
              <a:t>“Coronary Heart Disease Diagnosis through Self-Organizing Map and Fuzzy Support Vector Machine with Incremental Updates </a:t>
            </a:r>
            <a:r>
              <a:rPr lang="en-US" sz="2000" dirty="0">
                <a:latin typeface="Times New Roman" panose="02020603050405020304" pitchFamily="18" charset="0"/>
                <a:cs typeface="Times New Roman" panose="02020603050405020304" pitchFamily="18" charset="0"/>
              </a:rPr>
              <a:t>”</a:t>
            </a:r>
          </a:p>
          <a:p>
            <a:pPr marL="14605" marR="495300" indent="457200" algn="just">
              <a:spcBef>
                <a:spcPts val="0"/>
              </a:spcBef>
              <a:spcAft>
                <a:spcPts val="800"/>
              </a:spcAft>
            </a:pPr>
            <a:r>
              <a:rPr lang="en-US" sz="2000" kern="100" dirty="0">
                <a:solidFill>
                  <a:srgbClr val="000000"/>
                </a:solidFill>
                <a:effectLst/>
                <a:latin typeface="Times New Roman" panose="02020603050405020304" pitchFamily="18" charset="0"/>
                <a:ea typeface="Times New Roman" panose="02020603050405020304" pitchFamily="18" charset="0"/>
              </a:rPr>
              <a:t>This paper uses Self-Organizing Maps (SOM) for data visualization and clustering, combined with Fuzzy Support Vector Machines (FSVM) for classification. FSVM handles uncertainties in data through fuzzy logic, and incremental updates allow the model to adapt over time. </a:t>
            </a:r>
          </a:p>
          <a:p>
            <a:pPr algn="just"/>
            <a:r>
              <a:rPr lang="en-US" sz="2000" dirty="0">
                <a:latin typeface="Times New Roman" panose="02020603050405020304" pitchFamily="18" charset="0"/>
                <a:cs typeface="Times New Roman" panose="02020603050405020304" pitchFamily="18" charset="0"/>
              </a:rPr>
              <a:t>	Accuracy of 82.17%	</a:t>
            </a:r>
          </a:p>
        </p:txBody>
      </p:sp>
      <p:sp>
        <p:nvSpPr>
          <p:cNvPr id="8"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Literature Review</a:t>
            </a:r>
            <a:endParaRPr lang="en-US" sz="3200" b="1" dirty="0">
              <a:solidFill>
                <a:srgbClr val="002060"/>
              </a:solidFill>
              <a:latin typeface="Cambria" pitchFamily="18" charset="0"/>
            </a:endParaRPr>
          </a:p>
        </p:txBody>
      </p:sp>
    </p:spTree>
    <p:extLst>
      <p:ext uri="{BB962C8B-B14F-4D97-AF65-F5344CB8AC3E}">
        <p14:creationId xmlns:p14="http://schemas.microsoft.com/office/powerpoint/2010/main" val="186260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ctrTitle"/>
          </p:nvPr>
        </p:nvSpPr>
        <p:spPr>
          <a:xfrm>
            <a:off x="1524000" y="823697"/>
            <a:ext cx="9144000" cy="576064"/>
          </a:xfrm>
          <a:solidFill>
            <a:schemeClr val="accent4">
              <a:lumMod val="60000"/>
              <a:lumOff val="40000"/>
            </a:schemeClr>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Literature Survey</a:t>
            </a:r>
            <a:endParaRPr lang="en-US" sz="3200" b="1" dirty="0">
              <a:solidFill>
                <a:srgbClr val="002060"/>
              </a:solidFill>
              <a:latin typeface="Cambria" pitchFamily="18" charset="0"/>
            </a:endParaRPr>
          </a:p>
        </p:txBody>
      </p:sp>
      <p:sp>
        <p:nvSpPr>
          <p:cNvPr id="2" name="TextBox 1"/>
          <p:cNvSpPr txBox="1"/>
          <p:nvPr/>
        </p:nvSpPr>
        <p:spPr>
          <a:xfrm>
            <a:off x="1378039" y="1555599"/>
            <a:ext cx="9775065" cy="481157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3. </a:t>
            </a:r>
            <a:r>
              <a:rPr lang="en-US" sz="1800" b="1" kern="100" dirty="0">
                <a:solidFill>
                  <a:srgbClr val="000000"/>
                </a:solidFill>
                <a:effectLst/>
                <a:latin typeface="Times New Roman" panose="02020603050405020304" pitchFamily="18" charset="0"/>
                <a:ea typeface="Times New Roman" panose="02020603050405020304" pitchFamily="18" charset="0"/>
              </a:rPr>
              <a:t>:</a:t>
            </a:r>
            <a:r>
              <a:rPr lang="en-US" sz="1800" kern="100" dirty="0">
                <a:solidFill>
                  <a:srgbClr val="000000"/>
                </a:solidFill>
                <a:effectLst/>
                <a:latin typeface="Times New Roman" panose="02020603050405020304" pitchFamily="18" charset="0"/>
                <a:ea typeface="Times New Roman" panose="02020603050405020304" pitchFamily="18" charset="0"/>
              </a:rPr>
              <a:t> Uma N. </a:t>
            </a:r>
            <a:r>
              <a:rPr lang="en-US" sz="1800" kern="100" dirty="0" err="1">
                <a:solidFill>
                  <a:srgbClr val="000000"/>
                </a:solidFill>
                <a:effectLst/>
                <a:latin typeface="Times New Roman" panose="02020603050405020304" pitchFamily="18" charset="0"/>
                <a:ea typeface="Times New Roman" panose="02020603050405020304" pitchFamily="18" charset="0"/>
              </a:rPr>
              <a:t>Dulhare</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2018:</a:t>
            </a:r>
          </a:p>
          <a:p>
            <a:pPr algn="ctr"/>
            <a:r>
              <a:rPr lang="en-US" sz="2000" dirty="0">
                <a:latin typeface="Times New Roman" panose="02020603050405020304" pitchFamily="18" charset="0"/>
                <a:cs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Prediction System for Heart Disease Using Naive Bayes and Particle Swarm Optimization </a:t>
            </a:r>
            <a:r>
              <a:rPr lang="en-US" sz="2000" dirty="0">
                <a:latin typeface="Times New Roman" panose="02020603050405020304" pitchFamily="18" charset="0"/>
                <a:cs typeface="Times New Roman" panose="02020603050405020304" pitchFamily="18" charset="0"/>
              </a:rPr>
              <a:t>”</a:t>
            </a:r>
          </a:p>
          <a:p>
            <a:pPr algn="just"/>
            <a:r>
              <a:rPr lang="en-US" sz="2000" kern="100" dirty="0">
                <a:solidFill>
                  <a:srgbClr val="000000"/>
                </a:solidFill>
                <a:effectLst/>
                <a:latin typeface="Times New Roman" panose="02020603050405020304" pitchFamily="18" charset="0"/>
                <a:ea typeface="Times New Roman" panose="02020603050405020304" pitchFamily="18" charset="0"/>
              </a:rPr>
              <a:t>This study employs the Naive Bayes classifier optimized by Particle Swarm Optimization (PSO). PSO improves feature selection, enhancing the predictive performance of the Naive Bayes classifier.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Accuracy of 90.76%</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a:t>
            </a:r>
            <a:r>
              <a:rPr lang="en-US" sz="2000" kern="100" dirty="0">
                <a:solidFill>
                  <a:srgbClr val="000000"/>
                </a:solidFill>
                <a:effectLst/>
                <a:latin typeface="Times New Roman" panose="02020603050405020304" pitchFamily="18" charset="0"/>
                <a:ea typeface="Times New Roman" panose="02020603050405020304" pitchFamily="18" charset="0"/>
              </a:rPr>
              <a:t>Hasan T. Abbas, Ping H. Tan, Paul P. Wang, and Josephine M. E. Raymond </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2019:</a:t>
            </a:r>
          </a:p>
          <a:p>
            <a:pPr algn="just"/>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Predicting Long-Term Type 2 Diabetes with Support Vector Machine Using Oral Glucose Tolerance Test </a:t>
            </a:r>
            <a:r>
              <a:rPr lang="en-US" sz="2000" dirty="0">
                <a:latin typeface="Times New Roman" panose="02020603050405020304" pitchFamily="18" charset="0"/>
                <a:cs typeface="Times New Roman" panose="02020603050405020304" pitchFamily="18" charset="0"/>
              </a:rPr>
              <a:t>” </a:t>
            </a:r>
          </a:p>
          <a:p>
            <a:pPr marL="14605" marR="495300" indent="457200" algn="just">
              <a:spcBef>
                <a:spcPts val="0"/>
              </a:spcBef>
              <a:spcAft>
                <a:spcPts val="805"/>
              </a:spcAft>
            </a:pPr>
            <a:r>
              <a:rPr lang="en-US" sz="2000" kern="100" dirty="0">
                <a:solidFill>
                  <a:srgbClr val="000000"/>
                </a:solidFill>
                <a:effectLst/>
                <a:latin typeface="Times New Roman" panose="02020603050405020304" pitchFamily="18" charset="0"/>
                <a:ea typeface="Times New Roman" panose="02020603050405020304" pitchFamily="18" charset="0"/>
              </a:rPr>
              <a:t>This study uses Support Vector Machines (SVM) for predicting long-term type 2 diabetes, based on data from Oral Glucose Tolerance Tests (OGTT). SVM is chosen for its robustness and high classification accuracy. </a:t>
            </a:r>
          </a:p>
          <a:p>
            <a:pPr algn="just"/>
            <a:r>
              <a:rPr lang="en-US" sz="2000" dirty="0">
                <a:latin typeface="Times New Roman" panose="02020603050405020304" pitchFamily="18" charset="0"/>
                <a:cs typeface="Times New Roman" panose="02020603050405020304" pitchFamily="18" charset="0"/>
              </a:rPr>
              <a:t>	Accuracy of 85%</a:t>
            </a:r>
          </a:p>
        </p:txBody>
      </p:sp>
      <p:sp>
        <p:nvSpPr>
          <p:cNvPr id="9"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Literature Review</a:t>
            </a:r>
            <a:endParaRPr lang="en-US" sz="3200" b="1" dirty="0">
              <a:solidFill>
                <a:srgbClr val="002060"/>
              </a:solidFill>
              <a:latin typeface="Cambria" pitchFamily="18" charset="0"/>
            </a:endParaRPr>
          </a:p>
        </p:txBody>
      </p:sp>
    </p:spTree>
    <p:extLst>
      <p:ext uri="{BB962C8B-B14F-4D97-AF65-F5344CB8AC3E}">
        <p14:creationId xmlns:p14="http://schemas.microsoft.com/office/powerpoint/2010/main" val="2281473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697"/>
            <a:ext cx="9144000" cy="576064"/>
          </a:xfrm>
          <a:solidFill>
            <a:srgbClr val="C198E0"/>
          </a:solidFill>
        </p:spPr>
        <p:txBody>
          <a:bodyPr rtlCol="0">
            <a:normAutofit/>
          </a:bodyPr>
          <a:lstStyle/>
          <a:p>
            <a:pPr>
              <a:defRPr/>
            </a:pPr>
            <a:r>
              <a:rPr lang="en-IN" sz="3200" dirty="0">
                <a:latin typeface="Times New Roman" panose="02020603050405020304" pitchFamily="18" charset="0"/>
                <a:cs typeface="Times New Roman" panose="02020603050405020304" pitchFamily="18" charset="0"/>
              </a:rPr>
              <a:t>Objectives</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152400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8489940" y="1"/>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1991544"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2965" y="14513"/>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0" y="1533465"/>
            <a:ext cx="9144000" cy="5324535"/>
          </a:xfrm>
          <a:prstGeom prst="rect">
            <a:avLst/>
          </a:prstGeom>
        </p:spPr>
        <p:txBody>
          <a:bodyPr wrap="square">
            <a:spAutoFit/>
          </a:bodyPr>
          <a:lstStyle/>
          <a:p>
            <a:pPr algn="just"/>
            <a:endParaRPr lang="en-US" sz="2000" dirty="0">
              <a:solidFill>
                <a:srgbClr val="252525"/>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Integrated Data Management:</a:t>
            </a:r>
            <a:r>
              <a:rPr lang="en-US" sz="2000" dirty="0">
                <a:latin typeface="Times New Roman" panose="02020603050405020304" pitchFamily="18" charset="0"/>
                <a:cs typeface="Times New Roman" panose="02020603050405020304" pitchFamily="18" charset="0"/>
              </a:rPr>
              <a:t> Systemize data aggregation from diverse sources like medical records, IoT devices, and lab results.</a:t>
            </a:r>
            <a:endParaRPr lang="en-US" sz="2000" dirty="0">
              <a:solidFill>
                <a:srgbClr val="252525"/>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Efficient Diagnosis:</a:t>
            </a:r>
            <a:r>
              <a:rPr lang="en-US" sz="2000" dirty="0">
                <a:latin typeface="Times New Roman" panose="02020603050405020304" pitchFamily="18" charset="0"/>
                <a:cs typeface="Times New Roman" panose="02020603050405020304" pitchFamily="18" charset="0"/>
              </a:rPr>
              <a:t> Employ AI algorithms to automate diagnostics, enhancing accuracy and expediting processes.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Proactive Healthcare Delivery:</a:t>
            </a:r>
            <a:r>
              <a:rPr lang="en-US" sz="2000" dirty="0">
                <a:latin typeface="Times New Roman" panose="02020603050405020304" pitchFamily="18" charset="0"/>
                <a:cs typeface="Times New Roman" panose="02020603050405020304" pitchFamily="18" charset="0"/>
              </a:rPr>
              <a:t> Utilize predictive analytics for preemptive identification of health risks, enabling proactive interventions.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Personalized Treatment Plans:</a:t>
            </a:r>
            <a:r>
              <a:rPr lang="en-US" sz="2000" dirty="0">
                <a:latin typeface="Times New Roman" panose="02020603050405020304" pitchFamily="18" charset="0"/>
                <a:cs typeface="Times New Roman" panose="02020603050405020304" pitchFamily="18" charset="0"/>
              </a:rPr>
              <a:t> Tailor treatment strategies based on individual patient data, optimizing healthcare outcomes.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Continuous Improvement:</a:t>
            </a:r>
            <a:r>
              <a:rPr lang="en-US" sz="2000" dirty="0">
                <a:latin typeface="Times New Roman" panose="02020603050405020304" pitchFamily="18" charset="0"/>
                <a:cs typeface="Times New Roman" panose="02020603050405020304" pitchFamily="18" charset="0"/>
              </a:rPr>
              <a:t> Establish protocols for ongoing system evaluation and refinement to ensure long-term effectiveness.</a:t>
            </a:r>
          </a:p>
          <a:p>
            <a:pPr algn="just"/>
            <a:endParaRPr lang="en-US" sz="20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0" y="823697"/>
            <a:ext cx="12192000" cy="576064"/>
          </a:xfrm>
          <a:prstGeom prst="rect">
            <a:avLst/>
          </a:prstGeom>
          <a:solidFill>
            <a:srgbClr val="C198E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IN" sz="3200" dirty="0">
                <a:latin typeface="Times New Roman" panose="02020603050405020304" pitchFamily="18" charset="0"/>
                <a:cs typeface="Times New Roman" panose="02020603050405020304" pitchFamily="18" charset="0"/>
              </a:rPr>
              <a:t>Objectives</a:t>
            </a:r>
            <a:endParaRPr lang="en-US" sz="3200" b="1" dirty="0">
              <a:solidFill>
                <a:srgbClr val="002060"/>
              </a:solidFill>
              <a:latin typeface="Cambria" pitchFamily="18" charset="0"/>
            </a:endParaRPr>
          </a:p>
        </p:txBody>
      </p:sp>
    </p:spTree>
    <p:extLst>
      <p:ext uri="{BB962C8B-B14F-4D97-AF65-F5344CB8AC3E}">
        <p14:creationId xmlns:p14="http://schemas.microsoft.com/office/powerpoint/2010/main" val="750111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1629</Words>
  <Application>Microsoft Office PowerPoint</Application>
  <PresentationFormat>Widescreen</PresentationFormat>
  <Paragraphs>202</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vt:lpstr>
      <vt:lpstr>Noto Sans Symbols</vt:lpstr>
      <vt:lpstr>Times</vt:lpstr>
      <vt:lpstr>Times New Roman</vt:lpstr>
      <vt:lpstr>Office Theme</vt:lpstr>
      <vt:lpstr>Major Project Final Review</vt:lpstr>
      <vt:lpstr>Content Page</vt:lpstr>
      <vt:lpstr>Introduction</vt:lpstr>
      <vt:lpstr>Motivation</vt:lpstr>
      <vt:lpstr>Abstract </vt:lpstr>
      <vt:lpstr>Problem Statement</vt:lpstr>
      <vt:lpstr>Literature Survey</vt:lpstr>
      <vt:lpstr>Literature Survey</vt:lpstr>
      <vt:lpstr>Objectives</vt:lpstr>
      <vt:lpstr>Methodology</vt:lpstr>
      <vt:lpstr>PowerPoint Presentation</vt:lpstr>
      <vt:lpstr>Flow Chart</vt:lpstr>
      <vt:lpstr> System Architecture</vt:lpstr>
      <vt:lpstr>Technology Stack</vt:lpstr>
      <vt:lpstr>Code</vt:lpstr>
      <vt:lpstr>Code</vt:lpstr>
      <vt:lpstr>Code</vt:lpstr>
      <vt:lpstr>Code</vt:lpstr>
      <vt:lpstr>Code</vt:lpstr>
      <vt:lpstr>Execution </vt:lpstr>
      <vt:lpstr>Execution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Review-3</dc:title>
  <dc:creator>hithardha</dc:creator>
  <cp:lastModifiedBy>srikanthnaidu035@outlook.com</cp:lastModifiedBy>
  <cp:revision>23</cp:revision>
  <dcterms:created xsi:type="dcterms:W3CDTF">2024-04-16T10:54:51Z</dcterms:created>
  <dcterms:modified xsi:type="dcterms:W3CDTF">2024-09-11T03:30:54Z</dcterms:modified>
</cp:coreProperties>
</file>