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7"/>
  </p:notesMasterIdLst>
  <p:handoutMasterIdLst>
    <p:handoutMasterId r:id="rId18"/>
  </p:handoutMasterIdLst>
  <p:sldIdLst>
    <p:sldId id="768" r:id="rId2"/>
    <p:sldId id="779" r:id="rId3"/>
    <p:sldId id="780" r:id="rId4"/>
    <p:sldId id="782" r:id="rId5"/>
    <p:sldId id="791" r:id="rId6"/>
    <p:sldId id="792" r:id="rId7"/>
    <p:sldId id="783" r:id="rId8"/>
    <p:sldId id="789" r:id="rId9"/>
    <p:sldId id="784" r:id="rId10"/>
    <p:sldId id="785" r:id="rId11"/>
    <p:sldId id="786" r:id="rId12"/>
    <p:sldId id="796" r:id="rId13"/>
    <p:sldId id="788" r:id="rId14"/>
    <p:sldId id="794" r:id="rId15"/>
    <p:sldId id="795" r:id="rId16"/>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99FF33"/>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95" autoAdjust="0"/>
    <p:restoredTop sz="94680" autoAdjust="0"/>
  </p:normalViewPr>
  <p:slideViewPr>
    <p:cSldViewPr>
      <p:cViewPr varScale="1">
        <p:scale>
          <a:sx n="93" d="100"/>
          <a:sy n="93" d="100"/>
        </p:scale>
        <p:origin x="102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charset="0"/>
              </a:defRPr>
            </a:lvl1pPr>
          </a:lstStyle>
          <a:p>
            <a:pPr>
              <a:defRPr/>
            </a:pPr>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charset="0"/>
              </a:defRPr>
            </a:lvl1pPr>
          </a:lstStyle>
          <a:p>
            <a:pPr>
              <a:defRPr/>
            </a:pPr>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charset="0"/>
              </a:defRPr>
            </a:lvl1pPr>
          </a:lstStyle>
          <a:p>
            <a:pPr>
              <a:defRPr/>
            </a:pPr>
            <a:r>
              <a:rPr lang="en-US"/>
              <a:t>1.#</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charset="0"/>
              </a:defRPr>
            </a:lvl1pPr>
          </a:lstStyle>
          <a:p>
            <a:pPr>
              <a:defRPr/>
            </a:pPr>
            <a:fld id="{1982751C-CA83-419B-8CFF-5AB22219A391}"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charset="0"/>
              </a:defRPr>
            </a:lvl1pPr>
          </a:lstStyle>
          <a:p>
            <a:pPr>
              <a:defRPr/>
            </a:pPr>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charset="0"/>
              </a:defRPr>
            </a:lvl1pPr>
          </a:lstStyle>
          <a:p>
            <a:pPr>
              <a:defRPr/>
            </a:pPr>
            <a:r>
              <a:rPr lang="en-US"/>
              <a:t>1.#</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charset="0"/>
              </a:defRPr>
            </a:lvl1pPr>
          </a:lstStyle>
          <a:p>
            <a:pPr>
              <a:defRPr/>
            </a:pPr>
            <a:fld id="{0061A251-210C-4698-829D-E30043424700}"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D5BB3F-5374-426D-83D8-45F9511B9F0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4CF855-FBA1-447D-A454-587CD5517B16}" type="datetimeFigureOut">
              <a:rPr lang="en-US"/>
              <a:pPr>
                <a:defRPr/>
              </a:pPr>
              <a:t>7/11/2023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D9811802-F446-4ECA-81F8-3D7CEB2C386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8CDB5B1-6DB6-4BB6-BC45-B65C1F7E9DA3}" type="datetimeFigureOut">
              <a:rPr lang="en-US"/>
              <a:pPr>
                <a:defRPr/>
              </a:pPr>
              <a:t>7/11/2023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F74427B5-3EBF-4ACC-8088-51BCCC783F6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19AEEFE-DF03-4426-A11E-236AD6156E8D}" type="datetimeFigureOut">
              <a:rPr lang="en-US"/>
              <a:pPr>
                <a:defRPr/>
              </a:pPr>
              <a:t>7/11/2023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30C624B6-89DD-454A-BD71-7CB891A4B57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E963895-C78F-49EF-8A48-E42CC9BCE410}" type="datetimeFigureOut">
              <a:rPr lang="en-US"/>
              <a:pPr>
                <a:defRPr/>
              </a:pPr>
              <a:t>7/11/2023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1F24CB21-8C41-43C1-9B5D-4982F28EBE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775C7E1-12A5-4F9E-8B1D-A1AD21B2D452}" type="datetimeFigureOut">
              <a:rPr lang="en-US"/>
              <a:pPr>
                <a:defRPr/>
              </a:pPr>
              <a:t>7/11/2023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1.</a:t>
            </a:r>
            <a:fld id="{6F9F14E8-D6F6-4FD7-B667-43E15F612AF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94E6555-4BC7-4F56-97E6-D7BCDCDBA47E}" type="datetimeFigureOut">
              <a:rPr lang="en-US"/>
              <a:pPr>
                <a:defRPr/>
              </a:pPr>
              <a:t>7/11/2023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r>
              <a:rPr lang="en-US"/>
              <a:t>1.</a:t>
            </a:r>
            <a:fld id="{9A2A7961-5332-42DB-94E1-3A7EED3A2B1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121882F-FDD9-40A5-ACD4-89AFC4526B64}" type="datetimeFigureOut">
              <a:rPr lang="en-US"/>
              <a:pPr>
                <a:defRPr/>
              </a:pPr>
              <a:t>7/11/2023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r>
              <a:rPr lang="en-US"/>
              <a:t>1.</a:t>
            </a:r>
            <a:fld id="{328C3DDC-66E2-418E-B99B-EA5F2D95034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8FF48ED-29CC-49A1-81FF-9BD7E62ED485}" type="datetimeFigureOut">
              <a:rPr lang="en-US"/>
              <a:pPr>
                <a:defRPr/>
              </a:pPr>
              <a:t>7/11/2023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r>
              <a:rPr lang="en-US"/>
              <a:t>1.</a:t>
            </a:r>
            <a:fld id="{4A086580-6296-4F56-8D32-C4C6748F38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B28F46E-2B75-45C6-9CFE-CD8D7904E508}" type="datetimeFigureOut">
              <a:rPr lang="en-US"/>
              <a:pPr>
                <a:defRPr/>
              </a:pPr>
              <a:t>7/11/2023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1.</a:t>
            </a:r>
            <a:fld id="{EB4594F1-E481-4D15-9575-3F24EE6197E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5679D67-8DEB-47F0-B625-FDC9EBAADC9C}" type="datetimeFigureOut">
              <a:rPr lang="en-US"/>
              <a:pPr>
                <a:defRPr/>
              </a:pPr>
              <a:t>7/11/2023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1.</a:t>
            </a:r>
            <a:fld id="{14632E9A-DBDF-442D-B459-95EFE540F73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44F15B9-44B3-406C-AFB7-1BC2F10B89DE}" type="datetimeFigureOut">
              <a:rPr lang="en-US"/>
              <a:pPr>
                <a:defRPr/>
              </a:pPr>
              <a:t>7/11/2023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t>1.</a:t>
            </a:r>
            <a:fld id="{A541B9A5-4C05-4110-B3AD-07ABFA4C20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23697"/>
            <a:ext cx="9144000" cy="461665"/>
          </a:xfrm>
          <a:solidFill>
            <a:schemeClr val="accent4">
              <a:lumMod val="60000"/>
              <a:lumOff val="40000"/>
            </a:schemeClr>
          </a:solidFill>
        </p:spPr>
        <p:txBody>
          <a:bodyPr rtlCol="0">
            <a:normAutofit fontScale="90000"/>
          </a:bodyPr>
          <a:lstStyle/>
          <a:p>
            <a:pPr eaLnBrk="1" fontAlgn="auto" hangingPunct="1">
              <a:spcAft>
                <a:spcPts val="0"/>
              </a:spcAft>
              <a:defRPr/>
            </a:pPr>
            <a:r>
              <a:rPr lang="en-US" sz="3200" b="1" dirty="0">
                <a:solidFill>
                  <a:srgbClr val="002060"/>
                </a:solidFill>
                <a:latin typeface="Cambria" pitchFamily="18" charset="0"/>
              </a:rPr>
              <a:t>Mini Project -Design Review</a:t>
            </a:r>
          </a:p>
        </p:txBody>
      </p:sp>
      <p:pic>
        <p:nvPicPr>
          <p:cNvPr id="3075" name="Picture 3" descr="logo.png"/>
          <p:cNvPicPr>
            <a:picLocks noChangeAspect="1"/>
          </p:cNvPicPr>
          <p:nvPr/>
        </p:nvPicPr>
        <p:blipFill>
          <a:blip r:embed="rId2"/>
          <a:srcRect/>
          <a:stretch>
            <a:fillRect/>
          </a:stretch>
        </p:blipFill>
        <p:spPr bwMode="auto">
          <a:xfrm>
            <a:off x="311285" y="-42893"/>
            <a:ext cx="1060571" cy="866590"/>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077" name="TextBox 5"/>
          <p:cNvSpPr txBox="1">
            <a:spLocks noChangeArrowheads="1"/>
          </p:cNvSpPr>
          <p:nvPr/>
        </p:nvSpPr>
        <p:spPr bwMode="auto">
          <a:xfrm>
            <a:off x="608920" y="3703154"/>
            <a:ext cx="8378700" cy="461665"/>
          </a:xfrm>
          <a:prstGeom prst="rect">
            <a:avLst/>
          </a:prstGeom>
          <a:noFill/>
          <a:ln w="9525">
            <a:noFill/>
            <a:miter lim="800000"/>
            <a:headEnd/>
            <a:tailEnd/>
          </a:ln>
        </p:spPr>
        <p:txBody>
          <a:bodyPr wrap="square">
            <a:spAutoFit/>
          </a:bodyPr>
          <a:lstStyle/>
          <a:p>
            <a:pPr algn="ctr"/>
            <a:r>
              <a:rPr lang="en-US" sz="2400" dirty="0">
                <a:latin typeface="Times New Roman" panose="02020603050405020304" pitchFamily="18" charset="0"/>
                <a:cs typeface="Times New Roman" panose="02020603050405020304" pitchFamily="18" charset="0"/>
              </a:rPr>
              <a:t>Project Guide : Mrs. B J </a:t>
            </a:r>
            <a:r>
              <a:rPr lang="en-US" sz="2400" dirty="0" err="1">
                <a:latin typeface="Times New Roman" panose="02020603050405020304" pitchFamily="18" charset="0"/>
                <a:cs typeface="Times New Roman" panose="02020603050405020304" pitchFamily="18" charset="0"/>
              </a:rPr>
              <a:t>Praveena</a:t>
            </a:r>
            <a:r>
              <a:rPr lang="en-US" sz="2400" dirty="0">
                <a:latin typeface="Times New Roman" panose="02020603050405020304" pitchFamily="18" charset="0"/>
                <a:cs typeface="Times New Roman" panose="02020603050405020304" pitchFamily="18" charset="0"/>
              </a:rPr>
              <a:t>, Asst professor  </a:t>
            </a:r>
          </a:p>
        </p:txBody>
      </p:sp>
      <p:sp>
        <p:nvSpPr>
          <p:cNvPr id="3078" name="TextBox 8"/>
          <p:cNvSpPr txBox="1">
            <a:spLocks noChangeArrowheads="1"/>
          </p:cNvSpPr>
          <p:nvPr/>
        </p:nvSpPr>
        <p:spPr bwMode="auto">
          <a:xfrm>
            <a:off x="554519" y="4164819"/>
            <a:ext cx="8412602" cy="1569660"/>
          </a:xfrm>
          <a:prstGeom prst="rect">
            <a:avLst/>
          </a:prstGeom>
          <a:noFill/>
          <a:ln w="9525">
            <a:noFill/>
            <a:miter lim="800000"/>
            <a:headEnd/>
            <a:tailEnd/>
          </a:ln>
        </p:spPr>
        <p:txBody>
          <a:bodyPr wrap="square">
            <a:spAutoFit/>
          </a:bodyPr>
          <a:lstStyle/>
          <a:p>
            <a:r>
              <a:rPr lang="en-US" sz="2400" dirty="0">
                <a:latin typeface="Times New Roman" panose="02020603050405020304" pitchFamily="18" charset="0"/>
                <a:cs typeface="Times New Roman" panose="02020603050405020304" pitchFamily="18" charset="0"/>
              </a:rPr>
              <a:t>Student Names                                                       Roll No</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a:t>
            </a:r>
            <a:r>
              <a:rPr lang="en-US" sz="2400">
                <a:latin typeface="Times New Roman" panose="02020603050405020304" pitchFamily="18" charset="0"/>
                <a:cs typeface="Times New Roman" panose="02020603050405020304" pitchFamily="18" charset="0"/>
              </a:rPr>
              <a:t>Kavali Srikanth</a:t>
            </a:r>
            <a:r>
              <a:rPr lang="en-US" sz="2400" dirty="0">
                <a:latin typeface="Times New Roman" panose="02020603050405020304" pitchFamily="18" charset="0"/>
                <a:cs typeface="Times New Roman" panose="02020603050405020304" pitchFamily="18" charset="0"/>
              </a:rPr>
              <a:t>			 1608-20-733-103</a:t>
            </a:r>
          </a:p>
          <a:p>
            <a:r>
              <a:rPr lang="en-US" sz="2400" dirty="0">
                <a:latin typeface="Times New Roman" panose="02020603050405020304" pitchFamily="18" charset="0"/>
                <a:cs typeface="Times New Roman" panose="02020603050405020304" pitchFamily="18" charset="0"/>
              </a:rPr>
              <a:t>2. Srikanth b			              1608-20-733-113</a:t>
            </a:r>
          </a:p>
        </p:txBody>
      </p:sp>
      <p:sp>
        <p:nvSpPr>
          <p:cNvPr id="3" name="TextBox 2">
            <a:extLst>
              <a:ext uri="{FF2B5EF4-FFF2-40B4-BE49-F238E27FC236}">
                <a16:creationId xmlns:a16="http://schemas.microsoft.com/office/drawing/2014/main" id="{33A73F79-7075-582F-3B6C-941F0DB7691C}"/>
              </a:ext>
            </a:extLst>
          </p:cNvPr>
          <p:cNvSpPr txBox="1"/>
          <p:nvPr/>
        </p:nvSpPr>
        <p:spPr>
          <a:xfrm>
            <a:off x="55417" y="91324"/>
            <a:ext cx="6912768"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DE9B93-8624-3482-EEB7-1715853EAD76}"/>
              </a:ext>
            </a:extLst>
          </p:cNvPr>
          <p:cNvSpPr txBox="1"/>
          <p:nvPr/>
        </p:nvSpPr>
        <p:spPr>
          <a:xfrm>
            <a:off x="179513" y="2060848"/>
            <a:ext cx="8496944" cy="156966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Portal  to know about national and international scholarships</a:t>
            </a:r>
          </a:p>
          <a:p>
            <a:pPr algn="ctr"/>
            <a:r>
              <a:rPr lang="en-US" sz="3200" dirty="0">
                <a:solidFill>
                  <a:schemeClr val="bg1"/>
                </a:solidFill>
                <a:latin typeface="Times New Roman" panose="02020603050405020304" pitchFamily="18" charset="0"/>
                <a:cs typeface="Times New Roman" panose="02020603050405020304" pitchFamily="18" charset="0"/>
              </a:rPr>
              <a:t>Project Batch Number </a:t>
            </a:r>
            <a:r>
              <a:rPr lang="en-US" sz="3200">
                <a:solidFill>
                  <a:schemeClr val="bg1"/>
                </a:solidFill>
                <a:latin typeface="Times New Roman" panose="02020603050405020304" pitchFamily="18" charset="0"/>
                <a:cs typeface="Times New Roman" panose="02020603050405020304" pitchFamily="18" charset="0"/>
              </a:rPr>
              <a:t>:B-21</a:t>
            </a:r>
            <a:endParaRPr lang="en-IN"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F05D21-04D5-CCCC-CDF0-D05EEDBC4C0A}"/>
              </a:ext>
            </a:extLst>
          </p:cNvPr>
          <p:cNvSpPr>
            <a:spLocks noGrp="1"/>
          </p:cNvSpPr>
          <p:nvPr>
            <p:ph type="sldNum" sz="quarter" idx="12"/>
          </p:nvPr>
        </p:nvSpPr>
        <p:spPr/>
        <p:txBody>
          <a:bodyPr/>
          <a:lstStyle/>
          <a:p>
            <a:pPr>
              <a:defRPr/>
            </a:pPr>
            <a:r>
              <a:rPr lang="en-US"/>
              <a:t>1.</a:t>
            </a:r>
            <a:fld id="{4A086580-6296-4F56-8D32-C4C6748F3801}" type="slidenum">
              <a:rPr lang="en-US" smtClean="0"/>
              <a:pPr>
                <a:defRPr/>
              </a:pPr>
              <a:t>10</a:t>
            </a:fld>
            <a:endParaRPr lang="en-US"/>
          </a:p>
        </p:txBody>
      </p:sp>
      <p:sp>
        <p:nvSpPr>
          <p:cNvPr id="3" name="Slide Number Placeholder 1">
            <a:extLst>
              <a:ext uri="{FF2B5EF4-FFF2-40B4-BE49-F238E27FC236}">
                <a16:creationId xmlns:a16="http://schemas.microsoft.com/office/drawing/2014/main" id="{4E05D8FA-691A-35CC-DA75-AA3FF4DD3CBB}"/>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10</a:t>
            </a:fld>
            <a:endParaRPr lang="en-US"/>
          </a:p>
        </p:txBody>
      </p:sp>
      <p:sp>
        <p:nvSpPr>
          <p:cNvPr id="4" name="Title 1">
            <a:extLst>
              <a:ext uri="{FF2B5EF4-FFF2-40B4-BE49-F238E27FC236}">
                <a16:creationId xmlns:a16="http://schemas.microsoft.com/office/drawing/2014/main" id="{53CE06FE-98DD-5C11-32BC-881DA0AB7363}"/>
              </a:ext>
            </a:extLst>
          </p:cNvPr>
          <p:cNvSpPr txBox="1">
            <a:spLocks/>
          </p:cNvSpPr>
          <p:nvPr/>
        </p:nvSpPr>
        <p:spPr bwMode="auto">
          <a:xfrm>
            <a:off x="0" y="794201"/>
            <a:ext cx="9144000" cy="576262"/>
          </a:xfrm>
          <a:prstGeom prst="rect">
            <a:avLst/>
          </a:prstGeom>
          <a:solidFill>
            <a:schemeClr val="accent4">
              <a:lumMod val="60000"/>
              <a:lumOff val="40000"/>
            </a:schemeClr>
          </a:solid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IN" sz="3200" b="0" dirty="0">
                <a:solidFill>
                  <a:srgbClr val="002060"/>
                </a:solidFill>
                <a:latin typeface="Times New Roman" panose="02020603050405020304" pitchFamily="18" charset="0"/>
                <a:cs typeface="Times New Roman" panose="02020603050405020304" pitchFamily="18" charset="0"/>
              </a:rPr>
              <a:t>UML Diagrams(Activity)</a:t>
            </a:r>
            <a:endParaRPr lang="en-US" sz="3200" b="1" dirty="0">
              <a:solidFill>
                <a:srgbClr val="002060"/>
              </a:solidFill>
              <a:latin typeface="Cambria" pitchFamily="18" charset="0"/>
            </a:endParaRPr>
          </a:p>
        </p:txBody>
      </p:sp>
      <p:pic>
        <p:nvPicPr>
          <p:cNvPr id="5" name="Picture 4" descr="logo.png">
            <a:extLst>
              <a:ext uri="{FF2B5EF4-FFF2-40B4-BE49-F238E27FC236}">
                <a16:creationId xmlns:a16="http://schemas.microsoft.com/office/drawing/2014/main" id="{B11E907C-1F92-14D8-D48D-102626614742}"/>
              </a:ext>
            </a:extLst>
          </p:cNvPr>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6" name="Picture 5" descr="NBA LOGO.png">
            <a:extLst>
              <a:ext uri="{FF2B5EF4-FFF2-40B4-BE49-F238E27FC236}">
                <a16:creationId xmlns:a16="http://schemas.microsoft.com/office/drawing/2014/main" id="{E4B7B246-6C0B-7EA2-1553-B8FC10D4F304}"/>
              </a:ext>
            </a:extLst>
          </p:cNvPr>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7" name="TextBox 6">
            <a:extLst>
              <a:ext uri="{FF2B5EF4-FFF2-40B4-BE49-F238E27FC236}">
                <a16:creationId xmlns:a16="http://schemas.microsoft.com/office/drawing/2014/main" id="{7C9E84FB-88D2-276C-7057-1F36445B4F15}"/>
              </a:ext>
            </a:extLst>
          </p:cNvPr>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a16="http://schemas.microsoft.com/office/drawing/2014/main" id="{B40795C4-9071-F856-082B-2F4C28625A5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4643BF7-8176-B800-4D19-9CD4996302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4" y="1384976"/>
            <a:ext cx="8784976" cy="5381700"/>
          </a:xfrm>
          <a:prstGeom prst="rect">
            <a:avLst/>
          </a:prstGeom>
        </p:spPr>
      </p:pic>
    </p:spTree>
    <p:extLst>
      <p:ext uri="{BB962C8B-B14F-4D97-AF65-F5344CB8AC3E}">
        <p14:creationId xmlns:p14="http://schemas.microsoft.com/office/powerpoint/2010/main" val="152761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308034-D062-8BB3-31A0-7D1DFC43B4A6}"/>
              </a:ext>
            </a:extLst>
          </p:cNvPr>
          <p:cNvSpPr>
            <a:spLocks noGrp="1"/>
          </p:cNvSpPr>
          <p:nvPr>
            <p:ph type="sldNum" sz="quarter" idx="12"/>
          </p:nvPr>
        </p:nvSpPr>
        <p:spPr/>
        <p:txBody>
          <a:bodyPr/>
          <a:lstStyle/>
          <a:p>
            <a:pPr>
              <a:defRPr/>
            </a:pPr>
            <a:r>
              <a:rPr lang="en-US"/>
              <a:t>1.</a:t>
            </a:r>
            <a:fld id="{4A086580-6296-4F56-8D32-C4C6748F3801}" type="slidenum">
              <a:rPr lang="en-US" smtClean="0"/>
              <a:pPr>
                <a:defRPr/>
              </a:pPr>
              <a:t>11</a:t>
            </a:fld>
            <a:endParaRPr lang="en-US"/>
          </a:p>
        </p:txBody>
      </p:sp>
      <p:sp>
        <p:nvSpPr>
          <p:cNvPr id="5" name="Slide Number Placeholder 1">
            <a:extLst>
              <a:ext uri="{FF2B5EF4-FFF2-40B4-BE49-F238E27FC236}">
                <a16:creationId xmlns:a16="http://schemas.microsoft.com/office/drawing/2014/main" id="{ECD63696-8009-9F45-3DED-89B21C77BCC8}"/>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11</a:t>
            </a:fld>
            <a:endParaRPr lang="en-US"/>
          </a:p>
        </p:txBody>
      </p:sp>
      <p:sp>
        <p:nvSpPr>
          <p:cNvPr id="6" name="Slide Number Placeholder 1">
            <a:extLst>
              <a:ext uri="{FF2B5EF4-FFF2-40B4-BE49-F238E27FC236}">
                <a16:creationId xmlns:a16="http://schemas.microsoft.com/office/drawing/2014/main" id="{D1085535-DE54-62E8-DB4B-DF2F193D1DA7}"/>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11</a:t>
            </a:fld>
            <a:endParaRPr lang="en-US"/>
          </a:p>
        </p:txBody>
      </p:sp>
      <p:sp>
        <p:nvSpPr>
          <p:cNvPr id="7" name="Title 1">
            <a:extLst>
              <a:ext uri="{FF2B5EF4-FFF2-40B4-BE49-F238E27FC236}">
                <a16:creationId xmlns:a16="http://schemas.microsoft.com/office/drawing/2014/main" id="{94A05B3A-48F6-0317-7BD9-A90BD02202A2}"/>
              </a:ext>
            </a:extLst>
          </p:cNvPr>
          <p:cNvSpPr txBox="1">
            <a:spLocks/>
          </p:cNvSpPr>
          <p:nvPr/>
        </p:nvSpPr>
        <p:spPr bwMode="auto">
          <a:xfrm>
            <a:off x="0" y="794201"/>
            <a:ext cx="9144000" cy="576262"/>
          </a:xfrm>
          <a:prstGeom prst="rect">
            <a:avLst/>
          </a:prstGeom>
          <a:solidFill>
            <a:schemeClr val="accent4">
              <a:lumMod val="60000"/>
              <a:lumOff val="40000"/>
            </a:schemeClr>
          </a:solid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IN" sz="3200" b="0" dirty="0">
                <a:solidFill>
                  <a:srgbClr val="002060"/>
                </a:solidFill>
                <a:latin typeface="Times New Roman" panose="02020603050405020304" pitchFamily="18" charset="0"/>
                <a:cs typeface="Times New Roman" panose="02020603050405020304" pitchFamily="18" charset="0"/>
              </a:rPr>
              <a:t>UML Diagrams</a:t>
            </a:r>
            <a:endParaRPr lang="en-US" sz="3200" b="1" dirty="0">
              <a:solidFill>
                <a:srgbClr val="002060"/>
              </a:solidFill>
              <a:latin typeface="Cambria" pitchFamily="18" charset="0"/>
            </a:endParaRPr>
          </a:p>
        </p:txBody>
      </p:sp>
      <p:pic>
        <p:nvPicPr>
          <p:cNvPr id="8" name="Picture 7" descr="logo.png">
            <a:extLst>
              <a:ext uri="{FF2B5EF4-FFF2-40B4-BE49-F238E27FC236}">
                <a16:creationId xmlns:a16="http://schemas.microsoft.com/office/drawing/2014/main" id="{F390C038-FEAA-80FA-1A96-F5CDB776189E}"/>
              </a:ext>
            </a:extLst>
          </p:cNvPr>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9" name="Picture 8" descr="NBA LOGO.png">
            <a:extLst>
              <a:ext uri="{FF2B5EF4-FFF2-40B4-BE49-F238E27FC236}">
                <a16:creationId xmlns:a16="http://schemas.microsoft.com/office/drawing/2014/main" id="{C9194167-D500-602B-2D07-14688DAD932A}"/>
              </a:ext>
            </a:extLst>
          </p:cNvPr>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10" name="TextBox 9">
            <a:extLst>
              <a:ext uri="{FF2B5EF4-FFF2-40B4-BE49-F238E27FC236}">
                <a16:creationId xmlns:a16="http://schemas.microsoft.com/office/drawing/2014/main" id="{5273BAE9-E710-BB78-8B57-BFA82EB2F04C}"/>
              </a:ext>
            </a:extLst>
          </p:cNvPr>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1" name="Picture 3">
            <a:extLst>
              <a:ext uri="{FF2B5EF4-FFF2-40B4-BE49-F238E27FC236}">
                <a16:creationId xmlns:a16="http://schemas.microsoft.com/office/drawing/2014/main" id="{71285D49-2D26-DB40-89DA-05FECFBA80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52BF16-1651-2813-855A-5908D0D095F1}"/>
              </a:ext>
            </a:extLst>
          </p:cNvPr>
          <p:cNvSpPr txBox="1"/>
          <p:nvPr/>
        </p:nvSpPr>
        <p:spPr>
          <a:xfrm>
            <a:off x="467543" y="1628800"/>
            <a:ext cx="8365172" cy="3908762"/>
          </a:xfrm>
          <a:prstGeom prst="rect">
            <a:avLst/>
          </a:prstGeom>
          <a:noFill/>
        </p:spPr>
        <p:txBody>
          <a:bodyPr wrap="square" rtlCol="0">
            <a:spAutoFit/>
          </a:bodyPr>
          <a:lstStyle/>
          <a:p>
            <a:r>
              <a:rPr lang="en-US" sz="2800">
                <a:solidFill>
                  <a:schemeClr val="tx2"/>
                </a:solidFill>
                <a:latin typeface="Times New Roman" panose="02020603050405020304" pitchFamily="18" charset="0"/>
                <a:cs typeface="Times New Roman" panose="02020603050405020304" pitchFamily="18" charset="0"/>
              </a:rPr>
              <a:t>Sequence </a:t>
            </a:r>
            <a:r>
              <a:rPr lang="en-US" sz="2800" dirty="0">
                <a:solidFill>
                  <a:schemeClr val="tx2"/>
                </a:solidFill>
                <a:latin typeface="Times New Roman" panose="02020603050405020304" pitchFamily="18" charset="0"/>
                <a:cs typeface="Times New Roman" panose="02020603050405020304" pitchFamily="18" charset="0"/>
              </a:rPr>
              <a:t>Diagram</a:t>
            </a:r>
          </a:p>
          <a:p>
            <a:endParaRPr lang="en-US" sz="2800"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a:effectLst/>
                <a:latin typeface="Times New Roman" panose="02020603050405020304" pitchFamily="18" charset="0"/>
                <a:cs typeface="Times New Roman" panose="02020603050405020304" pitchFamily="18" charset="0"/>
              </a:rPr>
              <a:t>The sequence diagram illustrates the chronological sequence of interactions and messages exchanged between different components and objects within  system. It showcases the flow of actions during user registration, login, and password recovery processes. The diagram depicts the steps involved in each process, starting with the user's interaction with the system. </a:t>
            </a:r>
          </a:p>
          <a:p>
            <a:pPr marL="457200" indent="-457200">
              <a:buFont typeface="Wingdings" panose="05000000000000000000" pitchFamily="2" charset="2"/>
              <a:buChar char="Ø"/>
            </a:pPr>
            <a:endParaRPr lang="en-US" sz="2400" dirty="0">
              <a:latin typeface="Söhne"/>
            </a:endParaRPr>
          </a:p>
        </p:txBody>
      </p:sp>
    </p:spTree>
    <p:extLst>
      <p:ext uri="{BB962C8B-B14F-4D97-AF65-F5344CB8AC3E}">
        <p14:creationId xmlns:p14="http://schemas.microsoft.com/office/powerpoint/2010/main" val="374403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DA8114-5E97-78C0-906B-399D8B1B62B6}"/>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rPr>
              <a:t>1.</a:t>
            </a:r>
            <a:fld id="{4A086580-6296-4F56-8D32-C4C6748F3801}" type="slidenum">
              <a:rPr kumimoji="0" lang="en-US" sz="12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3" name="Slide Number Placeholder 1">
            <a:extLst>
              <a:ext uri="{FF2B5EF4-FFF2-40B4-BE49-F238E27FC236}">
                <a16:creationId xmlns:a16="http://schemas.microsoft.com/office/drawing/2014/main" id="{2CAD75E4-A733-0B39-B243-4C245B9644DC}"/>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rPr>
              <a:t>1.</a:t>
            </a:r>
            <a:fld id="{4A086580-6296-4F56-8D32-C4C6748F3801}" type="slidenum">
              <a:rPr kumimoji="0" lang="en-US" sz="12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4" name="Slide Number Placeholder 1">
            <a:extLst>
              <a:ext uri="{FF2B5EF4-FFF2-40B4-BE49-F238E27FC236}">
                <a16:creationId xmlns:a16="http://schemas.microsoft.com/office/drawing/2014/main" id="{D621D4BE-F67D-6AE8-A99C-EAD44C1F5343}"/>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rPr>
              <a:t>1.</a:t>
            </a:r>
            <a:fld id="{4A086580-6296-4F56-8D32-C4C6748F3801}" type="slidenum">
              <a:rPr kumimoji="0" lang="en-US" sz="12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Slide Number Placeholder 1">
            <a:extLst>
              <a:ext uri="{FF2B5EF4-FFF2-40B4-BE49-F238E27FC236}">
                <a16:creationId xmlns:a16="http://schemas.microsoft.com/office/drawing/2014/main" id="{A569A75B-E2BD-174A-A052-6DC71A77A2FD}"/>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rPr>
              <a:t>1.</a:t>
            </a:r>
            <a:fld id="{4A086580-6296-4F56-8D32-C4C6748F3801}" type="slidenum">
              <a:rPr kumimoji="0" lang="en-US" sz="12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6" name="Title 1">
            <a:extLst>
              <a:ext uri="{FF2B5EF4-FFF2-40B4-BE49-F238E27FC236}">
                <a16:creationId xmlns:a16="http://schemas.microsoft.com/office/drawing/2014/main" id="{F1D1D5F3-7F13-93CF-DE24-F50A592EE5D1}"/>
              </a:ext>
            </a:extLst>
          </p:cNvPr>
          <p:cNvSpPr txBox="1">
            <a:spLocks/>
          </p:cNvSpPr>
          <p:nvPr/>
        </p:nvSpPr>
        <p:spPr bwMode="auto">
          <a:xfrm>
            <a:off x="0" y="794201"/>
            <a:ext cx="9144000" cy="576262"/>
          </a:xfrm>
          <a:prstGeom prst="rect">
            <a:avLst/>
          </a:prstGeom>
          <a:solidFill>
            <a:schemeClr val="accent4">
              <a:lumMod val="60000"/>
              <a:lumOff val="40000"/>
            </a:schemeClr>
          </a:solid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3200" b="0" dirty="0">
                <a:solidFill>
                  <a:srgbClr val="002060"/>
                </a:solidFill>
                <a:latin typeface="Times New Roman" panose="02020603050405020304" pitchFamily="18" charset="0"/>
                <a:cs typeface="Times New Roman" panose="02020603050405020304" pitchFamily="18" charset="0"/>
              </a:rPr>
              <a:t>Sequence Diagram</a:t>
            </a:r>
            <a:endParaRPr kumimoji="0" lang="en-US" sz="3200" b="1" i="0" u="none" strike="noStrike" kern="1200" cap="none" spc="0" normalizeH="0" baseline="0" noProof="0" dirty="0">
              <a:ln>
                <a:noFill/>
              </a:ln>
              <a:solidFill>
                <a:srgbClr val="002060"/>
              </a:solidFill>
              <a:effectLst/>
              <a:uLnTx/>
              <a:uFillTx/>
              <a:latin typeface="Cambria" pitchFamily="18" charset="0"/>
              <a:ea typeface="+mj-ea"/>
              <a:cs typeface="+mj-cs"/>
            </a:endParaRPr>
          </a:p>
        </p:txBody>
      </p:sp>
      <p:pic>
        <p:nvPicPr>
          <p:cNvPr id="7" name="Picture 6" descr="logo.png">
            <a:extLst>
              <a:ext uri="{FF2B5EF4-FFF2-40B4-BE49-F238E27FC236}">
                <a16:creationId xmlns:a16="http://schemas.microsoft.com/office/drawing/2014/main" id="{E64E04FB-09B6-0DDD-02CD-829533B58944}"/>
              </a:ext>
            </a:extLst>
          </p:cNvPr>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8" name="Picture 7" descr="NBA LOGO.png">
            <a:extLst>
              <a:ext uri="{FF2B5EF4-FFF2-40B4-BE49-F238E27FC236}">
                <a16:creationId xmlns:a16="http://schemas.microsoft.com/office/drawing/2014/main" id="{66F565F1-258A-D56F-0F19-DF22F6C83E32}"/>
              </a:ext>
            </a:extLst>
          </p:cNvPr>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9" name="TextBox 8">
            <a:extLst>
              <a:ext uri="{FF2B5EF4-FFF2-40B4-BE49-F238E27FC236}">
                <a16:creationId xmlns:a16="http://schemas.microsoft.com/office/drawing/2014/main" id="{12537E20-1AD2-8F85-A885-4E46782D191E}"/>
              </a:ext>
            </a:extLst>
          </p:cNvPr>
          <p:cNvSpPr txBox="1"/>
          <p:nvPr/>
        </p:nvSpPr>
        <p:spPr>
          <a:xfrm>
            <a:off x="467543" y="91324"/>
            <a:ext cx="6500641" cy="707886"/>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            Department of CSE </a:t>
            </a:r>
            <a:endPar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10" name="Picture 3">
            <a:extLst>
              <a:ext uri="{FF2B5EF4-FFF2-40B4-BE49-F238E27FC236}">
                <a16:creationId xmlns:a16="http://schemas.microsoft.com/office/drawing/2014/main" id="{5B0DAF6E-C166-039E-A2A9-024B0AFBFA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8CD1174-C50E-AF33-40F3-54761572CA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4313" y="1618986"/>
            <a:ext cx="5167930" cy="5044604"/>
          </a:xfrm>
          <a:prstGeom prst="rect">
            <a:avLst/>
          </a:prstGeom>
        </p:spPr>
      </p:pic>
    </p:spTree>
    <p:extLst>
      <p:ext uri="{BB962C8B-B14F-4D97-AF65-F5344CB8AC3E}">
        <p14:creationId xmlns:p14="http://schemas.microsoft.com/office/powerpoint/2010/main" val="54804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DA8114-5E97-78C0-906B-399D8B1B62B6}"/>
              </a:ext>
            </a:extLst>
          </p:cNvPr>
          <p:cNvSpPr>
            <a:spLocks noGrp="1"/>
          </p:cNvSpPr>
          <p:nvPr>
            <p:ph type="sldNum" sz="quarter" idx="12"/>
          </p:nvPr>
        </p:nvSpPr>
        <p:spPr/>
        <p:txBody>
          <a:bodyPr/>
          <a:lstStyle/>
          <a:p>
            <a:pPr>
              <a:defRPr/>
            </a:pPr>
            <a:r>
              <a:rPr lang="en-US"/>
              <a:t>1.</a:t>
            </a:r>
            <a:fld id="{4A086580-6296-4F56-8D32-C4C6748F3801}" type="slidenum">
              <a:rPr lang="en-US" smtClean="0"/>
              <a:pPr>
                <a:defRPr/>
              </a:pPr>
              <a:t>13</a:t>
            </a:fld>
            <a:endParaRPr lang="en-US"/>
          </a:p>
        </p:txBody>
      </p:sp>
      <p:sp>
        <p:nvSpPr>
          <p:cNvPr id="3" name="Slide Number Placeholder 1">
            <a:extLst>
              <a:ext uri="{FF2B5EF4-FFF2-40B4-BE49-F238E27FC236}">
                <a16:creationId xmlns:a16="http://schemas.microsoft.com/office/drawing/2014/main" id="{2CAD75E4-A733-0B39-B243-4C245B9644DC}"/>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13</a:t>
            </a:fld>
            <a:endParaRPr lang="en-US"/>
          </a:p>
        </p:txBody>
      </p:sp>
      <p:sp>
        <p:nvSpPr>
          <p:cNvPr id="4" name="Slide Number Placeholder 1">
            <a:extLst>
              <a:ext uri="{FF2B5EF4-FFF2-40B4-BE49-F238E27FC236}">
                <a16:creationId xmlns:a16="http://schemas.microsoft.com/office/drawing/2014/main" id="{D621D4BE-F67D-6AE8-A99C-EAD44C1F5343}"/>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13</a:t>
            </a:fld>
            <a:endParaRPr lang="en-US"/>
          </a:p>
        </p:txBody>
      </p:sp>
      <p:sp>
        <p:nvSpPr>
          <p:cNvPr id="5" name="Slide Number Placeholder 1">
            <a:extLst>
              <a:ext uri="{FF2B5EF4-FFF2-40B4-BE49-F238E27FC236}">
                <a16:creationId xmlns:a16="http://schemas.microsoft.com/office/drawing/2014/main" id="{A569A75B-E2BD-174A-A052-6DC71A77A2FD}"/>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13</a:t>
            </a:fld>
            <a:endParaRPr lang="en-US"/>
          </a:p>
        </p:txBody>
      </p:sp>
      <p:sp>
        <p:nvSpPr>
          <p:cNvPr id="6" name="Title 1">
            <a:extLst>
              <a:ext uri="{FF2B5EF4-FFF2-40B4-BE49-F238E27FC236}">
                <a16:creationId xmlns:a16="http://schemas.microsoft.com/office/drawing/2014/main" id="{F1D1D5F3-7F13-93CF-DE24-F50A592EE5D1}"/>
              </a:ext>
            </a:extLst>
          </p:cNvPr>
          <p:cNvSpPr txBox="1">
            <a:spLocks/>
          </p:cNvSpPr>
          <p:nvPr/>
        </p:nvSpPr>
        <p:spPr bwMode="auto">
          <a:xfrm>
            <a:off x="0" y="794201"/>
            <a:ext cx="9144000" cy="576262"/>
          </a:xfrm>
          <a:prstGeom prst="rect">
            <a:avLst/>
          </a:prstGeom>
          <a:solidFill>
            <a:schemeClr val="accent4">
              <a:lumMod val="60000"/>
              <a:lumOff val="40000"/>
            </a:schemeClr>
          </a:solid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IN" sz="3200" b="0" dirty="0">
                <a:solidFill>
                  <a:srgbClr val="002060"/>
                </a:solidFill>
                <a:latin typeface="Times New Roman" panose="02020603050405020304" pitchFamily="18" charset="0"/>
                <a:cs typeface="Times New Roman" panose="02020603050405020304" pitchFamily="18" charset="0"/>
              </a:rPr>
              <a:t>Modules</a:t>
            </a:r>
            <a:endParaRPr lang="en-US" sz="3200" b="1" dirty="0">
              <a:solidFill>
                <a:srgbClr val="002060"/>
              </a:solidFill>
              <a:latin typeface="Cambria" pitchFamily="18" charset="0"/>
            </a:endParaRPr>
          </a:p>
        </p:txBody>
      </p:sp>
      <p:pic>
        <p:nvPicPr>
          <p:cNvPr id="7" name="Picture 6" descr="logo.png">
            <a:extLst>
              <a:ext uri="{FF2B5EF4-FFF2-40B4-BE49-F238E27FC236}">
                <a16:creationId xmlns:a16="http://schemas.microsoft.com/office/drawing/2014/main" id="{E64E04FB-09B6-0DDD-02CD-829533B58944}"/>
              </a:ext>
            </a:extLst>
          </p:cNvPr>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8" name="Picture 7" descr="NBA LOGO.png">
            <a:extLst>
              <a:ext uri="{FF2B5EF4-FFF2-40B4-BE49-F238E27FC236}">
                <a16:creationId xmlns:a16="http://schemas.microsoft.com/office/drawing/2014/main" id="{66F565F1-258A-D56F-0F19-DF22F6C83E32}"/>
              </a:ext>
            </a:extLst>
          </p:cNvPr>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9" name="TextBox 8">
            <a:extLst>
              <a:ext uri="{FF2B5EF4-FFF2-40B4-BE49-F238E27FC236}">
                <a16:creationId xmlns:a16="http://schemas.microsoft.com/office/drawing/2014/main" id="{12537E20-1AD2-8F85-A885-4E46782D191E}"/>
              </a:ext>
            </a:extLst>
          </p:cNvPr>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0" name="Picture 3">
            <a:extLst>
              <a:ext uri="{FF2B5EF4-FFF2-40B4-BE49-F238E27FC236}">
                <a16:creationId xmlns:a16="http://schemas.microsoft.com/office/drawing/2014/main" id="{5B0DAF6E-C166-039E-A2A9-024B0AFBFA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A8E6F1-95C4-E81F-622A-CD0ADAA30EE9}"/>
              </a:ext>
            </a:extLst>
          </p:cNvPr>
          <p:cNvSpPr txBox="1"/>
          <p:nvPr/>
        </p:nvSpPr>
        <p:spPr>
          <a:xfrm>
            <a:off x="143508" y="1497078"/>
            <a:ext cx="8856984" cy="4156651"/>
          </a:xfrm>
          <a:prstGeom prst="rect">
            <a:avLst/>
          </a:prstGeom>
          <a:noFill/>
        </p:spPr>
        <p:txBody>
          <a:bodyPr wrap="square" rtlCol="0">
            <a:spAutoFit/>
          </a:bodyPr>
          <a:lstStyle/>
          <a:p>
            <a:pPr algn="just">
              <a:lnSpc>
                <a:spcPct val="106000"/>
              </a:lnSpc>
              <a:spcAft>
                <a:spcPts val="800"/>
              </a:spcAft>
            </a:pPr>
            <a:r>
              <a:rPr lang="en-US" sz="2400" i="0" dirty="0">
                <a:solidFill>
                  <a:srgbClr val="374151"/>
                </a:solidFill>
                <a:effectLst/>
                <a:latin typeface="Times New Roman" panose="02020603050405020304" pitchFamily="18" charset="0"/>
                <a:cs typeface="Times New Roman" panose="02020603050405020304" pitchFamily="18" charset="0"/>
              </a:rPr>
              <a:t>Scholarship Listing Module: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This module focuses on displaying the available scholarships to users. It includes functionalities for listing scholarships, providing details such as title, description, eligibility criteria, and application links. It also enables users to search and filter scholarships based on specific criteria.</a:t>
            </a:r>
            <a:endParaRPr lang="en-US" sz="2200" b="0" dirty="0">
              <a:latin typeface="Times New Roman" panose="02020603050405020304" pitchFamily="18" charset="0"/>
              <a:cs typeface="Times New Roman" panose="02020603050405020304" pitchFamily="18" charset="0"/>
            </a:endParaRPr>
          </a:p>
          <a:p>
            <a:r>
              <a:rPr lang="en-US" sz="2400" i="0" dirty="0">
                <a:solidFill>
                  <a:srgbClr val="374151"/>
                </a:solidFill>
                <a:effectLst/>
                <a:latin typeface="Times New Roman" panose="02020603050405020304" pitchFamily="18" charset="0"/>
                <a:cs typeface="Times New Roman" panose="02020603050405020304" pitchFamily="18" charset="0"/>
              </a:rPr>
              <a:t>Student Dashboard Module: </a:t>
            </a:r>
          </a:p>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This module provides a personalized dashboard for students upon logging in. It displays relevant information such as recommended scholarships, eligibility notifications, and the status of their submitted applications. It may also include features for managing personal details, saved scholarships, and application history.</a:t>
            </a:r>
            <a:endParaRPr lang="en-US"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87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DA8114-5E97-78C0-906B-399D8B1B62B6}"/>
              </a:ext>
            </a:extLst>
          </p:cNvPr>
          <p:cNvSpPr>
            <a:spLocks noGrp="1"/>
          </p:cNvSpPr>
          <p:nvPr>
            <p:ph type="sldNum" sz="quarter" idx="12"/>
          </p:nvPr>
        </p:nvSpPr>
        <p:spPr/>
        <p:txBody>
          <a:bodyPr/>
          <a:lstStyle/>
          <a:p>
            <a:pPr>
              <a:defRPr/>
            </a:pPr>
            <a:r>
              <a:rPr lang="en-US"/>
              <a:t>1.</a:t>
            </a:r>
            <a:fld id="{4A086580-6296-4F56-8D32-C4C6748F3801}" type="slidenum">
              <a:rPr lang="en-US" smtClean="0"/>
              <a:pPr>
                <a:defRPr/>
              </a:pPr>
              <a:t>14</a:t>
            </a:fld>
            <a:endParaRPr lang="en-US"/>
          </a:p>
        </p:txBody>
      </p:sp>
      <p:sp>
        <p:nvSpPr>
          <p:cNvPr id="3" name="Slide Number Placeholder 1">
            <a:extLst>
              <a:ext uri="{FF2B5EF4-FFF2-40B4-BE49-F238E27FC236}">
                <a16:creationId xmlns:a16="http://schemas.microsoft.com/office/drawing/2014/main" id="{2CAD75E4-A733-0B39-B243-4C245B9644DC}"/>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14</a:t>
            </a:fld>
            <a:endParaRPr lang="en-US"/>
          </a:p>
        </p:txBody>
      </p:sp>
      <p:sp>
        <p:nvSpPr>
          <p:cNvPr id="4" name="Slide Number Placeholder 1">
            <a:extLst>
              <a:ext uri="{FF2B5EF4-FFF2-40B4-BE49-F238E27FC236}">
                <a16:creationId xmlns:a16="http://schemas.microsoft.com/office/drawing/2014/main" id="{D621D4BE-F67D-6AE8-A99C-EAD44C1F5343}"/>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14</a:t>
            </a:fld>
            <a:endParaRPr lang="en-US"/>
          </a:p>
        </p:txBody>
      </p:sp>
      <p:sp>
        <p:nvSpPr>
          <p:cNvPr id="5" name="Slide Number Placeholder 1">
            <a:extLst>
              <a:ext uri="{FF2B5EF4-FFF2-40B4-BE49-F238E27FC236}">
                <a16:creationId xmlns:a16="http://schemas.microsoft.com/office/drawing/2014/main" id="{A569A75B-E2BD-174A-A052-6DC71A77A2FD}"/>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14</a:t>
            </a:fld>
            <a:endParaRPr lang="en-US"/>
          </a:p>
        </p:txBody>
      </p:sp>
      <p:sp>
        <p:nvSpPr>
          <p:cNvPr id="6" name="Title 1">
            <a:extLst>
              <a:ext uri="{FF2B5EF4-FFF2-40B4-BE49-F238E27FC236}">
                <a16:creationId xmlns:a16="http://schemas.microsoft.com/office/drawing/2014/main" id="{F1D1D5F3-7F13-93CF-DE24-F50A592EE5D1}"/>
              </a:ext>
            </a:extLst>
          </p:cNvPr>
          <p:cNvSpPr txBox="1">
            <a:spLocks/>
          </p:cNvSpPr>
          <p:nvPr/>
        </p:nvSpPr>
        <p:spPr bwMode="auto">
          <a:xfrm>
            <a:off x="0" y="794201"/>
            <a:ext cx="9144000" cy="576262"/>
          </a:xfrm>
          <a:prstGeom prst="rect">
            <a:avLst/>
          </a:prstGeom>
          <a:solidFill>
            <a:schemeClr val="accent4">
              <a:lumMod val="60000"/>
              <a:lumOff val="40000"/>
            </a:schemeClr>
          </a:solid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IN" sz="3200" b="0" dirty="0">
                <a:solidFill>
                  <a:srgbClr val="002060"/>
                </a:solidFill>
                <a:latin typeface="Times New Roman" panose="02020603050405020304" pitchFamily="18" charset="0"/>
                <a:cs typeface="Times New Roman" panose="02020603050405020304" pitchFamily="18" charset="0"/>
              </a:rPr>
              <a:t>Modules</a:t>
            </a:r>
            <a:endParaRPr lang="en-US" sz="3200" b="1" dirty="0">
              <a:solidFill>
                <a:srgbClr val="002060"/>
              </a:solidFill>
              <a:latin typeface="Cambria" pitchFamily="18" charset="0"/>
            </a:endParaRPr>
          </a:p>
        </p:txBody>
      </p:sp>
      <p:pic>
        <p:nvPicPr>
          <p:cNvPr id="7" name="Picture 6" descr="logo.png">
            <a:extLst>
              <a:ext uri="{FF2B5EF4-FFF2-40B4-BE49-F238E27FC236}">
                <a16:creationId xmlns:a16="http://schemas.microsoft.com/office/drawing/2014/main" id="{E64E04FB-09B6-0DDD-02CD-829533B58944}"/>
              </a:ext>
            </a:extLst>
          </p:cNvPr>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8" name="Picture 7" descr="NBA LOGO.png">
            <a:extLst>
              <a:ext uri="{FF2B5EF4-FFF2-40B4-BE49-F238E27FC236}">
                <a16:creationId xmlns:a16="http://schemas.microsoft.com/office/drawing/2014/main" id="{66F565F1-258A-D56F-0F19-DF22F6C83E32}"/>
              </a:ext>
            </a:extLst>
          </p:cNvPr>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9" name="TextBox 8">
            <a:extLst>
              <a:ext uri="{FF2B5EF4-FFF2-40B4-BE49-F238E27FC236}">
                <a16:creationId xmlns:a16="http://schemas.microsoft.com/office/drawing/2014/main" id="{12537E20-1AD2-8F85-A885-4E46782D191E}"/>
              </a:ext>
            </a:extLst>
          </p:cNvPr>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0" name="Picture 3">
            <a:extLst>
              <a:ext uri="{FF2B5EF4-FFF2-40B4-BE49-F238E27FC236}">
                <a16:creationId xmlns:a16="http://schemas.microsoft.com/office/drawing/2014/main" id="{5B0DAF6E-C166-039E-A2A9-024B0AFBFA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A8E6F1-95C4-E81F-622A-CD0ADAA30EE9}"/>
              </a:ext>
            </a:extLst>
          </p:cNvPr>
          <p:cNvSpPr txBox="1"/>
          <p:nvPr/>
        </p:nvSpPr>
        <p:spPr>
          <a:xfrm>
            <a:off x="107504" y="1484784"/>
            <a:ext cx="8856984" cy="4030270"/>
          </a:xfrm>
          <a:prstGeom prst="rect">
            <a:avLst/>
          </a:prstGeom>
          <a:noFill/>
        </p:spPr>
        <p:txBody>
          <a:bodyPr wrap="square" rtlCol="0">
            <a:spAutoFit/>
          </a:bodyPr>
          <a:lstStyle/>
          <a:p>
            <a:pPr algn="just">
              <a:lnSpc>
                <a:spcPct val="106000"/>
              </a:lnSpc>
              <a:spcAft>
                <a:spcPts val="800"/>
              </a:spcAft>
            </a:pPr>
            <a:r>
              <a:rPr lang="en-US" sz="2400" i="0" dirty="0">
                <a:solidFill>
                  <a:srgbClr val="374151"/>
                </a:solidFill>
                <a:effectLst/>
                <a:latin typeface="Times New Roman" panose="02020603050405020304" pitchFamily="18" charset="0"/>
                <a:cs typeface="Times New Roman" panose="02020603050405020304" pitchFamily="18" charset="0"/>
              </a:rPr>
              <a:t>User Management Module: </a:t>
            </a:r>
          </a:p>
          <a:p>
            <a:pPr marL="342900" indent="-342900" algn="just">
              <a:lnSpc>
                <a:spcPct val="106000"/>
              </a:lnSpc>
              <a:spcAft>
                <a:spcPts val="800"/>
              </a:spcAft>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This module handles user registration, login, and authentication. It allows students, scholarship providers, and administrators to create accounts, manage their profiles, and access the appropriate features based on their roles.</a:t>
            </a:r>
          </a:p>
          <a:p>
            <a:pPr algn="just">
              <a:lnSpc>
                <a:spcPct val="106000"/>
              </a:lnSpc>
              <a:spcAft>
                <a:spcPts val="800"/>
              </a:spcAft>
            </a:pPr>
            <a:r>
              <a:rPr lang="en-US" sz="2400" i="0" dirty="0">
                <a:solidFill>
                  <a:srgbClr val="374151"/>
                </a:solidFill>
                <a:effectLst/>
                <a:latin typeface="Times New Roman" panose="02020603050405020304" pitchFamily="18" charset="0"/>
                <a:cs typeface="Times New Roman" panose="02020603050405020304" pitchFamily="18" charset="0"/>
              </a:rPr>
              <a:t>Search and Filtering Module: </a:t>
            </a:r>
          </a:p>
          <a:p>
            <a:pPr marL="342900" indent="-342900" algn="just">
              <a:lnSpc>
                <a:spcPct val="106000"/>
              </a:lnSpc>
              <a:spcAft>
                <a:spcPts val="800"/>
              </a:spcAft>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his module provides a robust search functionality, allowing users to search for scholarships based on specific criteria such as scholarship type, location, field of study, or eligibility requirements. It enhances the user experience by helping them find scholarships that match their preferences</a:t>
            </a:r>
            <a:r>
              <a:rPr lang="en-US" sz="2200" b="0" i="0" dirty="0">
                <a:solidFill>
                  <a:srgbClr val="37415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09772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DA8114-5E97-78C0-906B-399D8B1B62B6}"/>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rPr>
              <a:t>1.</a:t>
            </a:r>
            <a:fld id="{4A086580-6296-4F56-8D32-C4C6748F3801}" type="slidenum">
              <a:rPr kumimoji="0" lang="en-US" sz="12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3" name="Slide Number Placeholder 1">
            <a:extLst>
              <a:ext uri="{FF2B5EF4-FFF2-40B4-BE49-F238E27FC236}">
                <a16:creationId xmlns:a16="http://schemas.microsoft.com/office/drawing/2014/main" id="{2CAD75E4-A733-0B39-B243-4C245B9644DC}"/>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rPr>
              <a:t>1.</a:t>
            </a:r>
            <a:fld id="{4A086580-6296-4F56-8D32-C4C6748F3801}" type="slidenum">
              <a:rPr kumimoji="0" lang="en-US" sz="12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4" name="Slide Number Placeholder 1">
            <a:extLst>
              <a:ext uri="{FF2B5EF4-FFF2-40B4-BE49-F238E27FC236}">
                <a16:creationId xmlns:a16="http://schemas.microsoft.com/office/drawing/2014/main" id="{D621D4BE-F67D-6AE8-A99C-EAD44C1F5343}"/>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rPr>
              <a:t>1.</a:t>
            </a:r>
            <a:fld id="{4A086580-6296-4F56-8D32-C4C6748F3801}" type="slidenum">
              <a:rPr kumimoji="0" lang="en-US" sz="12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5" name="Slide Number Placeholder 1">
            <a:extLst>
              <a:ext uri="{FF2B5EF4-FFF2-40B4-BE49-F238E27FC236}">
                <a16:creationId xmlns:a16="http://schemas.microsoft.com/office/drawing/2014/main" id="{A569A75B-E2BD-174A-A052-6DC71A77A2FD}"/>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rPr>
              <a:t>1.</a:t>
            </a:r>
            <a:fld id="{4A086580-6296-4F56-8D32-C4C6748F3801}" type="slidenum">
              <a:rPr kumimoji="0" lang="en-US" sz="1200" b="1"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1200" b="1" i="0" u="none" strike="noStrike" kern="1200" cap="none" spc="0" normalizeH="0" baseline="0" noProof="0">
              <a:ln>
                <a:noFill/>
              </a:ln>
              <a:solidFill>
                <a:prstClr val="black">
                  <a:tint val="75000"/>
                </a:prstClr>
              </a:solidFill>
              <a:effectLst/>
              <a:uLnTx/>
              <a:uFillTx/>
              <a:latin typeface="Arial" charset="0"/>
              <a:ea typeface="+mn-ea"/>
              <a:cs typeface="+mn-cs"/>
            </a:endParaRPr>
          </a:p>
        </p:txBody>
      </p:sp>
      <p:sp>
        <p:nvSpPr>
          <p:cNvPr id="6" name="Title 1">
            <a:extLst>
              <a:ext uri="{FF2B5EF4-FFF2-40B4-BE49-F238E27FC236}">
                <a16:creationId xmlns:a16="http://schemas.microsoft.com/office/drawing/2014/main" id="{F1D1D5F3-7F13-93CF-DE24-F50A592EE5D1}"/>
              </a:ext>
            </a:extLst>
          </p:cNvPr>
          <p:cNvSpPr txBox="1">
            <a:spLocks/>
          </p:cNvSpPr>
          <p:nvPr/>
        </p:nvSpPr>
        <p:spPr bwMode="auto">
          <a:xfrm>
            <a:off x="0" y="794201"/>
            <a:ext cx="9144000" cy="576262"/>
          </a:xfrm>
          <a:prstGeom prst="rect">
            <a:avLst/>
          </a:prstGeom>
          <a:solidFill>
            <a:schemeClr val="accent4">
              <a:lumMod val="60000"/>
              <a:lumOff val="40000"/>
            </a:schemeClr>
          </a:solid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3200" b="0" dirty="0">
                <a:solidFill>
                  <a:srgbClr val="002060"/>
                </a:solidFill>
                <a:latin typeface="Times New Roman" panose="02020603050405020304" pitchFamily="18" charset="0"/>
                <a:cs typeface="Times New Roman" panose="02020603050405020304" pitchFamily="18" charset="0"/>
              </a:rPr>
              <a:t>Architecture Diagram</a:t>
            </a:r>
            <a:endParaRPr kumimoji="0" lang="en-US" sz="3200" b="1" i="0" u="none" strike="noStrike" kern="1200" cap="none" spc="0" normalizeH="0" baseline="0" noProof="0" dirty="0">
              <a:ln>
                <a:noFill/>
              </a:ln>
              <a:solidFill>
                <a:srgbClr val="002060"/>
              </a:solidFill>
              <a:effectLst/>
              <a:uLnTx/>
              <a:uFillTx/>
              <a:latin typeface="Cambria" pitchFamily="18" charset="0"/>
              <a:ea typeface="+mj-ea"/>
              <a:cs typeface="+mj-cs"/>
            </a:endParaRPr>
          </a:p>
        </p:txBody>
      </p:sp>
      <p:pic>
        <p:nvPicPr>
          <p:cNvPr id="7" name="Picture 6" descr="logo.png">
            <a:extLst>
              <a:ext uri="{FF2B5EF4-FFF2-40B4-BE49-F238E27FC236}">
                <a16:creationId xmlns:a16="http://schemas.microsoft.com/office/drawing/2014/main" id="{E64E04FB-09B6-0DDD-02CD-829533B58944}"/>
              </a:ext>
            </a:extLst>
          </p:cNvPr>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8" name="Picture 7" descr="NBA LOGO.png">
            <a:extLst>
              <a:ext uri="{FF2B5EF4-FFF2-40B4-BE49-F238E27FC236}">
                <a16:creationId xmlns:a16="http://schemas.microsoft.com/office/drawing/2014/main" id="{66F565F1-258A-D56F-0F19-DF22F6C83E32}"/>
              </a:ext>
            </a:extLst>
          </p:cNvPr>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9" name="TextBox 8">
            <a:extLst>
              <a:ext uri="{FF2B5EF4-FFF2-40B4-BE49-F238E27FC236}">
                <a16:creationId xmlns:a16="http://schemas.microsoft.com/office/drawing/2014/main" id="{12537E20-1AD2-8F85-A885-4E46782D191E}"/>
              </a:ext>
            </a:extLst>
          </p:cNvPr>
          <p:cNvSpPr txBox="1"/>
          <p:nvPr/>
        </p:nvSpPr>
        <p:spPr>
          <a:xfrm>
            <a:off x="467543" y="91324"/>
            <a:ext cx="6500641" cy="707886"/>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            Department of CSE </a:t>
            </a:r>
            <a:endPar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10" name="Picture 3">
            <a:extLst>
              <a:ext uri="{FF2B5EF4-FFF2-40B4-BE49-F238E27FC236}">
                <a16:creationId xmlns:a16="http://schemas.microsoft.com/office/drawing/2014/main" id="{5B0DAF6E-C166-039E-A2A9-024B0AFBFA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ob Scheduler Design - Captions Update Trendy">
            <a:extLst>
              <a:ext uri="{FF2B5EF4-FFF2-40B4-BE49-F238E27FC236}">
                <a16:creationId xmlns:a16="http://schemas.microsoft.com/office/drawing/2014/main" id="{AE036850-3349-28B3-4337-5D38543AC4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8808" y="1497450"/>
            <a:ext cx="4867131" cy="4986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52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23697"/>
            <a:ext cx="9144000" cy="576064"/>
          </a:xfrm>
          <a:solidFill>
            <a:schemeClr val="accent4">
              <a:lumMod val="60000"/>
              <a:lumOff val="40000"/>
            </a:schemeClr>
          </a:solidFill>
        </p:spPr>
        <p:txBody>
          <a:bodyPr rtlCol="0">
            <a:normAutofit fontScale="90000"/>
          </a:bodyPr>
          <a:lstStyle/>
          <a:p>
            <a:pPr eaLnBrk="1" fontAlgn="auto" hangingPunct="1">
              <a:spcAft>
                <a:spcPts val="0"/>
              </a:spcAft>
              <a:defRPr/>
            </a:pPr>
            <a:r>
              <a:rPr lang="en-US" sz="3200" b="1" dirty="0">
                <a:solidFill>
                  <a:srgbClr val="002060"/>
                </a:solidFill>
                <a:latin typeface="Cambria" pitchFamily="18" charset="0"/>
              </a:rPr>
              <a:t>Content Page</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857A746-886B-EB4E-BC1D-565972E84AF1}"/>
              </a:ext>
            </a:extLst>
          </p:cNvPr>
          <p:cNvSpPr txBox="1"/>
          <p:nvPr/>
        </p:nvSpPr>
        <p:spPr>
          <a:xfrm>
            <a:off x="539552" y="1772816"/>
            <a:ext cx="7232848" cy="1569660"/>
          </a:xfrm>
          <a:prstGeom prst="rect">
            <a:avLst/>
          </a:prstGeom>
          <a:noFill/>
        </p:spPr>
        <p:txBody>
          <a:bodyPr wrap="square" rtlCol="0">
            <a:spAutoFit/>
          </a:bodyPr>
          <a:lstStyle/>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UML diagrams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Modules/Architecture Diagram </a:t>
            </a:r>
          </a:p>
        </p:txBody>
      </p:sp>
    </p:spTree>
    <p:extLst>
      <p:ext uri="{BB962C8B-B14F-4D97-AF65-F5344CB8AC3E}">
        <p14:creationId xmlns:p14="http://schemas.microsoft.com/office/powerpoint/2010/main" val="268708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823913"/>
            <a:ext cx="9144000" cy="576262"/>
          </a:xfrm>
          <a:solidFill>
            <a:schemeClr val="accent4">
              <a:lumMod val="60000"/>
              <a:lumOff val="40000"/>
            </a:schemeClr>
          </a:solidFill>
        </p:spPr>
        <p:txBody>
          <a:bodyPr rtlCol="0">
            <a:normAutofit fontScale="90000"/>
          </a:bodyPr>
          <a:lstStyle/>
          <a:p>
            <a:pPr eaLnBrk="1" fontAlgn="auto" hangingPunct="1">
              <a:spcAft>
                <a:spcPts val="0"/>
              </a:spcAft>
              <a:defRPr/>
            </a:pPr>
            <a:r>
              <a:rPr lang="en-IN" sz="3200" dirty="0">
                <a:latin typeface="Times New Roman" panose="02020603050405020304" pitchFamily="18" charset="0"/>
                <a:cs typeface="Times New Roman" panose="02020603050405020304" pitchFamily="18" charset="0"/>
              </a:rPr>
              <a:t>Abstract</a:t>
            </a:r>
            <a:endParaRPr lang="en-US" sz="3200" b="1" dirty="0">
              <a:solidFill>
                <a:srgbClr val="002060"/>
              </a:solidFill>
              <a:latin typeface="Cambria" pitchFamily="18" charset="0"/>
            </a:endParaRP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a:extLst>
              <a:ext uri="{FF2B5EF4-FFF2-40B4-BE49-F238E27FC236}">
                <a16:creationId xmlns:a16="http://schemas.microsoft.com/office/drawing/2014/main" id="{33A73F79-7075-582F-3B6C-941F0DB7691C}"/>
              </a:ext>
            </a:extLst>
          </p:cNvPr>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C2A76E49-8854-509D-9235-E90CB2C5EB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B560DC7-4F9B-DB3E-E7DA-C8882D6AE46E}"/>
              </a:ext>
            </a:extLst>
          </p:cNvPr>
          <p:cNvSpPr txBox="1"/>
          <p:nvPr/>
        </p:nvSpPr>
        <p:spPr>
          <a:xfrm>
            <a:off x="179512" y="1628800"/>
            <a:ext cx="8784976" cy="4154984"/>
          </a:xfrm>
          <a:prstGeom prst="rect">
            <a:avLst/>
          </a:prstGeom>
          <a:noFill/>
        </p:spPr>
        <p:txBody>
          <a:bodyPr wrap="square" rtlCol="0">
            <a:spAutoFit/>
          </a:bodyPr>
          <a:lstStyle/>
          <a:p>
            <a:pPr marL="342900" indent="-342900">
              <a:buFont typeface="Arial" panose="020B0604020202020204" pitchFamily="34" charset="0"/>
              <a:buChar char="•"/>
            </a:pPr>
            <a:r>
              <a:rPr lang="en-US" sz="2200" b="0" i="0" dirty="0">
                <a:solidFill>
                  <a:srgbClr val="374151"/>
                </a:solidFill>
                <a:effectLst/>
                <a:latin typeface="Times New Roman" panose="02020603050405020304" pitchFamily="18" charset="0"/>
                <a:ea typeface="Sans Serif Collection" panose="020B0502040504020204" pitchFamily="34" charset="0"/>
                <a:cs typeface="Times New Roman" panose="02020603050405020304" pitchFamily="18" charset="0"/>
              </a:rPr>
              <a:t>The scholarship website is a user-friendly platform that connects students with a wide range of scholarship opportunities. Through a simple registration process, students can create an account and access personalized features. By providing their information, students can discover scholarships tailored to their eligibility and interests.</a:t>
            </a:r>
            <a:r>
              <a:rPr lang="en-US" sz="2200" b="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The website offers three types of scholarships: TS-Scholarships, National Scholarships, and International Scholarships. With a search function, students can easily find scholarships based on specific criteria.</a:t>
            </a:r>
            <a:endParaRPr lang="en-US" sz="22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0" i="0" dirty="0">
                <a:solidFill>
                  <a:srgbClr val="374151"/>
                </a:solidFill>
                <a:effectLst/>
                <a:latin typeface="Times New Roman" panose="02020603050405020304" pitchFamily="18" charset="0"/>
                <a:cs typeface="Times New Roman" panose="02020603050405020304" pitchFamily="18" charset="0"/>
              </a:rPr>
              <a:t>The student dashboard presents eligible scholarships and provides direct application links. This centralized platform aims to empower students in their pursuit of higher education by facilitating access to relevant scholarships.</a:t>
            </a:r>
            <a:endParaRPr lang="en-US" sz="22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77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0746DE-8932-BB49-01AF-DDDAECC4C79C}"/>
              </a:ext>
            </a:extLst>
          </p:cNvPr>
          <p:cNvSpPr>
            <a:spLocks noGrp="1"/>
          </p:cNvSpPr>
          <p:nvPr>
            <p:ph type="sldNum" sz="quarter" idx="12"/>
          </p:nvPr>
        </p:nvSpPr>
        <p:spPr/>
        <p:txBody>
          <a:bodyPr/>
          <a:lstStyle/>
          <a:p>
            <a:pPr>
              <a:defRPr/>
            </a:pPr>
            <a:r>
              <a:rPr lang="en-US"/>
              <a:t>1.</a:t>
            </a:r>
            <a:fld id="{4A086580-6296-4F56-8D32-C4C6748F3801}" type="slidenum">
              <a:rPr lang="en-US" smtClean="0"/>
              <a:pPr>
                <a:defRPr/>
              </a:pPr>
              <a:t>4</a:t>
            </a:fld>
            <a:endParaRPr lang="en-US"/>
          </a:p>
        </p:txBody>
      </p:sp>
      <p:sp>
        <p:nvSpPr>
          <p:cNvPr id="3" name="Title 1">
            <a:extLst>
              <a:ext uri="{FF2B5EF4-FFF2-40B4-BE49-F238E27FC236}">
                <a16:creationId xmlns:a16="http://schemas.microsoft.com/office/drawing/2014/main" id="{DE6DD71C-75D8-5916-720E-1AC31FE166CD}"/>
              </a:ext>
            </a:extLst>
          </p:cNvPr>
          <p:cNvSpPr txBox="1">
            <a:spLocks/>
          </p:cNvSpPr>
          <p:nvPr/>
        </p:nvSpPr>
        <p:spPr bwMode="auto">
          <a:xfrm>
            <a:off x="0" y="794201"/>
            <a:ext cx="9144000" cy="576262"/>
          </a:xfrm>
          <a:prstGeom prst="rect">
            <a:avLst/>
          </a:prstGeom>
          <a:solidFill>
            <a:schemeClr val="accent4">
              <a:lumMod val="60000"/>
              <a:lumOff val="40000"/>
            </a:schemeClr>
          </a:solid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IN" sz="3200" b="0" dirty="0">
                <a:solidFill>
                  <a:srgbClr val="002060"/>
                </a:solidFill>
                <a:latin typeface="Times New Roman" panose="02020603050405020304" pitchFamily="18" charset="0"/>
                <a:cs typeface="Times New Roman" panose="02020603050405020304" pitchFamily="18" charset="0"/>
              </a:rPr>
              <a:t>Methodology</a:t>
            </a:r>
            <a:endParaRPr lang="en-US" sz="3200" b="1" dirty="0">
              <a:solidFill>
                <a:srgbClr val="002060"/>
              </a:solidFill>
              <a:latin typeface="Cambria" pitchFamily="18" charset="0"/>
            </a:endParaRPr>
          </a:p>
        </p:txBody>
      </p:sp>
      <p:pic>
        <p:nvPicPr>
          <p:cNvPr id="4" name="Picture 3" descr="logo.png">
            <a:extLst>
              <a:ext uri="{FF2B5EF4-FFF2-40B4-BE49-F238E27FC236}">
                <a16:creationId xmlns:a16="http://schemas.microsoft.com/office/drawing/2014/main" id="{66A7ED4A-7F69-3486-283D-7C8DFDEDBD82}"/>
              </a:ext>
            </a:extLst>
          </p:cNvPr>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5" name="Picture 4" descr="NBA LOGO.png">
            <a:extLst>
              <a:ext uri="{FF2B5EF4-FFF2-40B4-BE49-F238E27FC236}">
                <a16:creationId xmlns:a16="http://schemas.microsoft.com/office/drawing/2014/main" id="{53C29531-8D65-E4CA-802E-270F0443904D}"/>
              </a:ext>
            </a:extLst>
          </p:cNvPr>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6" name="TextBox 5">
            <a:extLst>
              <a:ext uri="{FF2B5EF4-FFF2-40B4-BE49-F238E27FC236}">
                <a16:creationId xmlns:a16="http://schemas.microsoft.com/office/drawing/2014/main" id="{B241D149-4BC9-8614-5C1E-DC86726DE911}"/>
              </a:ext>
            </a:extLst>
          </p:cNvPr>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A5722FA7-4D56-8EB0-B60A-2AB36830CC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29FC76C-1AB0-7950-2FEC-1079B8455C27}"/>
              </a:ext>
            </a:extLst>
          </p:cNvPr>
          <p:cNvSpPr txBox="1"/>
          <p:nvPr/>
        </p:nvSpPr>
        <p:spPr>
          <a:xfrm>
            <a:off x="179512" y="1484784"/>
            <a:ext cx="8653203" cy="3816429"/>
          </a:xfrm>
          <a:prstGeom prst="rect">
            <a:avLst/>
          </a:prstGeom>
          <a:noFill/>
        </p:spPr>
        <p:txBody>
          <a:bodyPr wrap="square" rtlCol="0">
            <a:spAutoFit/>
          </a:bodyPr>
          <a:lstStyle/>
          <a:p>
            <a:pPr marL="342900" indent="-342900">
              <a:buFont typeface="Arial" panose="020B0604020202020204" pitchFamily="34" charset="0"/>
              <a:buChar char="•"/>
            </a:pPr>
            <a:r>
              <a:rPr lang="en-US" sz="2200" b="0" dirty="0">
                <a:latin typeface="Times New Roman" panose="02020603050405020304" pitchFamily="18" charset="0"/>
                <a:cs typeface="Times New Roman" panose="02020603050405020304" pitchFamily="18" charset="0"/>
              </a:rPr>
              <a:t>The e-Procurement project follows a systematic approach, starting with gathering requirements, defining functionalities, and establishing a scope. </a:t>
            </a:r>
          </a:p>
          <a:p>
            <a:pPr marL="342900" indent="-342900">
              <a:buFont typeface="Arial" panose="020B0604020202020204" pitchFamily="34" charset="0"/>
              <a:buChar char="•"/>
            </a:pPr>
            <a:r>
              <a:rPr lang="en-US" sz="2200" b="0" dirty="0">
                <a:latin typeface="Times New Roman" panose="02020603050405020304" pitchFamily="18" charset="0"/>
                <a:cs typeface="Times New Roman" panose="02020603050405020304" pitchFamily="18" charset="0"/>
              </a:rPr>
              <a:t>The system design phase focuses on architecture and user interface, while front-end development uses HTML, CSS, and JavaScript for user-friendly interfaces. </a:t>
            </a:r>
          </a:p>
          <a:p>
            <a:pPr marL="342900" indent="-342900">
              <a:buFont typeface="Arial" panose="020B0604020202020204" pitchFamily="34" charset="0"/>
              <a:buChar char="•"/>
            </a:pPr>
            <a:r>
              <a:rPr lang="en-US" sz="2200" b="0" dirty="0">
                <a:latin typeface="Times New Roman" panose="02020603050405020304" pitchFamily="18" charset="0"/>
                <a:cs typeface="Times New Roman" panose="02020603050405020304" pitchFamily="18" charset="0"/>
              </a:rPr>
              <a:t>Back-end development uses PHP for server-side functionality, and integration ensures a unified system. </a:t>
            </a:r>
          </a:p>
          <a:p>
            <a:pPr marL="342900" indent="-342900">
              <a:buFont typeface="Arial" panose="020B0604020202020204" pitchFamily="34" charset="0"/>
              <a:buChar char="•"/>
            </a:pPr>
            <a:r>
              <a:rPr lang="en-US" sz="2200" b="0" dirty="0">
                <a:latin typeface="Times New Roman" panose="02020603050405020304" pitchFamily="18" charset="0"/>
                <a:cs typeface="Times New Roman" panose="02020603050405020304" pitchFamily="18" charset="0"/>
              </a:rPr>
              <a:t>Testing, deployment, and maintenance ensure smooth operation, with XAMPP server environment setup and database connectivity</a:t>
            </a:r>
            <a:r>
              <a:rPr lang="en-US" sz="2200" b="0" dirty="0"/>
              <a:t>.</a:t>
            </a:r>
            <a:endParaRPr lang="en-IN" sz="2200" b="0" dirty="0"/>
          </a:p>
          <a:p>
            <a:pPr marL="800100" lvl="1" indent="-342900">
              <a:buFont typeface="Arial" panose="020B0604020202020204" pitchFamily="34" charset="0"/>
              <a:buChar char="•"/>
            </a:pPr>
            <a:endParaRPr lang="en-IN" sz="2200" b="0" dirty="0"/>
          </a:p>
        </p:txBody>
      </p:sp>
    </p:spTree>
    <p:extLst>
      <p:ext uri="{BB962C8B-B14F-4D97-AF65-F5344CB8AC3E}">
        <p14:creationId xmlns:p14="http://schemas.microsoft.com/office/powerpoint/2010/main" val="255396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A51CE1-3B96-15A7-C0DA-700B4B20BE54}"/>
              </a:ext>
            </a:extLst>
          </p:cNvPr>
          <p:cNvSpPr>
            <a:spLocks noGrp="1"/>
          </p:cNvSpPr>
          <p:nvPr>
            <p:ph type="sldNum" sz="quarter" idx="12"/>
          </p:nvPr>
        </p:nvSpPr>
        <p:spPr/>
        <p:txBody>
          <a:bodyPr/>
          <a:lstStyle/>
          <a:p>
            <a:pPr>
              <a:defRPr/>
            </a:pPr>
            <a:r>
              <a:rPr lang="en-US"/>
              <a:t>1.</a:t>
            </a:r>
            <a:fld id="{4A086580-6296-4F56-8D32-C4C6748F3801}" type="slidenum">
              <a:rPr lang="en-US" smtClean="0"/>
              <a:pPr>
                <a:defRPr/>
              </a:pPr>
              <a:t>5</a:t>
            </a:fld>
            <a:endParaRPr lang="en-US"/>
          </a:p>
        </p:txBody>
      </p:sp>
      <p:sp>
        <p:nvSpPr>
          <p:cNvPr id="3" name="Slide Number Placeholder 1">
            <a:extLst>
              <a:ext uri="{FF2B5EF4-FFF2-40B4-BE49-F238E27FC236}">
                <a16:creationId xmlns:a16="http://schemas.microsoft.com/office/drawing/2014/main" id="{8B854534-2367-D30F-2281-7FD769F9C540}"/>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5</a:t>
            </a:fld>
            <a:endParaRPr lang="en-US"/>
          </a:p>
        </p:txBody>
      </p:sp>
      <p:sp>
        <p:nvSpPr>
          <p:cNvPr id="4" name="Title 1">
            <a:extLst>
              <a:ext uri="{FF2B5EF4-FFF2-40B4-BE49-F238E27FC236}">
                <a16:creationId xmlns:a16="http://schemas.microsoft.com/office/drawing/2014/main" id="{D8468937-3BFE-82AF-1204-069043C3CC33}"/>
              </a:ext>
            </a:extLst>
          </p:cNvPr>
          <p:cNvSpPr txBox="1">
            <a:spLocks/>
          </p:cNvSpPr>
          <p:nvPr/>
        </p:nvSpPr>
        <p:spPr bwMode="auto">
          <a:xfrm>
            <a:off x="0" y="794201"/>
            <a:ext cx="9144000" cy="576262"/>
          </a:xfrm>
          <a:prstGeom prst="rect">
            <a:avLst/>
          </a:prstGeom>
          <a:solidFill>
            <a:schemeClr val="accent4">
              <a:lumMod val="60000"/>
              <a:lumOff val="40000"/>
            </a:schemeClr>
          </a:solid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IN" sz="3200" b="0" dirty="0">
                <a:solidFill>
                  <a:srgbClr val="002060"/>
                </a:solidFill>
                <a:latin typeface="Times New Roman" panose="02020603050405020304" pitchFamily="18" charset="0"/>
                <a:cs typeface="Times New Roman" panose="02020603050405020304" pitchFamily="18" charset="0"/>
              </a:rPr>
              <a:t>UML Diagrams</a:t>
            </a:r>
            <a:endParaRPr lang="en-US" sz="3200" b="1" dirty="0">
              <a:solidFill>
                <a:srgbClr val="002060"/>
              </a:solidFill>
              <a:latin typeface="Cambria" pitchFamily="18" charset="0"/>
            </a:endParaRPr>
          </a:p>
        </p:txBody>
      </p:sp>
      <p:pic>
        <p:nvPicPr>
          <p:cNvPr id="5" name="Picture 4" descr="logo.png">
            <a:extLst>
              <a:ext uri="{FF2B5EF4-FFF2-40B4-BE49-F238E27FC236}">
                <a16:creationId xmlns:a16="http://schemas.microsoft.com/office/drawing/2014/main" id="{B81679F2-490C-CC5C-17D8-C9EAF2B26220}"/>
              </a:ext>
            </a:extLst>
          </p:cNvPr>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6" name="Picture 5" descr="NBA LOGO.png">
            <a:extLst>
              <a:ext uri="{FF2B5EF4-FFF2-40B4-BE49-F238E27FC236}">
                <a16:creationId xmlns:a16="http://schemas.microsoft.com/office/drawing/2014/main" id="{A916253A-D4F3-E85F-BF8E-AF492F6A4523}"/>
              </a:ext>
            </a:extLst>
          </p:cNvPr>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7" name="TextBox 6">
            <a:extLst>
              <a:ext uri="{FF2B5EF4-FFF2-40B4-BE49-F238E27FC236}">
                <a16:creationId xmlns:a16="http://schemas.microsoft.com/office/drawing/2014/main" id="{F2793223-5CDE-A921-FF9D-830E73E08F6E}"/>
              </a:ext>
            </a:extLst>
          </p:cNvPr>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a16="http://schemas.microsoft.com/office/drawing/2014/main" id="{8B2C4146-D38B-BCDC-8798-9A08E7F37A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1A68F74-EEEF-9751-4048-3BD717423327}"/>
              </a:ext>
            </a:extLst>
          </p:cNvPr>
          <p:cNvSpPr txBox="1"/>
          <p:nvPr/>
        </p:nvSpPr>
        <p:spPr>
          <a:xfrm>
            <a:off x="323528" y="1481808"/>
            <a:ext cx="7974632" cy="4893647"/>
          </a:xfrm>
          <a:prstGeom prst="rect">
            <a:avLst/>
          </a:prstGeom>
          <a:noFill/>
        </p:spPr>
        <p:txBody>
          <a:bodyPr wrap="square">
            <a:spAutoFit/>
          </a:bodyPr>
          <a:lstStyle/>
          <a:p>
            <a:pPr marL="800100" lvl="1" indent="-342900">
              <a:buFont typeface="Arial" panose="020B0604020202020204" pitchFamily="34" charset="0"/>
              <a:buChar char="•"/>
            </a:pPr>
            <a:r>
              <a:rPr lang="en-US" sz="2200" b="0" dirty="0">
                <a:latin typeface="Times New Roman" panose="02020603050405020304" pitchFamily="18" charset="0"/>
                <a:cs typeface="Times New Roman" panose="02020603050405020304" pitchFamily="18" charset="0"/>
              </a:rPr>
              <a:t>UML diagrams like class, use case, activity and sequence diagrams. Each diagram indicates the some sort of information in different forms about the project.</a:t>
            </a:r>
          </a:p>
          <a:p>
            <a:pPr lvl="1"/>
            <a:r>
              <a:rPr lang="en-US" sz="2800" dirty="0">
                <a:solidFill>
                  <a:schemeClr val="tx2"/>
                </a:solidFill>
                <a:latin typeface="Times New Roman" panose="02020603050405020304" pitchFamily="18" charset="0"/>
                <a:cs typeface="Times New Roman" panose="02020603050405020304" pitchFamily="18" charset="0"/>
              </a:rPr>
              <a:t>Class Diagram</a:t>
            </a:r>
          </a:p>
          <a:p>
            <a:pPr marL="800100" lvl="1" indent="-34290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Scholarship: This class represents a scholarship available on the website. It contains attributes such as scholarship, title, description, link, and type. It may also have relationships with other classes, such as a one-to-many relationship with the Scholarship Application class.</a:t>
            </a:r>
          </a:p>
          <a:p>
            <a:pPr marL="800100" lvl="1" indent="-34290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Student: This class represents a student who uses the website. It includes attributes like student, name, email, and password. It may have associations with other classes, such as a one-to-many relationship with the Scholarship Application class</a:t>
            </a:r>
            <a:r>
              <a:rPr lang="en-US" sz="2200" b="0" i="0" dirty="0">
                <a:solidFill>
                  <a:srgbClr val="374151"/>
                </a:solidFill>
                <a:effectLst/>
                <a:latin typeface="Times New Roman" panose="02020603050405020304" pitchFamily="18" charset="0"/>
                <a:cs typeface="Times New Roman" panose="02020603050405020304" pitchFamily="18" charset="0"/>
              </a:rPr>
              <a:t>.</a:t>
            </a:r>
          </a:p>
          <a:p>
            <a:pPr lvl="1"/>
            <a:br>
              <a:rPr lang="en-US" sz="1400" dirty="0"/>
            </a:br>
            <a:endParaRPr lang="en-IN" sz="22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9857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AE67BA-654F-C203-FB88-F772A734E9AB}"/>
              </a:ext>
            </a:extLst>
          </p:cNvPr>
          <p:cNvSpPr>
            <a:spLocks noGrp="1"/>
          </p:cNvSpPr>
          <p:nvPr>
            <p:ph type="sldNum" sz="quarter" idx="12"/>
          </p:nvPr>
        </p:nvSpPr>
        <p:spPr/>
        <p:txBody>
          <a:bodyPr/>
          <a:lstStyle/>
          <a:p>
            <a:pPr>
              <a:defRPr/>
            </a:pPr>
            <a:r>
              <a:rPr lang="en-US"/>
              <a:t>1.</a:t>
            </a:r>
            <a:fld id="{4A086580-6296-4F56-8D32-C4C6748F3801}" type="slidenum">
              <a:rPr lang="en-US" smtClean="0"/>
              <a:pPr>
                <a:defRPr/>
              </a:pPr>
              <a:t>6</a:t>
            </a:fld>
            <a:endParaRPr lang="en-US"/>
          </a:p>
        </p:txBody>
      </p:sp>
      <p:sp>
        <p:nvSpPr>
          <p:cNvPr id="13" name="Slide Number Placeholder 1">
            <a:extLst>
              <a:ext uri="{FF2B5EF4-FFF2-40B4-BE49-F238E27FC236}">
                <a16:creationId xmlns:a16="http://schemas.microsoft.com/office/drawing/2014/main" id="{D93968FE-26BC-23C4-C408-CC3A71A09489}"/>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6</a:t>
            </a:fld>
            <a:endParaRPr lang="en-US"/>
          </a:p>
        </p:txBody>
      </p:sp>
      <p:sp>
        <p:nvSpPr>
          <p:cNvPr id="14" name="Slide Number Placeholder 1">
            <a:extLst>
              <a:ext uri="{FF2B5EF4-FFF2-40B4-BE49-F238E27FC236}">
                <a16:creationId xmlns:a16="http://schemas.microsoft.com/office/drawing/2014/main" id="{9A4716C7-240E-0D6D-53F6-A196FC863B14}"/>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6</a:t>
            </a:fld>
            <a:endParaRPr lang="en-US"/>
          </a:p>
        </p:txBody>
      </p:sp>
      <p:sp>
        <p:nvSpPr>
          <p:cNvPr id="15" name="Title 1">
            <a:extLst>
              <a:ext uri="{FF2B5EF4-FFF2-40B4-BE49-F238E27FC236}">
                <a16:creationId xmlns:a16="http://schemas.microsoft.com/office/drawing/2014/main" id="{20BE0A91-EAB2-4CE7-D0EB-6E85FF555890}"/>
              </a:ext>
            </a:extLst>
          </p:cNvPr>
          <p:cNvSpPr txBox="1">
            <a:spLocks/>
          </p:cNvSpPr>
          <p:nvPr/>
        </p:nvSpPr>
        <p:spPr bwMode="auto">
          <a:xfrm>
            <a:off x="0" y="794201"/>
            <a:ext cx="9144000" cy="576262"/>
          </a:xfrm>
          <a:prstGeom prst="rect">
            <a:avLst/>
          </a:prstGeom>
          <a:solidFill>
            <a:schemeClr val="accent4">
              <a:lumMod val="60000"/>
              <a:lumOff val="40000"/>
            </a:schemeClr>
          </a:solid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IN" sz="3200" b="0" dirty="0">
                <a:solidFill>
                  <a:srgbClr val="002060"/>
                </a:solidFill>
                <a:latin typeface="Times New Roman" panose="02020603050405020304" pitchFamily="18" charset="0"/>
                <a:cs typeface="Times New Roman" panose="02020603050405020304" pitchFamily="18" charset="0"/>
              </a:rPr>
              <a:t>UML Diagrams(Class)</a:t>
            </a:r>
            <a:endParaRPr lang="en-US" sz="3200" b="1" dirty="0">
              <a:solidFill>
                <a:srgbClr val="002060"/>
              </a:solidFill>
              <a:latin typeface="Cambria" pitchFamily="18" charset="0"/>
            </a:endParaRPr>
          </a:p>
        </p:txBody>
      </p:sp>
      <p:pic>
        <p:nvPicPr>
          <p:cNvPr id="16" name="Picture 15" descr="logo.png">
            <a:extLst>
              <a:ext uri="{FF2B5EF4-FFF2-40B4-BE49-F238E27FC236}">
                <a16:creationId xmlns:a16="http://schemas.microsoft.com/office/drawing/2014/main" id="{5FB06870-76A4-5415-5FFC-D01B0FC30ED6}"/>
              </a:ext>
            </a:extLst>
          </p:cNvPr>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17" name="Picture 16" descr="NBA LOGO.png">
            <a:extLst>
              <a:ext uri="{FF2B5EF4-FFF2-40B4-BE49-F238E27FC236}">
                <a16:creationId xmlns:a16="http://schemas.microsoft.com/office/drawing/2014/main" id="{E0C8D91E-61B4-A96A-0BA4-FBC130F47B55}"/>
              </a:ext>
            </a:extLst>
          </p:cNvPr>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18" name="TextBox 17">
            <a:extLst>
              <a:ext uri="{FF2B5EF4-FFF2-40B4-BE49-F238E27FC236}">
                <a16:creationId xmlns:a16="http://schemas.microsoft.com/office/drawing/2014/main" id="{16957234-2D1D-68C9-EAE5-069247526FA5}"/>
              </a:ext>
            </a:extLst>
          </p:cNvPr>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9" name="Picture 3">
            <a:extLst>
              <a:ext uri="{FF2B5EF4-FFF2-40B4-BE49-F238E27FC236}">
                <a16:creationId xmlns:a16="http://schemas.microsoft.com/office/drawing/2014/main" id="{08C9BF08-0DD0-6397-68C8-E97BDEC761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D893DB3-1FB9-5311-2B97-3ACFE1F36B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1384976"/>
            <a:ext cx="8352927" cy="5473024"/>
          </a:xfrm>
          <a:prstGeom prst="rect">
            <a:avLst/>
          </a:prstGeom>
        </p:spPr>
      </p:pic>
    </p:spTree>
    <p:extLst>
      <p:ext uri="{BB962C8B-B14F-4D97-AF65-F5344CB8AC3E}">
        <p14:creationId xmlns:p14="http://schemas.microsoft.com/office/powerpoint/2010/main" val="242401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201E57-8934-D931-1661-2D375C0F8710}"/>
              </a:ext>
            </a:extLst>
          </p:cNvPr>
          <p:cNvSpPr>
            <a:spLocks noGrp="1"/>
          </p:cNvSpPr>
          <p:nvPr>
            <p:ph type="sldNum" sz="quarter" idx="12"/>
          </p:nvPr>
        </p:nvSpPr>
        <p:spPr/>
        <p:txBody>
          <a:bodyPr/>
          <a:lstStyle/>
          <a:p>
            <a:pPr>
              <a:defRPr/>
            </a:pPr>
            <a:r>
              <a:rPr lang="en-US"/>
              <a:t>1.</a:t>
            </a:r>
            <a:fld id="{4A086580-6296-4F56-8D32-C4C6748F3801}" type="slidenum">
              <a:rPr lang="en-US" smtClean="0"/>
              <a:pPr>
                <a:defRPr/>
              </a:pPr>
              <a:t>7</a:t>
            </a:fld>
            <a:endParaRPr lang="en-US"/>
          </a:p>
        </p:txBody>
      </p:sp>
      <p:sp>
        <p:nvSpPr>
          <p:cNvPr id="3" name="Title 1">
            <a:extLst>
              <a:ext uri="{FF2B5EF4-FFF2-40B4-BE49-F238E27FC236}">
                <a16:creationId xmlns:a16="http://schemas.microsoft.com/office/drawing/2014/main" id="{A5EC0132-98F2-4A20-18DC-525553C6A115}"/>
              </a:ext>
            </a:extLst>
          </p:cNvPr>
          <p:cNvSpPr txBox="1">
            <a:spLocks/>
          </p:cNvSpPr>
          <p:nvPr/>
        </p:nvSpPr>
        <p:spPr bwMode="auto">
          <a:xfrm>
            <a:off x="0" y="794201"/>
            <a:ext cx="9144000" cy="576262"/>
          </a:xfrm>
          <a:prstGeom prst="rect">
            <a:avLst/>
          </a:prstGeom>
          <a:solidFill>
            <a:schemeClr val="accent4">
              <a:lumMod val="60000"/>
              <a:lumOff val="40000"/>
            </a:schemeClr>
          </a:solid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IN" sz="3200" b="0" dirty="0">
                <a:solidFill>
                  <a:srgbClr val="002060"/>
                </a:solidFill>
                <a:latin typeface="Times New Roman" panose="02020603050405020304" pitchFamily="18" charset="0"/>
                <a:cs typeface="Times New Roman" panose="02020603050405020304" pitchFamily="18" charset="0"/>
              </a:rPr>
              <a:t>Proposed System </a:t>
            </a:r>
            <a:endParaRPr lang="en-US" sz="3200" b="1" dirty="0">
              <a:solidFill>
                <a:srgbClr val="002060"/>
              </a:solidFill>
              <a:latin typeface="Cambria" pitchFamily="18" charset="0"/>
            </a:endParaRPr>
          </a:p>
        </p:txBody>
      </p:sp>
      <p:pic>
        <p:nvPicPr>
          <p:cNvPr id="4" name="Picture 3" descr="logo.png">
            <a:extLst>
              <a:ext uri="{FF2B5EF4-FFF2-40B4-BE49-F238E27FC236}">
                <a16:creationId xmlns:a16="http://schemas.microsoft.com/office/drawing/2014/main" id="{9537C912-0522-E0E7-6D1A-131333E2AF23}"/>
              </a:ext>
            </a:extLst>
          </p:cNvPr>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5" name="Picture 4" descr="NBA LOGO.png">
            <a:extLst>
              <a:ext uri="{FF2B5EF4-FFF2-40B4-BE49-F238E27FC236}">
                <a16:creationId xmlns:a16="http://schemas.microsoft.com/office/drawing/2014/main" id="{710DB295-A017-6812-D15B-50C4716048E9}"/>
              </a:ext>
            </a:extLst>
          </p:cNvPr>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6" name="TextBox 5">
            <a:extLst>
              <a:ext uri="{FF2B5EF4-FFF2-40B4-BE49-F238E27FC236}">
                <a16:creationId xmlns:a16="http://schemas.microsoft.com/office/drawing/2014/main" id="{90EA5474-772A-28B3-56AA-2BF48AC35DD3}"/>
              </a:ext>
            </a:extLst>
          </p:cNvPr>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52AB33E6-FBA9-4F6A-6DE2-CACCBD5A76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D38220D-B5D3-221F-E6BC-A79A44A6CC89}"/>
              </a:ext>
            </a:extLst>
          </p:cNvPr>
          <p:cNvSpPr txBox="1"/>
          <p:nvPr/>
        </p:nvSpPr>
        <p:spPr>
          <a:xfrm>
            <a:off x="179512" y="1556792"/>
            <a:ext cx="8784976" cy="1815882"/>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Use Case Diagram</a:t>
            </a:r>
            <a:endParaRPr lang="en-US" sz="2200" b="0" dirty="0"/>
          </a:p>
          <a:p>
            <a:pPr marL="342900" indent="-342900">
              <a:buFont typeface="Arial" panose="020B0604020202020204" pitchFamily="34" charset="0"/>
              <a:buChar char="•"/>
            </a:pPr>
            <a:r>
              <a:rPr lang="en-US" sz="2200" b="0">
                <a:latin typeface="Times New Roman" panose="02020603050405020304" pitchFamily="18" charset="0"/>
                <a:cs typeface="Times New Roman" panose="02020603050405020304" pitchFamily="18" charset="0"/>
              </a:rPr>
              <a:t>Use case represented the different tasks performed by the student in website. Here student can do the following using login and Registers   view scholarships ,search required  scholarship, if scholarship  found then apply for it and log out the website</a:t>
            </a:r>
            <a:r>
              <a:rPr lang="en-US" sz="2200" b="0"/>
              <a:t>.</a:t>
            </a:r>
            <a:endParaRPr lang="en-IN" sz="2200" b="0" dirty="0"/>
          </a:p>
        </p:txBody>
      </p:sp>
      <p:sp>
        <p:nvSpPr>
          <p:cNvPr id="9" name="Slide Number Placeholder 1">
            <a:extLst>
              <a:ext uri="{FF2B5EF4-FFF2-40B4-BE49-F238E27FC236}">
                <a16:creationId xmlns:a16="http://schemas.microsoft.com/office/drawing/2014/main" id="{2298F649-9572-71E7-1CCF-872DFAF44120}"/>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7</a:t>
            </a:fld>
            <a:endParaRPr lang="en-US"/>
          </a:p>
        </p:txBody>
      </p:sp>
      <p:sp>
        <p:nvSpPr>
          <p:cNvPr id="10" name="Title 1">
            <a:extLst>
              <a:ext uri="{FF2B5EF4-FFF2-40B4-BE49-F238E27FC236}">
                <a16:creationId xmlns:a16="http://schemas.microsoft.com/office/drawing/2014/main" id="{B269B696-48A8-AB44-3AA6-EF768A2D7276}"/>
              </a:ext>
            </a:extLst>
          </p:cNvPr>
          <p:cNvSpPr txBox="1">
            <a:spLocks/>
          </p:cNvSpPr>
          <p:nvPr/>
        </p:nvSpPr>
        <p:spPr bwMode="auto">
          <a:xfrm>
            <a:off x="0" y="794201"/>
            <a:ext cx="9144000" cy="576262"/>
          </a:xfrm>
          <a:prstGeom prst="rect">
            <a:avLst/>
          </a:prstGeom>
          <a:solidFill>
            <a:schemeClr val="accent4">
              <a:lumMod val="60000"/>
              <a:lumOff val="40000"/>
            </a:schemeClr>
          </a:solid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IN" sz="3200" b="0" dirty="0">
                <a:solidFill>
                  <a:srgbClr val="002060"/>
                </a:solidFill>
                <a:latin typeface="Times New Roman" panose="02020603050405020304" pitchFamily="18" charset="0"/>
                <a:cs typeface="Times New Roman" panose="02020603050405020304" pitchFamily="18" charset="0"/>
              </a:rPr>
              <a:t>UML Diagrams</a:t>
            </a:r>
          </a:p>
        </p:txBody>
      </p:sp>
      <p:pic>
        <p:nvPicPr>
          <p:cNvPr id="11" name="Picture 10" descr="logo.png">
            <a:extLst>
              <a:ext uri="{FF2B5EF4-FFF2-40B4-BE49-F238E27FC236}">
                <a16:creationId xmlns:a16="http://schemas.microsoft.com/office/drawing/2014/main" id="{02400C87-0B2F-9833-BA1F-2E8E3F027CEB}"/>
              </a:ext>
            </a:extLst>
          </p:cNvPr>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12" name="Picture 11" descr="NBA LOGO.png">
            <a:extLst>
              <a:ext uri="{FF2B5EF4-FFF2-40B4-BE49-F238E27FC236}">
                <a16:creationId xmlns:a16="http://schemas.microsoft.com/office/drawing/2014/main" id="{1CD5B15D-836E-CF67-5FE4-06FC295CDAEF}"/>
              </a:ext>
            </a:extLst>
          </p:cNvPr>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13" name="TextBox 12">
            <a:extLst>
              <a:ext uri="{FF2B5EF4-FFF2-40B4-BE49-F238E27FC236}">
                <a16:creationId xmlns:a16="http://schemas.microsoft.com/office/drawing/2014/main" id="{25EBAA26-AD25-536A-C30B-CBE83E7F8C32}"/>
              </a:ext>
            </a:extLst>
          </p:cNvPr>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4" name="Picture 3">
            <a:extLst>
              <a:ext uri="{FF2B5EF4-FFF2-40B4-BE49-F238E27FC236}">
                <a16:creationId xmlns:a16="http://schemas.microsoft.com/office/drawing/2014/main" id="{12928014-5B9B-DDB1-EE4E-A75679B3FE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1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9AF32E-04A6-BC9F-F32F-EA0E7C87ADB9}"/>
              </a:ext>
            </a:extLst>
          </p:cNvPr>
          <p:cNvSpPr>
            <a:spLocks noGrp="1"/>
          </p:cNvSpPr>
          <p:nvPr>
            <p:ph type="sldNum" sz="quarter" idx="12"/>
          </p:nvPr>
        </p:nvSpPr>
        <p:spPr/>
        <p:txBody>
          <a:bodyPr/>
          <a:lstStyle/>
          <a:p>
            <a:pPr>
              <a:defRPr/>
            </a:pPr>
            <a:r>
              <a:rPr lang="en-US"/>
              <a:t>1.</a:t>
            </a:r>
            <a:fld id="{4A086580-6296-4F56-8D32-C4C6748F3801}" type="slidenum">
              <a:rPr lang="en-US" smtClean="0"/>
              <a:pPr>
                <a:defRPr/>
              </a:pPr>
              <a:t>8</a:t>
            </a:fld>
            <a:endParaRPr lang="en-US"/>
          </a:p>
        </p:txBody>
      </p:sp>
      <p:sp>
        <p:nvSpPr>
          <p:cNvPr id="5" name="Slide Number Placeholder 1">
            <a:extLst>
              <a:ext uri="{FF2B5EF4-FFF2-40B4-BE49-F238E27FC236}">
                <a16:creationId xmlns:a16="http://schemas.microsoft.com/office/drawing/2014/main" id="{85C506E0-9EEB-68D1-E6F5-29222FAEBBB5}"/>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a:t>1.</a:t>
            </a:r>
            <a:fld id="{4A086580-6296-4F56-8D32-C4C6748F3801}" type="slidenum">
              <a:rPr lang="en-US" smtClean="0"/>
              <a:pPr>
                <a:defRPr/>
              </a:pPr>
              <a:t>8</a:t>
            </a:fld>
            <a:endParaRPr lang="en-US"/>
          </a:p>
        </p:txBody>
      </p:sp>
      <p:sp>
        <p:nvSpPr>
          <p:cNvPr id="6" name="Title 1">
            <a:extLst>
              <a:ext uri="{FF2B5EF4-FFF2-40B4-BE49-F238E27FC236}">
                <a16:creationId xmlns:a16="http://schemas.microsoft.com/office/drawing/2014/main" id="{37BFE910-7604-54F2-7F0C-279E547C3BCA}"/>
              </a:ext>
            </a:extLst>
          </p:cNvPr>
          <p:cNvSpPr txBox="1">
            <a:spLocks/>
          </p:cNvSpPr>
          <p:nvPr/>
        </p:nvSpPr>
        <p:spPr bwMode="auto">
          <a:xfrm>
            <a:off x="0" y="794201"/>
            <a:ext cx="9144000" cy="576262"/>
          </a:xfrm>
          <a:prstGeom prst="rect">
            <a:avLst/>
          </a:prstGeom>
          <a:solidFill>
            <a:schemeClr val="accent4">
              <a:lumMod val="60000"/>
              <a:lumOff val="40000"/>
            </a:schemeClr>
          </a:solid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IN" sz="3200" b="0" dirty="0">
                <a:solidFill>
                  <a:srgbClr val="002060"/>
                </a:solidFill>
                <a:latin typeface="Times New Roman" panose="02020603050405020304" pitchFamily="18" charset="0"/>
                <a:cs typeface="Times New Roman" panose="02020603050405020304" pitchFamily="18" charset="0"/>
              </a:rPr>
              <a:t>UML Diagrams(Use Case)</a:t>
            </a:r>
            <a:endParaRPr lang="en-US" sz="3200" b="1" dirty="0">
              <a:solidFill>
                <a:srgbClr val="002060"/>
              </a:solidFill>
              <a:latin typeface="Cambria" pitchFamily="18" charset="0"/>
            </a:endParaRPr>
          </a:p>
        </p:txBody>
      </p:sp>
      <p:pic>
        <p:nvPicPr>
          <p:cNvPr id="7" name="Picture 6" descr="logo.png">
            <a:extLst>
              <a:ext uri="{FF2B5EF4-FFF2-40B4-BE49-F238E27FC236}">
                <a16:creationId xmlns:a16="http://schemas.microsoft.com/office/drawing/2014/main" id="{A77A0CBD-0CC9-FA98-F567-747DAF3F50F8}"/>
              </a:ext>
            </a:extLst>
          </p:cNvPr>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8" name="Picture 7" descr="NBA LOGO.png">
            <a:extLst>
              <a:ext uri="{FF2B5EF4-FFF2-40B4-BE49-F238E27FC236}">
                <a16:creationId xmlns:a16="http://schemas.microsoft.com/office/drawing/2014/main" id="{95413046-1801-4814-7C7A-A3C02EF0FEE9}"/>
              </a:ext>
            </a:extLst>
          </p:cNvPr>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9" name="TextBox 8">
            <a:extLst>
              <a:ext uri="{FF2B5EF4-FFF2-40B4-BE49-F238E27FC236}">
                <a16:creationId xmlns:a16="http://schemas.microsoft.com/office/drawing/2014/main" id="{4C135513-50BC-FABE-ABA8-1A29CC033CB2}"/>
              </a:ext>
            </a:extLst>
          </p:cNvPr>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10" name="Picture 3">
            <a:extLst>
              <a:ext uri="{FF2B5EF4-FFF2-40B4-BE49-F238E27FC236}">
                <a16:creationId xmlns:a16="http://schemas.microsoft.com/office/drawing/2014/main" id="{A7654BA0-EA18-F377-8B9D-8CE8AAEA37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EE7CA5B-054B-930C-A731-9557BA2B59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04" y="1497078"/>
            <a:ext cx="8856984" cy="5269597"/>
          </a:xfrm>
          <a:prstGeom prst="rect">
            <a:avLst/>
          </a:prstGeom>
        </p:spPr>
      </p:pic>
    </p:spTree>
    <p:extLst>
      <p:ext uri="{BB962C8B-B14F-4D97-AF65-F5344CB8AC3E}">
        <p14:creationId xmlns:p14="http://schemas.microsoft.com/office/powerpoint/2010/main" val="115161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88D2A2-33EE-D9DD-F9FB-96A2C4FFB2C9}"/>
              </a:ext>
            </a:extLst>
          </p:cNvPr>
          <p:cNvSpPr>
            <a:spLocks noGrp="1"/>
          </p:cNvSpPr>
          <p:nvPr>
            <p:ph type="sldNum" sz="quarter" idx="12"/>
          </p:nvPr>
        </p:nvSpPr>
        <p:spPr/>
        <p:txBody>
          <a:bodyPr/>
          <a:lstStyle/>
          <a:p>
            <a:pPr>
              <a:defRPr/>
            </a:pPr>
            <a:r>
              <a:rPr lang="en-US"/>
              <a:t>1.</a:t>
            </a:r>
            <a:fld id="{4A086580-6296-4F56-8D32-C4C6748F3801}" type="slidenum">
              <a:rPr lang="en-US" smtClean="0"/>
              <a:pPr>
                <a:defRPr/>
              </a:pPr>
              <a:t>9</a:t>
            </a:fld>
            <a:endParaRPr lang="en-US"/>
          </a:p>
        </p:txBody>
      </p:sp>
      <p:sp>
        <p:nvSpPr>
          <p:cNvPr id="3" name="Slide Number Placeholder 1">
            <a:extLst>
              <a:ext uri="{FF2B5EF4-FFF2-40B4-BE49-F238E27FC236}">
                <a16:creationId xmlns:a16="http://schemas.microsoft.com/office/drawing/2014/main" id="{7721D5E9-0D44-3BC8-6B0F-60400AAD0959}"/>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a:lstStyle>
          <a:p>
            <a:pPr>
              <a:defRPr/>
            </a:pPr>
            <a:r>
              <a:rPr lang="en-US" dirty="0"/>
              <a:t>1.</a:t>
            </a:r>
            <a:fld id="{4A086580-6296-4F56-8D32-C4C6748F3801}" type="slidenum">
              <a:rPr lang="en-US" smtClean="0"/>
              <a:pPr>
                <a:defRPr/>
              </a:pPr>
              <a:t>9</a:t>
            </a:fld>
            <a:endParaRPr lang="en-US" dirty="0"/>
          </a:p>
        </p:txBody>
      </p:sp>
      <p:sp>
        <p:nvSpPr>
          <p:cNvPr id="4" name="Title 1">
            <a:extLst>
              <a:ext uri="{FF2B5EF4-FFF2-40B4-BE49-F238E27FC236}">
                <a16:creationId xmlns:a16="http://schemas.microsoft.com/office/drawing/2014/main" id="{211BCC03-E02F-7934-DE8A-F8EC9F6A646B}"/>
              </a:ext>
            </a:extLst>
          </p:cNvPr>
          <p:cNvSpPr txBox="1">
            <a:spLocks/>
          </p:cNvSpPr>
          <p:nvPr/>
        </p:nvSpPr>
        <p:spPr bwMode="auto">
          <a:xfrm>
            <a:off x="0" y="794201"/>
            <a:ext cx="9144000" cy="576262"/>
          </a:xfrm>
          <a:prstGeom prst="rect">
            <a:avLst/>
          </a:prstGeom>
          <a:solidFill>
            <a:schemeClr val="accent4">
              <a:lumMod val="60000"/>
              <a:lumOff val="40000"/>
            </a:schemeClr>
          </a:solidFill>
          <a:ln w="9525">
            <a:noFill/>
            <a:miter lim="800000"/>
            <a:headEnd/>
            <a:tailEnd/>
          </a:ln>
        </p:spPr>
        <p:txBody>
          <a:bodyPr vert="horz" wrap="square" lIns="91440" tIns="45720" rIns="91440" bIns="45720" numCol="1" rtlCol="0"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IN" sz="3200" b="0" dirty="0">
                <a:solidFill>
                  <a:srgbClr val="002060"/>
                </a:solidFill>
                <a:latin typeface="Times New Roman" panose="02020603050405020304" pitchFamily="18" charset="0"/>
                <a:cs typeface="Times New Roman" panose="02020603050405020304" pitchFamily="18" charset="0"/>
              </a:rPr>
              <a:t>UML Diagrams</a:t>
            </a:r>
            <a:endParaRPr lang="en-US" sz="3200" b="1" dirty="0">
              <a:solidFill>
                <a:srgbClr val="002060"/>
              </a:solidFill>
              <a:latin typeface="Cambria" pitchFamily="18" charset="0"/>
            </a:endParaRPr>
          </a:p>
        </p:txBody>
      </p:sp>
      <p:pic>
        <p:nvPicPr>
          <p:cNvPr id="5" name="Picture 4" descr="logo.png">
            <a:extLst>
              <a:ext uri="{FF2B5EF4-FFF2-40B4-BE49-F238E27FC236}">
                <a16:creationId xmlns:a16="http://schemas.microsoft.com/office/drawing/2014/main" id="{6B81F5C6-5AF8-20A5-9ADF-2ECC44BB53D0}"/>
              </a:ext>
            </a:extLst>
          </p:cNvPr>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6" name="Picture 5" descr="NBA LOGO.png">
            <a:extLst>
              <a:ext uri="{FF2B5EF4-FFF2-40B4-BE49-F238E27FC236}">
                <a16:creationId xmlns:a16="http://schemas.microsoft.com/office/drawing/2014/main" id="{D360DE29-3810-57DA-089A-FEE78D7CDECC}"/>
              </a:ext>
            </a:extLst>
          </p:cNvPr>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7" name="TextBox 6">
            <a:extLst>
              <a:ext uri="{FF2B5EF4-FFF2-40B4-BE49-F238E27FC236}">
                <a16:creationId xmlns:a16="http://schemas.microsoft.com/office/drawing/2014/main" id="{B2C8AEF0-87B8-BE05-5D7E-0CEA5FDE60CD}"/>
              </a:ext>
            </a:extLst>
          </p:cNvPr>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MATRUSRI ENGINEERING COLLEGE</a:t>
            </a:r>
          </a:p>
          <a:p>
            <a:pPr algn="ctr">
              <a:defRPr/>
            </a:pPr>
            <a:r>
              <a:rPr lang="en-US" sz="2000" dirty="0">
                <a:solidFill>
                  <a:srgbClr val="002060"/>
                </a:solidFill>
                <a:latin typeface="Times New Roman" panose="02020603050405020304" pitchFamily="18" charset="0"/>
                <a:cs typeface="Times New Roman" panose="02020603050405020304" pitchFamily="18" charset="0"/>
              </a:rPr>
              <a:t>            Department of CSE </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a16="http://schemas.microsoft.com/office/drawing/2014/main" id="{CE575DA4-61C8-3A4E-E324-767480E63F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544680-A6C4-2D93-037B-9FE1CC40B5B1}"/>
              </a:ext>
            </a:extLst>
          </p:cNvPr>
          <p:cNvSpPr txBox="1"/>
          <p:nvPr/>
        </p:nvSpPr>
        <p:spPr>
          <a:xfrm>
            <a:off x="179512" y="1556792"/>
            <a:ext cx="8784976" cy="2154436"/>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Activity Diagram</a:t>
            </a:r>
            <a:endParaRPr lang="en-US" sz="2200" b="0" dirty="0"/>
          </a:p>
          <a:p>
            <a:pPr marL="342900" indent="-342900">
              <a:buFont typeface="Arial" panose="020B0604020202020204" pitchFamily="34" charset="0"/>
              <a:buChar char="•"/>
            </a:pPr>
            <a:r>
              <a:rPr lang="en-US" sz="2200" b="0" dirty="0">
                <a:latin typeface="Times New Roman" panose="02020603050405020304" pitchFamily="18" charset="0"/>
                <a:cs typeface="Times New Roman" panose="02020603050405020304" pitchFamily="18" charset="0"/>
              </a:rPr>
              <a:t>Activity diagram of the user represents the process flow of the user between login and logout. It involves one condition that checks the login credentials of the user if it doesn’t matches with the details in the database it will show prompt of Invalid username or password.</a:t>
            </a:r>
            <a:endParaRPr lang="en-IN" sz="2200" b="0" dirty="0">
              <a:latin typeface="Times New Roman" panose="02020603050405020304" pitchFamily="18" charset="0"/>
              <a:cs typeface="Times New Roman" panose="02020603050405020304" pitchFamily="18" charset="0"/>
            </a:endParaRPr>
          </a:p>
          <a:p>
            <a:endParaRPr lang="en-IN" sz="2200" b="0" dirty="0"/>
          </a:p>
        </p:txBody>
      </p:sp>
    </p:spTree>
    <p:extLst>
      <p:ext uri="{BB962C8B-B14F-4D97-AF65-F5344CB8AC3E}">
        <p14:creationId xmlns:p14="http://schemas.microsoft.com/office/powerpoint/2010/main" val="2841498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977</TotalTime>
  <Words>927</Words>
  <Application>Microsoft Office PowerPoint</Application>
  <PresentationFormat>On-screen Show (4:3)</PresentationFormat>
  <Paragraphs>119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Söhne</vt:lpstr>
      <vt:lpstr>Times New Roman</vt:lpstr>
      <vt:lpstr>Wingdings</vt:lpstr>
      <vt:lpstr>Office Theme</vt:lpstr>
      <vt:lpstr>Mini Project -Design Review</vt:lpstr>
      <vt:lpstr>Content Page</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Irvine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El Zarki</dc:creator>
  <cp:lastModifiedBy>srikanthnaidu035@outlook.com</cp:lastModifiedBy>
  <cp:revision>92</cp:revision>
  <dcterms:created xsi:type="dcterms:W3CDTF">2007-10-02T04:28:17Z</dcterms:created>
  <dcterms:modified xsi:type="dcterms:W3CDTF">2023-07-11T11:34:59Z</dcterms:modified>
</cp:coreProperties>
</file>