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8" r:id="rId3"/>
    <p:sldId id="261" r:id="rId4"/>
    <p:sldId id="259" r:id="rId5"/>
    <p:sldId id="260" r:id="rId6"/>
    <p:sldId id="264"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0F3077-FD66-454D-AFFD-C7B580FE1A71}">
          <p14:sldIdLst>
            <p14:sldId id="256"/>
            <p14:sldId id="258"/>
            <p14:sldId id="261"/>
            <p14:sldId id="259"/>
            <p14:sldId id="260"/>
            <p14:sldId id="264"/>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B513846-1040-466F-8AA6-28EB15506F73}" type="datetimeFigureOut">
              <a:rPr lang="en-US" smtClean="0"/>
              <a:t>7/21/2024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9022C9D-8AA4-4B32-834F-7588CCE5CA08}"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9412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513846-1040-466F-8AA6-28EB15506F73}"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22C9D-8AA4-4B32-834F-7588CCE5CA08}" type="slidenum">
              <a:rPr lang="en-US" smtClean="0"/>
              <a:t>‹#›</a:t>
            </a:fld>
            <a:endParaRPr lang="en-US"/>
          </a:p>
        </p:txBody>
      </p:sp>
    </p:spTree>
    <p:extLst>
      <p:ext uri="{BB962C8B-B14F-4D97-AF65-F5344CB8AC3E}">
        <p14:creationId xmlns:p14="http://schemas.microsoft.com/office/powerpoint/2010/main" val="961672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513846-1040-466F-8AA6-28EB15506F73}"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22C9D-8AA4-4B32-834F-7588CCE5CA08}" type="slidenum">
              <a:rPr lang="en-US" smtClean="0"/>
              <a:t>‹#›</a:t>
            </a:fld>
            <a:endParaRPr lang="en-US"/>
          </a:p>
        </p:txBody>
      </p:sp>
    </p:spTree>
    <p:extLst>
      <p:ext uri="{BB962C8B-B14F-4D97-AF65-F5344CB8AC3E}">
        <p14:creationId xmlns:p14="http://schemas.microsoft.com/office/powerpoint/2010/main" val="270407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513846-1040-466F-8AA6-28EB15506F73}"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22C9D-8AA4-4B32-834F-7588CCE5CA08}" type="slidenum">
              <a:rPr lang="en-US" smtClean="0"/>
              <a:t>‹#›</a:t>
            </a:fld>
            <a:endParaRPr lang="en-US"/>
          </a:p>
        </p:txBody>
      </p:sp>
    </p:spTree>
    <p:extLst>
      <p:ext uri="{BB962C8B-B14F-4D97-AF65-F5344CB8AC3E}">
        <p14:creationId xmlns:p14="http://schemas.microsoft.com/office/powerpoint/2010/main" val="521563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513846-1040-466F-8AA6-28EB15506F73}"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22C9D-8AA4-4B32-834F-7588CCE5CA08}"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898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513846-1040-466F-8AA6-28EB15506F73}"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22C9D-8AA4-4B32-834F-7588CCE5CA08}" type="slidenum">
              <a:rPr lang="en-US" smtClean="0"/>
              <a:t>‹#›</a:t>
            </a:fld>
            <a:endParaRPr lang="en-US"/>
          </a:p>
        </p:txBody>
      </p:sp>
    </p:spTree>
    <p:extLst>
      <p:ext uri="{BB962C8B-B14F-4D97-AF65-F5344CB8AC3E}">
        <p14:creationId xmlns:p14="http://schemas.microsoft.com/office/powerpoint/2010/main" val="1900317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513846-1040-466F-8AA6-28EB15506F73}" type="datetimeFigureOut">
              <a:rPr lang="en-US" smtClean="0"/>
              <a:t>7/21/2024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022C9D-8AA4-4B32-834F-7588CCE5CA08}" type="slidenum">
              <a:rPr lang="en-US" smtClean="0"/>
              <a:t>‹#›</a:t>
            </a:fld>
            <a:endParaRPr lang="en-US"/>
          </a:p>
        </p:txBody>
      </p:sp>
    </p:spTree>
    <p:extLst>
      <p:ext uri="{BB962C8B-B14F-4D97-AF65-F5344CB8AC3E}">
        <p14:creationId xmlns:p14="http://schemas.microsoft.com/office/powerpoint/2010/main" val="74699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513846-1040-466F-8AA6-28EB15506F73}" type="datetimeFigureOut">
              <a:rPr lang="en-US" smtClean="0"/>
              <a:t>7/21/2024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022C9D-8AA4-4B32-834F-7588CCE5CA08}" type="slidenum">
              <a:rPr lang="en-US" smtClean="0"/>
              <a:t>‹#›</a:t>
            </a:fld>
            <a:endParaRPr lang="en-US"/>
          </a:p>
        </p:txBody>
      </p:sp>
    </p:spTree>
    <p:extLst>
      <p:ext uri="{BB962C8B-B14F-4D97-AF65-F5344CB8AC3E}">
        <p14:creationId xmlns:p14="http://schemas.microsoft.com/office/powerpoint/2010/main" val="686837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513846-1040-466F-8AA6-28EB15506F73}" type="datetimeFigureOut">
              <a:rPr lang="en-US" smtClean="0"/>
              <a:t>7/21/2024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022C9D-8AA4-4B32-834F-7588CCE5CA08}" type="slidenum">
              <a:rPr lang="en-US" smtClean="0"/>
              <a:t>‹#›</a:t>
            </a:fld>
            <a:endParaRPr lang="en-US"/>
          </a:p>
        </p:txBody>
      </p:sp>
    </p:spTree>
    <p:extLst>
      <p:ext uri="{BB962C8B-B14F-4D97-AF65-F5344CB8AC3E}">
        <p14:creationId xmlns:p14="http://schemas.microsoft.com/office/powerpoint/2010/main" val="2497922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513846-1040-466F-8AA6-28EB15506F73}"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22C9D-8AA4-4B32-834F-7588CCE5CA08}" type="slidenum">
              <a:rPr lang="en-US" smtClean="0"/>
              <a:t>‹#›</a:t>
            </a:fld>
            <a:endParaRPr lang="en-US"/>
          </a:p>
        </p:txBody>
      </p:sp>
    </p:spTree>
    <p:extLst>
      <p:ext uri="{BB962C8B-B14F-4D97-AF65-F5344CB8AC3E}">
        <p14:creationId xmlns:p14="http://schemas.microsoft.com/office/powerpoint/2010/main" val="1184235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513846-1040-466F-8AA6-28EB15506F73}"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22C9D-8AA4-4B32-834F-7588CCE5CA08}" type="slidenum">
              <a:rPr lang="en-US" smtClean="0"/>
              <a:t>‹#›</a:t>
            </a:fld>
            <a:endParaRPr lang="en-US"/>
          </a:p>
        </p:txBody>
      </p:sp>
    </p:spTree>
    <p:extLst>
      <p:ext uri="{BB962C8B-B14F-4D97-AF65-F5344CB8AC3E}">
        <p14:creationId xmlns:p14="http://schemas.microsoft.com/office/powerpoint/2010/main" val="108403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B513846-1040-466F-8AA6-28EB15506F73}" type="datetimeFigureOut">
              <a:rPr lang="en-US" smtClean="0"/>
              <a:t>7/21/2024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89022C9D-8AA4-4B32-834F-7588CCE5CA08}" type="slidenum">
              <a:rPr lang="en-US" smtClean="0"/>
              <a:t>‹#›</a:t>
            </a:fld>
            <a:endParaRPr lang="en-US"/>
          </a:p>
        </p:txBody>
      </p:sp>
    </p:spTree>
    <p:extLst>
      <p:ext uri="{BB962C8B-B14F-4D97-AF65-F5344CB8AC3E}">
        <p14:creationId xmlns:p14="http://schemas.microsoft.com/office/powerpoint/2010/main" val="3017197950"/>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Kavan243/Analyzing-Amazon-Sales-dat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FC93-F525-4C96-9C6B-8D2886B6D6D5}"/>
              </a:ext>
            </a:extLst>
          </p:cNvPr>
          <p:cNvSpPr>
            <a:spLocks noGrp="1"/>
          </p:cNvSpPr>
          <p:nvPr>
            <p:ph type="ctrTitle"/>
          </p:nvPr>
        </p:nvSpPr>
        <p:spPr/>
        <p:txBody>
          <a:bodyPr/>
          <a:lstStyle/>
          <a:p>
            <a:r>
              <a:rPr lang="en-US" dirty="0">
                <a:solidFill>
                  <a:schemeClr val="tx1"/>
                </a:solidFill>
                <a:latin typeface="+mn-lt"/>
              </a:rPr>
              <a:t>Crop production Analysis</a:t>
            </a:r>
          </a:p>
        </p:txBody>
      </p:sp>
    </p:spTree>
    <p:extLst>
      <p:ext uri="{BB962C8B-B14F-4D97-AF65-F5344CB8AC3E}">
        <p14:creationId xmlns:p14="http://schemas.microsoft.com/office/powerpoint/2010/main" val="852347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6254-8EF1-468D-8D77-712B0192BE6D}"/>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C0105A7C-FB31-4890-A470-4F57529C0979}"/>
              </a:ext>
            </a:extLst>
          </p:cNvPr>
          <p:cNvSpPr>
            <a:spLocks noGrp="1"/>
          </p:cNvSpPr>
          <p:nvPr>
            <p:ph idx="1"/>
          </p:nvPr>
        </p:nvSpPr>
        <p:spPr/>
        <p:txBody>
          <a:bodyPr>
            <a:normAutofit lnSpcReduction="10000"/>
          </a:bodyPr>
          <a:lstStyle/>
          <a:p>
            <a:r>
              <a:rPr lang="en-US" dirty="0"/>
              <a:t>The Agriculture business domain, as a vital part of the overall supply chain, is expected to highly evolve in the upcoming years via the developments, which are taking place on the side of the Future Internet. This paper presents a novel Business-to-Business collaboration platform from the agri-food sector perspective, which aims to facilitate the collaboration of numerous stakeholders belonging to associated business domains, in an effective and flexible manner. This dataset provides a huge amount of information on crop production in India ranging from several years. </a:t>
            </a:r>
          </a:p>
          <a:p>
            <a:r>
              <a:rPr lang="en-US" dirty="0"/>
              <a:t>Based on the Information the ultimate goal would be to predict crop production and find important insights highlighting key indicators and metrics that influence crop production. </a:t>
            </a:r>
          </a:p>
          <a:p>
            <a:r>
              <a:rPr lang="en-US" dirty="0"/>
              <a:t>Make views and dashboards first and also make a story out of it</a:t>
            </a:r>
          </a:p>
        </p:txBody>
      </p:sp>
    </p:spTree>
    <p:extLst>
      <p:ext uri="{BB962C8B-B14F-4D97-AF65-F5344CB8AC3E}">
        <p14:creationId xmlns:p14="http://schemas.microsoft.com/office/powerpoint/2010/main" val="1644727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0C3BF-14B1-48DD-A514-566D6FE121BF}"/>
              </a:ext>
            </a:extLst>
          </p:cNvPr>
          <p:cNvSpPr>
            <a:spLocks noGrp="1"/>
          </p:cNvSpPr>
          <p:nvPr>
            <p:ph type="title"/>
          </p:nvPr>
        </p:nvSpPr>
        <p:spPr/>
        <p:txBody>
          <a:bodyPr/>
          <a:lstStyle/>
          <a:p>
            <a:r>
              <a:rPr lang="en-US" dirty="0"/>
              <a:t>Tools &amp; Techniques Used</a:t>
            </a:r>
          </a:p>
        </p:txBody>
      </p:sp>
      <p:sp>
        <p:nvSpPr>
          <p:cNvPr id="3" name="Content Placeholder 2">
            <a:extLst>
              <a:ext uri="{FF2B5EF4-FFF2-40B4-BE49-F238E27FC236}">
                <a16:creationId xmlns:a16="http://schemas.microsoft.com/office/drawing/2014/main" id="{8C842FEC-056B-4C1A-BAAD-B57C8C7F9C57}"/>
              </a:ext>
            </a:extLst>
          </p:cNvPr>
          <p:cNvSpPr>
            <a:spLocks noGrp="1"/>
          </p:cNvSpPr>
          <p:nvPr>
            <p:ph idx="1"/>
          </p:nvPr>
        </p:nvSpPr>
        <p:spPr/>
        <p:txBody>
          <a:bodyPr/>
          <a:lstStyle/>
          <a:p>
            <a:r>
              <a:rPr lang="en-US" dirty="0"/>
              <a:t>For creating dynamic , Interactive dashboard – </a:t>
            </a:r>
            <a:r>
              <a:rPr lang="en-US" dirty="0">
                <a:solidFill>
                  <a:schemeClr val="accent1"/>
                </a:solidFill>
              </a:rPr>
              <a:t>Power BI</a:t>
            </a:r>
          </a:p>
          <a:p>
            <a:r>
              <a:rPr lang="en-US" dirty="0"/>
              <a:t>Data extraction, Cleaning and preliminary analysis –</a:t>
            </a:r>
            <a:r>
              <a:rPr lang="en-US" dirty="0">
                <a:solidFill>
                  <a:schemeClr val="accent1"/>
                </a:solidFill>
              </a:rPr>
              <a:t> Excel</a:t>
            </a:r>
          </a:p>
          <a:p>
            <a:pPr marL="45720" indent="0">
              <a:buNone/>
            </a:pPr>
            <a:endParaRPr lang="en-US" dirty="0">
              <a:solidFill>
                <a:schemeClr val="accent1"/>
              </a:solidFill>
            </a:endParaRPr>
          </a:p>
        </p:txBody>
      </p:sp>
    </p:spTree>
    <p:extLst>
      <p:ext uri="{BB962C8B-B14F-4D97-AF65-F5344CB8AC3E}">
        <p14:creationId xmlns:p14="http://schemas.microsoft.com/office/powerpoint/2010/main" val="2609971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EA688-8842-4389-A006-8238CC944AF4}"/>
              </a:ext>
            </a:extLst>
          </p:cNvPr>
          <p:cNvSpPr>
            <a:spLocks noGrp="1"/>
          </p:cNvSpPr>
          <p:nvPr>
            <p:ph type="title"/>
          </p:nvPr>
        </p:nvSpPr>
        <p:spPr/>
        <p:txBody>
          <a:bodyPr/>
          <a:lstStyle/>
          <a:p>
            <a:pPr rtl="0">
              <a:spcBef>
                <a:spcPts val="0"/>
              </a:spcBef>
              <a:spcAft>
                <a:spcPts val="0"/>
              </a:spcAft>
            </a:pPr>
            <a:r>
              <a:rPr lang="en-US" dirty="0"/>
              <a:t>Main KPIs</a:t>
            </a:r>
          </a:p>
        </p:txBody>
      </p:sp>
      <p:sp>
        <p:nvSpPr>
          <p:cNvPr id="3" name="Content Placeholder 2">
            <a:extLst>
              <a:ext uri="{FF2B5EF4-FFF2-40B4-BE49-F238E27FC236}">
                <a16:creationId xmlns:a16="http://schemas.microsoft.com/office/drawing/2014/main" id="{FF998A3B-E06A-4EAE-AB56-B7598A787675}"/>
              </a:ext>
            </a:extLst>
          </p:cNvPr>
          <p:cNvSpPr>
            <a:spLocks noGrp="1"/>
          </p:cNvSpPr>
          <p:nvPr>
            <p:ph idx="1"/>
          </p:nvPr>
        </p:nvSpPr>
        <p:spPr/>
        <p:txBody>
          <a:bodyPr>
            <a:normAutofit fontScale="92500" lnSpcReduction="20000"/>
          </a:bodyPr>
          <a:lstStyle/>
          <a:p>
            <a:r>
              <a:rPr lang="en-US" b="1" dirty="0"/>
              <a:t>Total Area :  </a:t>
            </a:r>
            <a:r>
              <a:rPr lang="en-US" dirty="0"/>
              <a:t>This KPI shows the addition of total Area of entire dataset.</a:t>
            </a:r>
            <a:br>
              <a:rPr lang="en-US" dirty="0"/>
            </a:br>
            <a:endParaRPr lang="en-US" dirty="0"/>
          </a:p>
          <a:p>
            <a:r>
              <a:rPr lang="en-US" b="1" dirty="0"/>
              <a:t>Total Season : </a:t>
            </a:r>
            <a:r>
              <a:rPr lang="en-US" dirty="0"/>
              <a:t>This KPI shows the count total </a:t>
            </a:r>
            <a:r>
              <a:rPr lang="en-US" dirty="0" err="1"/>
              <a:t>total</a:t>
            </a:r>
            <a:r>
              <a:rPr lang="en-US" dirty="0"/>
              <a:t> season of crop &amp; production.</a:t>
            </a:r>
            <a:br>
              <a:rPr lang="en-US" dirty="0"/>
            </a:br>
            <a:endParaRPr lang="en-US" b="1" dirty="0"/>
          </a:p>
          <a:p>
            <a:r>
              <a:rPr lang="en-US" b="1" dirty="0"/>
              <a:t>Total State : </a:t>
            </a:r>
            <a:r>
              <a:rPr lang="en-US" dirty="0"/>
              <a:t>This KPI shows the How many states in a data set ?</a:t>
            </a:r>
            <a:br>
              <a:rPr lang="en-US" dirty="0"/>
            </a:br>
            <a:endParaRPr lang="en-US" dirty="0"/>
          </a:p>
          <a:p>
            <a:r>
              <a:rPr lang="en-US" b="1" dirty="0"/>
              <a:t>Total State : </a:t>
            </a:r>
            <a:r>
              <a:rPr lang="en-US" dirty="0"/>
              <a:t>This KPI shows the How many states in a data set ?</a:t>
            </a:r>
          </a:p>
          <a:p>
            <a:endParaRPr lang="en-US" dirty="0"/>
          </a:p>
          <a:p>
            <a:r>
              <a:rPr lang="en-US" b="1" dirty="0"/>
              <a:t>Total District : </a:t>
            </a:r>
            <a:r>
              <a:rPr lang="en-US" dirty="0"/>
              <a:t>This KPI shows the How many District in a data set ?</a:t>
            </a:r>
          </a:p>
          <a:p>
            <a:pPr marL="45720" indent="0">
              <a:buNone/>
            </a:pPr>
            <a:endParaRPr lang="en-US" dirty="0"/>
          </a:p>
          <a:p>
            <a:r>
              <a:rPr lang="en-US" b="1" dirty="0"/>
              <a:t>Total Production : </a:t>
            </a:r>
            <a:r>
              <a:rPr lang="en-US" dirty="0"/>
              <a:t>This KPI shows the addition of total Area of entire dataset.</a:t>
            </a:r>
            <a:br>
              <a:rPr lang="en-US" dirty="0"/>
            </a:br>
            <a:endParaRPr lang="en-US" dirty="0"/>
          </a:p>
          <a:p>
            <a:pPr marL="45720" indent="0">
              <a:buNone/>
            </a:pPr>
            <a:endParaRPr lang="en-US" b="1" dirty="0"/>
          </a:p>
          <a:p>
            <a:endParaRPr lang="en-US" b="1" dirty="0"/>
          </a:p>
        </p:txBody>
      </p:sp>
    </p:spTree>
    <p:extLst>
      <p:ext uri="{BB962C8B-B14F-4D97-AF65-F5344CB8AC3E}">
        <p14:creationId xmlns:p14="http://schemas.microsoft.com/office/powerpoint/2010/main" val="679509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3498C4-DCBC-49AA-BE62-87D439750676}"/>
              </a:ext>
            </a:extLst>
          </p:cNvPr>
          <p:cNvSpPr txBox="1"/>
          <p:nvPr/>
        </p:nvSpPr>
        <p:spPr>
          <a:xfrm>
            <a:off x="1686187" y="343949"/>
            <a:ext cx="8422547" cy="584775"/>
          </a:xfrm>
          <a:prstGeom prst="rect">
            <a:avLst/>
          </a:prstGeom>
          <a:noFill/>
        </p:spPr>
        <p:txBody>
          <a:bodyPr wrap="square" rtlCol="0">
            <a:spAutoFit/>
          </a:bodyPr>
          <a:lstStyle/>
          <a:p>
            <a:pPr algn="ctr"/>
            <a:r>
              <a:rPr lang="en-US" sz="3200" b="1" dirty="0">
                <a:solidFill>
                  <a:schemeClr val="accent1"/>
                </a:solidFill>
                <a:latin typeface="Arial Rounded MT Bold" panose="020F0704030504030204" pitchFamily="34" charset="0"/>
              </a:rPr>
              <a:t>Dashboard Part 1</a:t>
            </a:r>
          </a:p>
        </p:txBody>
      </p:sp>
      <p:pic>
        <p:nvPicPr>
          <p:cNvPr id="4" name="Picture 3">
            <a:extLst>
              <a:ext uri="{FF2B5EF4-FFF2-40B4-BE49-F238E27FC236}">
                <a16:creationId xmlns:a16="http://schemas.microsoft.com/office/drawing/2014/main" id="{A2ECD4D5-FB78-490A-8216-D3224D2409E5}"/>
              </a:ext>
            </a:extLst>
          </p:cNvPr>
          <p:cNvPicPr>
            <a:picLocks noChangeAspect="1"/>
          </p:cNvPicPr>
          <p:nvPr/>
        </p:nvPicPr>
        <p:blipFill>
          <a:blip r:embed="rId2"/>
          <a:stretch>
            <a:fillRect/>
          </a:stretch>
        </p:blipFill>
        <p:spPr>
          <a:xfrm>
            <a:off x="887278" y="928724"/>
            <a:ext cx="10417443" cy="54990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68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3498C4-DCBC-49AA-BE62-87D439750676}"/>
              </a:ext>
            </a:extLst>
          </p:cNvPr>
          <p:cNvSpPr txBox="1"/>
          <p:nvPr/>
        </p:nvSpPr>
        <p:spPr>
          <a:xfrm>
            <a:off x="1686187" y="361879"/>
            <a:ext cx="8422547" cy="584775"/>
          </a:xfrm>
          <a:prstGeom prst="rect">
            <a:avLst/>
          </a:prstGeom>
          <a:noFill/>
        </p:spPr>
        <p:txBody>
          <a:bodyPr wrap="square" rtlCol="0">
            <a:spAutoFit/>
          </a:bodyPr>
          <a:lstStyle/>
          <a:p>
            <a:pPr algn="ctr"/>
            <a:r>
              <a:rPr lang="en-US" sz="3200" b="1" dirty="0">
                <a:solidFill>
                  <a:schemeClr val="accent1"/>
                </a:solidFill>
                <a:latin typeface="Arial Rounded MT Bold" panose="020F0704030504030204" pitchFamily="34" charset="0"/>
              </a:rPr>
              <a:t>Dashboard Part 2</a:t>
            </a:r>
          </a:p>
        </p:txBody>
      </p:sp>
      <p:pic>
        <p:nvPicPr>
          <p:cNvPr id="4" name="Picture 3">
            <a:extLst>
              <a:ext uri="{FF2B5EF4-FFF2-40B4-BE49-F238E27FC236}">
                <a16:creationId xmlns:a16="http://schemas.microsoft.com/office/drawing/2014/main" id="{64E18623-C3D2-4C11-91D1-472A39BE7B0F}"/>
              </a:ext>
            </a:extLst>
          </p:cNvPr>
          <p:cNvPicPr>
            <a:picLocks noChangeAspect="1"/>
          </p:cNvPicPr>
          <p:nvPr/>
        </p:nvPicPr>
        <p:blipFill>
          <a:blip r:embed="rId2"/>
          <a:stretch>
            <a:fillRect/>
          </a:stretch>
        </p:blipFill>
        <p:spPr>
          <a:xfrm>
            <a:off x="837744" y="928724"/>
            <a:ext cx="10516511" cy="54837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83899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07F0C-AED3-4B5F-8A49-BAD5F78FB8CE}"/>
              </a:ext>
            </a:extLst>
          </p:cNvPr>
          <p:cNvSpPr>
            <a:spLocks noGrp="1"/>
          </p:cNvSpPr>
          <p:nvPr>
            <p:ph type="title"/>
          </p:nvPr>
        </p:nvSpPr>
        <p:spPr/>
        <p:txBody>
          <a:bodyPr/>
          <a:lstStyle/>
          <a:p>
            <a:r>
              <a:rPr lang="en-US" dirty="0"/>
              <a:t>Insights</a:t>
            </a:r>
          </a:p>
        </p:txBody>
      </p:sp>
      <p:sp>
        <p:nvSpPr>
          <p:cNvPr id="4" name="Rectangle 1">
            <a:extLst>
              <a:ext uri="{FF2B5EF4-FFF2-40B4-BE49-F238E27FC236}">
                <a16:creationId xmlns:a16="http://schemas.microsoft.com/office/drawing/2014/main" id="{D277D726-4BE0-4DF1-8319-D522F968A207}"/>
              </a:ext>
            </a:extLst>
          </p:cNvPr>
          <p:cNvSpPr>
            <a:spLocks noGrp="1" noChangeArrowheads="1"/>
          </p:cNvSpPr>
          <p:nvPr>
            <p:ph idx="1"/>
          </p:nvPr>
        </p:nvSpPr>
        <p:spPr bwMode="auto">
          <a:xfrm>
            <a:off x="1143000" y="2922539"/>
            <a:ext cx="996427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Rice is the most-produced crop</a:t>
            </a:r>
            <a:r>
              <a:rPr kumimoji="0" lang="en-US" altLang="en-US" sz="1800" b="0" i="0" u="none" strike="noStrike" cap="none" normalizeH="0" baseline="0" dirty="0">
                <a:ln>
                  <a:noFill/>
                </a:ln>
                <a:solidFill>
                  <a:schemeClr val="tx1"/>
                </a:solidFill>
                <a:effectLst/>
                <a:latin typeface="Arial" panose="020B0604020202020204" pitchFamily="34" charset="0"/>
              </a:rPr>
              <a:t>, with a total production of 747,125,281.30.</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Production has been increasing over the past five years</a:t>
            </a:r>
            <a:r>
              <a:rPr kumimoji="0" lang="en-US" altLang="en-US" sz="1800" b="0" i="0" u="none" strike="noStrike" cap="none" normalizeH="0" baseline="0" dirty="0">
                <a:ln>
                  <a:noFill/>
                </a:ln>
                <a:solidFill>
                  <a:schemeClr val="tx1"/>
                </a:solidFill>
                <a:effectLst/>
                <a:latin typeface="Arial" panose="020B0604020202020204" pitchFamily="34" charset="0"/>
              </a:rPr>
              <a:t>, from 744,970,910.0 in 2000 to 8,043,757,300.0 in 2015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The Kharif season is the most productive season</a:t>
            </a:r>
            <a:r>
              <a:rPr kumimoji="0" lang="en-US" altLang="en-US" sz="1800" b="0" i="0" u="none" strike="noStrike" cap="none" normalizeH="0" baseline="0" dirty="0">
                <a:ln>
                  <a:noFill/>
                </a:ln>
                <a:solidFill>
                  <a:schemeClr val="tx1"/>
                </a:solidFill>
                <a:effectLst/>
                <a:latin typeface="Arial" panose="020B0604020202020204" pitchFamily="34" charset="0"/>
              </a:rPr>
              <a:t>, with a total production of 95.95 million</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3722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4F693-311C-43E9-935F-BD9AFDB1FFB5}"/>
              </a:ext>
            </a:extLst>
          </p:cNvPr>
          <p:cNvSpPr>
            <a:spLocks noGrp="1"/>
          </p:cNvSpPr>
          <p:nvPr>
            <p:ph type="title"/>
          </p:nvPr>
        </p:nvSpPr>
        <p:spPr/>
        <p:txBody>
          <a:bodyPr/>
          <a:lstStyle/>
          <a:p>
            <a:r>
              <a:rPr lang="en-US" dirty="0"/>
              <a:t>GitHub</a:t>
            </a:r>
          </a:p>
        </p:txBody>
      </p:sp>
      <p:sp>
        <p:nvSpPr>
          <p:cNvPr id="3" name="Content Placeholder 2">
            <a:extLst>
              <a:ext uri="{FF2B5EF4-FFF2-40B4-BE49-F238E27FC236}">
                <a16:creationId xmlns:a16="http://schemas.microsoft.com/office/drawing/2014/main" id="{A268EA53-3EA0-4504-A5E3-DBE5D6518CFB}"/>
              </a:ext>
            </a:extLst>
          </p:cNvPr>
          <p:cNvSpPr>
            <a:spLocks noGrp="1"/>
          </p:cNvSpPr>
          <p:nvPr>
            <p:ph idx="1"/>
          </p:nvPr>
        </p:nvSpPr>
        <p:spPr/>
        <p:txBody>
          <a:bodyPr/>
          <a:lstStyle/>
          <a:p>
            <a:r>
              <a:rPr lang="en-US" u="sng" dirty="0">
                <a:hlinkClick r:id="rId2">
                  <a:extLst>
                    <a:ext uri="{A12FA001-AC4F-418D-AE19-62706E023703}">
                      <ahyp:hlinkClr xmlns:ahyp="http://schemas.microsoft.com/office/drawing/2018/hyperlinkcolor" val="tx"/>
                    </a:ext>
                  </a:extLst>
                </a:hlinkClick>
              </a:rPr>
              <a:t>https://github.com/Kavan243/Analyzing-Amazon-Sales-data</a:t>
            </a:r>
            <a:endParaRPr lang="en-US" u="sng" dirty="0"/>
          </a:p>
          <a:p>
            <a:endParaRPr lang="en-US" u="sng" dirty="0"/>
          </a:p>
        </p:txBody>
      </p:sp>
    </p:spTree>
    <p:extLst>
      <p:ext uri="{BB962C8B-B14F-4D97-AF65-F5344CB8AC3E}">
        <p14:creationId xmlns:p14="http://schemas.microsoft.com/office/powerpoint/2010/main" val="122746408"/>
      </p:ext>
    </p:extLst>
  </p:cSld>
  <p:clrMapOvr>
    <a:masterClrMapping/>
  </p:clrMapOvr>
</p:sld>
</file>

<file path=ppt/theme/theme1.xml><?xml version="1.0" encoding="utf-8"?>
<a:theme xmlns:a="http://schemas.openxmlformats.org/drawingml/2006/main" name="Basis">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578</TotalTime>
  <Words>323</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Arial Rounded MT Bold</vt:lpstr>
      <vt:lpstr>Corbel</vt:lpstr>
      <vt:lpstr>Basis</vt:lpstr>
      <vt:lpstr>Crop production Analysis</vt:lpstr>
      <vt:lpstr>Problem Statement </vt:lpstr>
      <vt:lpstr>Tools &amp; Techniques Used</vt:lpstr>
      <vt:lpstr>Main KPIs</vt:lpstr>
      <vt:lpstr>PowerPoint Presentation</vt:lpstr>
      <vt:lpstr>PowerPoint Presentation</vt:lpstr>
      <vt:lpstr>Insights</vt:lpstr>
      <vt:lpstr>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Analysis</dc:title>
  <dc:creator>Kavan Prajapati</dc:creator>
  <cp:lastModifiedBy>Kavan Prajapati</cp:lastModifiedBy>
  <cp:revision>21</cp:revision>
  <dcterms:created xsi:type="dcterms:W3CDTF">2024-06-13T05:04:41Z</dcterms:created>
  <dcterms:modified xsi:type="dcterms:W3CDTF">2024-07-21T12:58:27Z</dcterms:modified>
</cp:coreProperties>
</file>