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F3077-FD66-454D-AFFD-C7B580FE1A71}">
          <p14:sldIdLst>
            <p14:sldId id="256"/>
            <p14:sldId id="257"/>
            <p14:sldId id="258"/>
            <p14:sldId id="261"/>
            <p14:sldId id="259"/>
            <p14:sldId id="260"/>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B513846-1040-466F-8AA6-28EB15506F73}"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25056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3846-1040-466F-8AA6-28EB15506F7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86127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07056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3846-1040-466F-8AA6-28EB15506F7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23854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80290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54749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372697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13846-1040-466F-8AA6-28EB15506F73}"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14949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7166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513846-1040-466F-8AA6-28EB15506F73}"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29718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B513846-1040-466F-8AA6-28EB15506F73}" type="datetimeFigureOut">
              <a:rPr lang="en-US" smtClean="0"/>
              <a:t>6/13/2024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39255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B513846-1040-466F-8AA6-28EB15506F73}" type="datetimeFigureOut">
              <a:rPr lang="en-US" smtClean="0"/>
              <a:t>6/13/2024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9022C9D-8AA4-4B32-834F-7588CCE5CA08}" type="slidenum">
              <a:rPr lang="en-US" smtClean="0"/>
              <a:t>‹#›</a:t>
            </a:fld>
            <a:endParaRPr lang="en-US"/>
          </a:p>
        </p:txBody>
      </p:sp>
    </p:spTree>
    <p:extLst>
      <p:ext uri="{BB962C8B-B14F-4D97-AF65-F5344CB8AC3E}">
        <p14:creationId xmlns:p14="http://schemas.microsoft.com/office/powerpoint/2010/main" val="94103888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0sofXyF6NjwN6ngLyFfiPI-CUDpeqaN_/view?usp=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FC93-F525-4C96-9C6B-8D2886B6D6D5}"/>
              </a:ext>
            </a:extLst>
          </p:cNvPr>
          <p:cNvSpPr>
            <a:spLocks noGrp="1"/>
          </p:cNvSpPr>
          <p:nvPr>
            <p:ph type="ctrTitle"/>
          </p:nvPr>
        </p:nvSpPr>
        <p:spPr/>
        <p:txBody>
          <a:bodyPr/>
          <a:lstStyle/>
          <a:p>
            <a:r>
              <a:rPr lang="en-US" dirty="0">
                <a:solidFill>
                  <a:schemeClr val="tx1"/>
                </a:solidFill>
                <a:latin typeface="+mn-lt"/>
              </a:rPr>
              <a:t>Amazon Sales Analysis</a:t>
            </a:r>
          </a:p>
        </p:txBody>
      </p:sp>
    </p:spTree>
    <p:extLst>
      <p:ext uri="{BB962C8B-B14F-4D97-AF65-F5344CB8AC3E}">
        <p14:creationId xmlns:p14="http://schemas.microsoft.com/office/powerpoint/2010/main" val="85234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AED2-D0A3-4B7C-AB85-BC976022CB1E}"/>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856492BB-41DD-4BB9-8486-5F98B5A49FB4}"/>
              </a:ext>
            </a:extLst>
          </p:cNvPr>
          <p:cNvSpPr>
            <a:spLocks noGrp="1"/>
          </p:cNvSpPr>
          <p:nvPr>
            <p:ph idx="1"/>
          </p:nvPr>
        </p:nvSpPr>
        <p:spPr/>
        <p:txBody>
          <a:bodyPr/>
          <a:lstStyle/>
          <a:p>
            <a:r>
              <a:rPr lang="en-US" dirty="0"/>
              <a:t>Welcome to the Amazon Sales Analysis Dashboard created in Power BI</a:t>
            </a:r>
          </a:p>
          <a:p>
            <a:r>
              <a:rPr lang="en-US" dirty="0"/>
              <a:t>This Interactive dashboard provides c comprehensive overview of key metrics and insights derived form </a:t>
            </a:r>
            <a:r>
              <a:rPr lang="en-US" dirty="0">
                <a:hlinkClick r:id="rId2"/>
              </a:rPr>
              <a:t>Amazon Sales Data.</a:t>
            </a:r>
            <a:endParaRPr lang="en-US" dirty="0"/>
          </a:p>
          <a:p>
            <a:r>
              <a:rPr lang="en-US" dirty="0"/>
              <a:t>By visualizing data trends and patterns, this dashboard empowers decision-makers to make informed choices and optimize sales strategies.</a:t>
            </a:r>
          </a:p>
        </p:txBody>
      </p:sp>
    </p:spTree>
    <p:extLst>
      <p:ext uri="{BB962C8B-B14F-4D97-AF65-F5344CB8AC3E}">
        <p14:creationId xmlns:p14="http://schemas.microsoft.com/office/powerpoint/2010/main" val="28596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6254-8EF1-468D-8D77-712B0192BE6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0105A7C-FB31-4890-A470-4F57529C0979}"/>
              </a:ext>
            </a:extLst>
          </p:cNvPr>
          <p:cNvSpPr>
            <a:spLocks noGrp="1"/>
          </p:cNvSpPr>
          <p:nvPr>
            <p:ph idx="1"/>
          </p:nvPr>
        </p:nvSpPr>
        <p:spPr/>
        <p:txBody>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dirty="0"/>
              <a:t>Do ETL: Extract-Transform-Load some Amazon dataset and find for me Sales-trend -&gt; month-wise, year-wise, </a:t>
            </a:r>
            <a:r>
              <a:rPr lang="en-US" dirty="0" err="1"/>
              <a:t>yearly_month</a:t>
            </a:r>
            <a:r>
              <a:rPr lang="en-US" dirty="0"/>
              <a:t>-wise </a:t>
            </a:r>
          </a:p>
          <a:p>
            <a:r>
              <a:rPr lang="en-US" dirty="0"/>
              <a:t>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16447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C3BF-14B1-48DD-A514-566D6FE121BF}"/>
              </a:ext>
            </a:extLst>
          </p:cNvPr>
          <p:cNvSpPr>
            <a:spLocks noGrp="1"/>
          </p:cNvSpPr>
          <p:nvPr>
            <p:ph type="title"/>
          </p:nvPr>
        </p:nvSpPr>
        <p:spPr/>
        <p:txBody>
          <a:bodyPr/>
          <a:lstStyle/>
          <a:p>
            <a:r>
              <a:rPr lang="en-US" dirty="0"/>
              <a:t>Tools &amp; Techniques Used</a:t>
            </a:r>
          </a:p>
        </p:txBody>
      </p:sp>
      <p:sp>
        <p:nvSpPr>
          <p:cNvPr id="3" name="Content Placeholder 2">
            <a:extLst>
              <a:ext uri="{FF2B5EF4-FFF2-40B4-BE49-F238E27FC236}">
                <a16:creationId xmlns:a16="http://schemas.microsoft.com/office/drawing/2014/main" id="{8C842FEC-056B-4C1A-BAAD-B57C8C7F9C57}"/>
              </a:ext>
            </a:extLst>
          </p:cNvPr>
          <p:cNvSpPr>
            <a:spLocks noGrp="1"/>
          </p:cNvSpPr>
          <p:nvPr>
            <p:ph idx="1"/>
          </p:nvPr>
        </p:nvSpPr>
        <p:spPr/>
        <p:txBody>
          <a:bodyPr/>
          <a:lstStyle/>
          <a:p>
            <a:r>
              <a:rPr lang="en-US" dirty="0"/>
              <a:t>For creating dynamic , Interactive dashboard – </a:t>
            </a:r>
            <a:r>
              <a:rPr lang="en-US" dirty="0">
                <a:solidFill>
                  <a:schemeClr val="accent1"/>
                </a:solidFill>
              </a:rPr>
              <a:t>Power BI</a:t>
            </a:r>
          </a:p>
          <a:p>
            <a:r>
              <a:rPr lang="en-US" dirty="0"/>
              <a:t>Data extraction, Cleaning and preliminary analysis –</a:t>
            </a:r>
            <a:r>
              <a:rPr lang="en-US" dirty="0">
                <a:solidFill>
                  <a:schemeClr val="accent1"/>
                </a:solidFill>
              </a:rPr>
              <a:t> Excel</a:t>
            </a:r>
          </a:p>
          <a:p>
            <a:r>
              <a:rPr lang="en-US" dirty="0"/>
              <a:t>For complex calculations and measures - </a:t>
            </a:r>
            <a:r>
              <a:rPr lang="en-US" dirty="0">
                <a:solidFill>
                  <a:schemeClr val="accent1"/>
                </a:solidFill>
              </a:rPr>
              <a:t>DAX</a:t>
            </a:r>
          </a:p>
        </p:txBody>
      </p:sp>
    </p:spTree>
    <p:extLst>
      <p:ext uri="{BB962C8B-B14F-4D97-AF65-F5344CB8AC3E}">
        <p14:creationId xmlns:p14="http://schemas.microsoft.com/office/powerpoint/2010/main" val="260997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A688-8842-4389-A006-8238CC944AF4}"/>
              </a:ext>
            </a:extLst>
          </p:cNvPr>
          <p:cNvSpPr>
            <a:spLocks noGrp="1"/>
          </p:cNvSpPr>
          <p:nvPr>
            <p:ph type="title"/>
          </p:nvPr>
        </p:nvSpPr>
        <p:spPr/>
        <p:txBody>
          <a:bodyPr/>
          <a:lstStyle/>
          <a:p>
            <a:pPr rtl="0">
              <a:spcBef>
                <a:spcPts val="0"/>
              </a:spcBef>
              <a:spcAft>
                <a:spcPts val="0"/>
              </a:spcAft>
            </a:pPr>
            <a:r>
              <a:rPr lang="en-US" dirty="0"/>
              <a:t>Main KPIs</a:t>
            </a:r>
          </a:p>
        </p:txBody>
      </p:sp>
      <p:sp>
        <p:nvSpPr>
          <p:cNvPr id="3" name="Content Placeholder 2">
            <a:extLst>
              <a:ext uri="{FF2B5EF4-FFF2-40B4-BE49-F238E27FC236}">
                <a16:creationId xmlns:a16="http://schemas.microsoft.com/office/drawing/2014/main" id="{FF998A3B-E06A-4EAE-AB56-B7598A787675}"/>
              </a:ext>
            </a:extLst>
          </p:cNvPr>
          <p:cNvSpPr>
            <a:spLocks noGrp="1"/>
          </p:cNvSpPr>
          <p:nvPr>
            <p:ph idx="1"/>
          </p:nvPr>
        </p:nvSpPr>
        <p:spPr/>
        <p:txBody>
          <a:bodyPr/>
          <a:lstStyle/>
          <a:p>
            <a:r>
              <a:rPr lang="en-US" b="1" dirty="0"/>
              <a:t>Total Revenue :  </a:t>
            </a:r>
            <a:r>
              <a:rPr lang="en-US" dirty="0"/>
              <a:t>This KPI shows the addition of total revenue of entire dataset.</a:t>
            </a:r>
          </a:p>
          <a:p>
            <a:pPr marL="0" indent="0">
              <a:buNone/>
            </a:pPr>
            <a:endParaRPr lang="en-US" dirty="0"/>
          </a:p>
          <a:p>
            <a:r>
              <a:rPr lang="en-US" b="1" dirty="0"/>
              <a:t>Total Profit : </a:t>
            </a:r>
            <a:r>
              <a:rPr lang="en-US" dirty="0"/>
              <a:t>This KPI shows the addition of total Profit of entire dataset.</a:t>
            </a:r>
          </a:p>
          <a:p>
            <a:pPr marL="0" indent="0">
              <a:buNone/>
            </a:pPr>
            <a:endParaRPr lang="en-US" b="1" dirty="0"/>
          </a:p>
          <a:p>
            <a:r>
              <a:rPr lang="en-US" b="1" dirty="0"/>
              <a:t>Total Unit Sold : </a:t>
            </a:r>
            <a:r>
              <a:rPr lang="en-US" dirty="0"/>
              <a:t>This KPI shows the How many unit sold  </a:t>
            </a:r>
          </a:p>
          <a:p>
            <a:endParaRPr lang="en-US" b="1" dirty="0"/>
          </a:p>
        </p:txBody>
      </p:sp>
    </p:spTree>
    <p:extLst>
      <p:ext uri="{BB962C8B-B14F-4D97-AF65-F5344CB8AC3E}">
        <p14:creationId xmlns:p14="http://schemas.microsoft.com/office/powerpoint/2010/main" val="67950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9E4ED3-B430-46B0-89EB-37C93A0F56CD}"/>
              </a:ext>
            </a:extLst>
          </p:cNvPr>
          <p:cNvPicPr>
            <a:picLocks noChangeAspect="1"/>
          </p:cNvPicPr>
          <p:nvPr/>
        </p:nvPicPr>
        <p:blipFill>
          <a:blip r:embed="rId2"/>
          <a:stretch>
            <a:fillRect/>
          </a:stretch>
        </p:blipFill>
        <p:spPr>
          <a:xfrm>
            <a:off x="1201905" y="981512"/>
            <a:ext cx="9502964" cy="561175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453498C4-DCBC-49AA-BE62-87D439750676}"/>
              </a:ext>
            </a:extLst>
          </p:cNvPr>
          <p:cNvSpPr txBox="1"/>
          <p:nvPr/>
        </p:nvSpPr>
        <p:spPr>
          <a:xfrm>
            <a:off x="1686187" y="343949"/>
            <a:ext cx="8422547" cy="584775"/>
          </a:xfrm>
          <a:prstGeom prst="rect">
            <a:avLst/>
          </a:prstGeom>
          <a:noFill/>
        </p:spPr>
        <p:txBody>
          <a:bodyPr wrap="square" rtlCol="0">
            <a:spAutoFit/>
          </a:bodyPr>
          <a:lstStyle/>
          <a:p>
            <a:pPr algn="ctr"/>
            <a:r>
              <a:rPr lang="en-US" sz="3200" b="1" dirty="0">
                <a:solidFill>
                  <a:schemeClr val="accent1"/>
                </a:solidFill>
                <a:latin typeface="Arial Rounded MT Bold" panose="020F0704030504030204" pitchFamily="34" charset="0"/>
              </a:rPr>
              <a:t>Dashboard</a:t>
            </a:r>
          </a:p>
        </p:txBody>
      </p:sp>
    </p:spTree>
    <p:extLst>
      <p:ext uri="{BB962C8B-B14F-4D97-AF65-F5344CB8AC3E}">
        <p14:creationId xmlns:p14="http://schemas.microsoft.com/office/powerpoint/2010/main" val="146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7F0C-AED3-4B5F-8A49-BAD5F78FB8CE}"/>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805115DF-A7AC-4B2B-BEB9-C61F9AC8B6A6}"/>
              </a:ext>
            </a:extLst>
          </p:cNvPr>
          <p:cNvSpPr>
            <a:spLocks noGrp="1"/>
          </p:cNvSpPr>
          <p:nvPr>
            <p:ph idx="1"/>
          </p:nvPr>
        </p:nvSpPr>
        <p:spPr/>
        <p:txBody>
          <a:bodyPr>
            <a:normAutofit fontScale="85000" lnSpcReduction="10000"/>
          </a:bodyPr>
          <a:lstStyle/>
          <a:p>
            <a:r>
              <a:rPr lang="en-US" dirty="0"/>
              <a:t>The Amazon Sales Dashboard provides insights into sales performance across various metrics. Here are some key takeaways: </a:t>
            </a:r>
          </a:p>
          <a:p>
            <a:r>
              <a:rPr lang="en-US" dirty="0"/>
              <a:t>Total Revenue by Sales Channel: Online sales account for 42.41% of total revenue, while offline sales account for 57.59%. * Total Revenue by Order Priority: High priority orders contribute the most revenue (49M), followed by medium priority (33M) and low priority (37M). </a:t>
            </a:r>
          </a:p>
          <a:p>
            <a:r>
              <a:rPr lang="en-US" dirty="0"/>
              <a:t> Profit &amp; Revenue by Region: North America is the top region in terms of both profit (40M) and revenue (unconfirmed). </a:t>
            </a:r>
          </a:p>
          <a:p>
            <a:r>
              <a:rPr lang="en-US" dirty="0"/>
              <a:t> Profit by Year: Profit has steadily increased year-over-year since 2010, with 2017 being the most profitable year (unconfirmed).</a:t>
            </a:r>
          </a:p>
          <a:p>
            <a:r>
              <a:rPr lang="en-US" dirty="0"/>
              <a:t>Overall, the dashboard suggests that online sales and high-priority orders are driving the most revenue for Amazon. The North American region appears to be the most profitable. Profitability has also been increasing over time.</a:t>
            </a:r>
          </a:p>
        </p:txBody>
      </p:sp>
    </p:spTree>
    <p:extLst>
      <p:ext uri="{BB962C8B-B14F-4D97-AF65-F5344CB8AC3E}">
        <p14:creationId xmlns:p14="http://schemas.microsoft.com/office/powerpoint/2010/main" val="39037228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TM16401371[[fn=Atlas]]</Template>
  <TotalTime>456</TotalTime>
  <Words>373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Rounded MT Bold</vt:lpstr>
      <vt:lpstr>Calibri Light</vt:lpstr>
      <vt:lpstr>Rockwell</vt:lpstr>
      <vt:lpstr>Wingdings</vt:lpstr>
      <vt:lpstr>Atlas</vt:lpstr>
      <vt:lpstr>Amazon Sales Analysis</vt:lpstr>
      <vt:lpstr>Introduction</vt:lpstr>
      <vt:lpstr>Problem Statement </vt:lpstr>
      <vt:lpstr>Tools &amp; Techniques Used</vt:lpstr>
      <vt:lpstr>Main KPIs</vt:lpstr>
      <vt:lpstr>PowerPoint Presentation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Kavan Prajapati</dc:creator>
  <cp:lastModifiedBy>Kavan Prajapati</cp:lastModifiedBy>
  <cp:revision>9</cp:revision>
  <dcterms:created xsi:type="dcterms:W3CDTF">2024-06-13T05:04:41Z</dcterms:created>
  <dcterms:modified xsi:type="dcterms:W3CDTF">2024-06-13T12:41:16Z</dcterms:modified>
</cp:coreProperties>
</file>