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3"/>
  </p:notesMasterIdLst>
  <p:handoutMasterIdLst>
    <p:handoutMasterId r:id="rId14"/>
  </p:handoutMasterIdLst>
  <p:sldIdLst>
    <p:sldId id="315" r:id="rId5"/>
    <p:sldId id="316" r:id="rId6"/>
    <p:sldId id="317" r:id="rId7"/>
    <p:sldId id="318" r:id="rId8"/>
    <p:sldId id="319" r:id="rId9"/>
    <p:sldId id="321" r:id="rId10"/>
    <p:sldId id="323"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5388" autoAdjust="0"/>
  </p:normalViewPr>
  <p:slideViewPr>
    <p:cSldViewPr snapToGrid="0">
      <p:cViewPr varScale="1">
        <p:scale>
          <a:sx n="91" d="100"/>
          <a:sy n="91" d="100"/>
        </p:scale>
        <p:origin x="322" y="67"/>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7/17/2024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7/17/2024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82" r:id="rId12"/>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xZ98oGm8FDK8uTu8yqsVjc2PrfGt7B6z/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Kavan243/Employee-Attrition-Analysis-Dashboar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274114" y="2778853"/>
            <a:ext cx="9643772" cy="1300293"/>
          </a:xfrm>
        </p:spPr>
        <p:txBody>
          <a:bodyPr vert="horz" lIns="109728" tIns="109728" rIns="109728" bIns="91440" rtlCol="0" anchor="ctr">
            <a:normAutofit fontScale="90000"/>
          </a:bodyPr>
          <a:lstStyle/>
          <a:p>
            <a:pPr algn="ctr"/>
            <a:br>
              <a:rPr lang="en-US" sz="4000" b="1" i="0" dirty="0">
                <a:solidFill>
                  <a:schemeClr val="bg2"/>
                </a:solidFill>
                <a:effectLst/>
                <a:latin typeface="wf_standard-font"/>
              </a:rPr>
            </a:br>
            <a:r>
              <a:rPr lang="en-US" sz="4000" b="1" i="0" dirty="0">
                <a:solidFill>
                  <a:schemeClr val="bg2"/>
                </a:solidFill>
                <a:effectLst/>
                <a:latin typeface="wf_standard-font"/>
              </a:rPr>
              <a:t>EMPLOYEE ATTRITION ANALYSIS</a:t>
            </a:r>
            <a:endParaRPr lang="en-US" sz="4000" dirty="0">
              <a:solidFill>
                <a:schemeClr val="bg2"/>
              </a:solidFill>
            </a:endParaRPr>
          </a:p>
        </p:txBody>
      </p:sp>
    </p:spTree>
    <p:extLst>
      <p:ext uri="{BB962C8B-B14F-4D97-AF65-F5344CB8AC3E}">
        <p14:creationId xmlns:p14="http://schemas.microsoft.com/office/powerpoint/2010/main" val="232390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2F071-73DB-49C8-BB38-E7C2549B4474}"/>
              </a:ext>
            </a:extLst>
          </p:cNvPr>
          <p:cNvSpPr>
            <a:spLocks noGrp="1"/>
          </p:cNvSpPr>
          <p:nvPr>
            <p:ph type="title"/>
          </p:nvPr>
        </p:nvSpPr>
        <p:spPr>
          <a:xfrm>
            <a:off x="517083" y="2242653"/>
            <a:ext cx="3411973" cy="2122415"/>
          </a:xfrm>
        </p:spPr>
        <p:txBody>
          <a:bodyPr/>
          <a:lstStyle/>
          <a:p>
            <a:r>
              <a:rPr lang="en-US" dirty="0"/>
              <a:t>Problem Statement</a:t>
            </a:r>
          </a:p>
        </p:txBody>
      </p:sp>
      <p:sp>
        <p:nvSpPr>
          <p:cNvPr id="4" name="Content Placeholder 3">
            <a:extLst>
              <a:ext uri="{FF2B5EF4-FFF2-40B4-BE49-F238E27FC236}">
                <a16:creationId xmlns:a16="http://schemas.microsoft.com/office/drawing/2014/main" id="{A308C9BF-B530-4D2F-A681-417042F494FC}"/>
              </a:ext>
            </a:extLst>
          </p:cNvPr>
          <p:cNvSpPr>
            <a:spLocks noGrp="1"/>
          </p:cNvSpPr>
          <p:nvPr>
            <p:ph idx="1"/>
          </p:nvPr>
        </p:nvSpPr>
        <p:spPr/>
        <p:txBody>
          <a:bodyPr/>
          <a:lstStyle/>
          <a:p>
            <a:pPr algn="just"/>
            <a:r>
              <a:rPr lang="en-US" b="0" dirty="0">
                <a:latin typeface="Arial" panose="020B0604020202020204" pitchFamily="34" charset="0"/>
                <a:cs typeface="Arial" panose="020B0604020202020204" pitchFamily="34" charset="0"/>
              </a:rPr>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 </a:t>
            </a:r>
          </a:p>
        </p:txBody>
      </p:sp>
    </p:spTree>
    <p:extLst>
      <p:ext uri="{BB962C8B-B14F-4D97-AF65-F5344CB8AC3E}">
        <p14:creationId xmlns:p14="http://schemas.microsoft.com/office/powerpoint/2010/main" val="216639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2F071-73DB-49C8-BB38-E7C2549B4474}"/>
              </a:ext>
            </a:extLst>
          </p:cNvPr>
          <p:cNvSpPr>
            <a:spLocks noGrp="1"/>
          </p:cNvSpPr>
          <p:nvPr>
            <p:ph type="title"/>
          </p:nvPr>
        </p:nvSpPr>
        <p:spPr>
          <a:xfrm>
            <a:off x="517083" y="2242653"/>
            <a:ext cx="3411973" cy="2122415"/>
          </a:xfrm>
        </p:spPr>
        <p:txBody>
          <a:bodyPr/>
          <a:lstStyle/>
          <a:p>
            <a:r>
              <a:rPr lang="en-US" dirty="0"/>
              <a:t>Dataset</a:t>
            </a:r>
          </a:p>
        </p:txBody>
      </p:sp>
      <p:sp>
        <p:nvSpPr>
          <p:cNvPr id="4" name="Content Placeholder 3">
            <a:extLst>
              <a:ext uri="{FF2B5EF4-FFF2-40B4-BE49-F238E27FC236}">
                <a16:creationId xmlns:a16="http://schemas.microsoft.com/office/drawing/2014/main" id="{A308C9BF-B530-4D2F-A681-417042F494FC}"/>
              </a:ext>
            </a:extLst>
          </p:cNvPr>
          <p:cNvSpPr>
            <a:spLocks noGrp="1"/>
          </p:cNvSpPr>
          <p:nvPr>
            <p:ph idx="1"/>
          </p:nvPr>
        </p:nvSpPr>
        <p:spPr/>
        <p:txBody>
          <a:bodyPr/>
          <a:lstStyle/>
          <a:p>
            <a:pPr algn="just"/>
            <a:r>
              <a:rPr lang="en-US" b="0" dirty="0">
                <a:latin typeface="Arial" panose="020B0604020202020204" pitchFamily="34" charset="0"/>
                <a:cs typeface="Arial" panose="020B0604020202020204" pitchFamily="34" charset="0"/>
              </a:rPr>
              <a:t>Dataset is available in the given link</a:t>
            </a:r>
            <a:br>
              <a:rPr lang="en-US" b="0" dirty="0">
                <a:latin typeface="Arial" panose="020B0604020202020204" pitchFamily="34" charset="0"/>
                <a:cs typeface="Arial" panose="020B0604020202020204" pitchFamily="34" charset="0"/>
              </a:rPr>
            </a:br>
            <a:br>
              <a:rPr lang="en-US" b="0" dirty="0">
                <a:latin typeface="Arial" panose="020B0604020202020204" pitchFamily="34" charset="0"/>
                <a:cs typeface="Arial" panose="020B0604020202020204" pitchFamily="34" charset="0"/>
              </a:rPr>
            </a:br>
            <a:r>
              <a:rPr lang="en-US" b="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00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2F071-73DB-49C8-BB38-E7C2549B4474}"/>
              </a:ext>
            </a:extLst>
          </p:cNvPr>
          <p:cNvSpPr>
            <a:spLocks noGrp="1"/>
          </p:cNvSpPr>
          <p:nvPr>
            <p:ph type="title"/>
          </p:nvPr>
        </p:nvSpPr>
        <p:spPr>
          <a:xfrm>
            <a:off x="517083" y="2242653"/>
            <a:ext cx="3411973" cy="2122415"/>
          </a:xfrm>
        </p:spPr>
        <p:txBody>
          <a:bodyPr>
            <a:normAutofit fontScale="90000"/>
          </a:bodyPr>
          <a:lstStyle/>
          <a:p>
            <a:r>
              <a:rPr lang="en-US" dirty="0"/>
              <a:t>Tools &amp; Techniques Used</a:t>
            </a:r>
          </a:p>
        </p:txBody>
      </p:sp>
      <p:sp>
        <p:nvSpPr>
          <p:cNvPr id="4" name="Content Placeholder 3">
            <a:extLst>
              <a:ext uri="{FF2B5EF4-FFF2-40B4-BE49-F238E27FC236}">
                <a16:creationId xmlns:a16="http://schemas.microsoft.com/office/drawing/2014/main" id="{A308C9BF-B530-4D2F-A681-417042F494FC}"/>
              </a:ext>
            </a:extLst>
          </p:cNvPr>
          <p:cNvSpPr>
            <a:spLocks noGrp="1"/>
          </p:cNvSpPr>
          <p:nvPr>
            <p:ph idx="1"/>
          </p:nvPr>
        </p:nvSpPr>
        <p:spPr/>
        <p:txBody>
          <a:bodyPr/>
          <a:lstStyle/>
          <a:p>
            <a:r>
              <a:rPr lang="en-US" b="0" dirty="0"/>
              <a:t>For creating dynamic , Interactive dashboard – </a:t>
            </a:r>
            <a:r>
              <a:rPr lang="en-US" b="0" dirty="0">
                <a:solidFill>
                  <a:schemeClr val="bg1">
                    <a:lumMod val="50000"/>
                  </a:schemeClr>
                </a:solidFill>
              </a:rPr>
              <a:t>Power BI</a:t>
            </a:r>
          </a:p>
          <a:p>
            <a:r>
              <a:rPr lang="en-US" b="0" dirty="0"/>
              <a:t>Data extraction, Cleaning and preliminary analysis –</a:t>
            </a:r>
            <a:r>
              <a:rPr lang="en-US" b="0" dirty="0">
                <a:solidFill>
                  <a:schemeClr val="accent1"/>
                </a:solidFill>
              </a:rPr>
              <a:t> </a:t>
            </a:r>
            <a:r>
              <a:rPr lang="en-US" b="0" dirty="0">
                <a:solidFill>
                  <a:schemeClr val="bg1">
                    <a:lumMod val="50000"/>
                  </a:schemeClr>
                </a:solidFill>
              </a:rPr>
              <a:t>Excel</a:t>
            </a:r>
          </a:p>
          <a:p>
            <a:r>
              <a:rPr lang="en-US" b="0" dirty="0"/>
              <a:t>For complex calculations and measures - </a:t>
            </a:r>
            <a:r>
              <a:rPr lang="en-US" b="0" dirty="0">
                <a:solidFill>
                  <a:schemeClr val="bg1">
                    <a:lumMod val="50000"/>
                  </a:schemeClr>
                </a:solidFill>
              </a:rPr>
              <a:t>DAX</a:t>
            </a:r>
          </a:p>
          <a:p>
            <a:pPr algn="just"/>
            <a:endParaRPr lang="en-US"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018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9691-AE9A-4649-8358-5F7E4ACD43A0}"/>
              </a:ext>
            </a:extLst>
          </p:cNvPr>
          <p:cNvSpPr>
            <a:spLocks noGrp="1"/>
          </p:cNvSpPr>
          <p:nvPr>
            <p:ph type="title"/>
          </p:nvPr>
        </p:nvSpPr>
        <p:spPr>
          <a:xfrm>
            <a:off x="785531" y="2497822"/>
            <a:ext cx="3411973" cy="1862356"/>
          </a:xfrm>
        </p:spPr>
        <p:txBody>
          <a:bodyPr/>
          <a:lstStyle/>
          <a:p>
            <a:r>
              <a:rPr lang="en-US" dirty="0"/>
              <a:t>Main KPIs</a:t>
            </a:r>
          </a:p>
        </p:txBody>
      </p:sp>
      <p:sp>
        <p:nvSpPr>
          <p:cNvPr id="3" name="Content Placeholder 2">
            <a:extLst>
              <a:ext uri="{FF2B5EF4-FFF2-40B4-BE49-F238E27FC236}">
                <a16:creationId xmlns:a16="http://schemas.microsoft.com/office/drawing/2014/main" id="{C6D5BA1B-8EEA-4AD7-B820-FBC880DC7881}"/>
              </a:ext>
            </a:extLst>
          </p:cNvPr>
          <p:cNvSpPr>
            <a:spLocks noGrp="1"/>
          </p:cNvSpPr>
          <p:nvPr>
            <p:ph idx="1"/>
          </p:nvPr>
        </p:nvSpPr>
        <p:spPr/>
        <p:txBody>
          <a:bodyPr>
            <a:normAutofit fontScale="85000" lnSpcReduction="10000"/>
          </a:bodyPr>
          <a:lstStyle/>
          <a:p>
            <a:r>
              <a:rPr lang="en-US" dirty="0"/>
              <a:t>Total Employees :</a:t>
            </a:r>
            <a:r>
              <a:rPr lang="en-US" b="0" dirty="0"/>
              <a:t> It shows the Total Employees of XYZ company.</a:t>
            </a:r>
            <a:br>
              <a:rPr lang="en-US" dirty="0"/>
            </a:br>
            <a:endParaRPr lang="en-US" dirty="0"/>
          </a:p>
          <a:p>
            <a:r>
              <a:rPr lang="en-US" dirty="0"/>
              <a:t>Attrition : </a:t>
            </a:r>
            <a:r>
              <a:rPr lang="en-US" b="0" dirty="0"/>
              <a:t>It shows the how many people left the XYZ company.</a:t>
            </a:r>
            <a:endParaRPr lang="en-US" dirty="0"/>
          </a:p>
          <a:p>
            <a:endParaRPr lang="en-US" dirty="0"/>
          </a:p>
          <a:p>
            <a:r>
              <a:rPr lang="en-US" dirty="0"/>
              <a:t>Attrition Rate : </a:t>
            </a:r>
            <a:r>
              <a:rPr lang="en-US" b="0" dirty="0"/>
              <a:t>It shows the Attrition Rate (percentage of people leaving) the XYZ company.</a:t>
            </a:r>
            <a:endParaRPr lang="en-US" dirty="0"/>
          </a:p>
          <a:p>
            <a:endParaRPr lang="en-US" dirty="0"/>
          </a:p>
          <a:p>
            <a:r>
              <a:rPr lang="en-US" dirty="0"/>
              <a:t>Average Age : </a:t>
            </a:r>
            <a:r>
              <a:rPr lang="en-US" b="0" dirty="0"/>
              <a:t>It shows the average of age an Employees of XYZ company.</a:t>
            </a:r>
            <a:endParaRPr lang="en-US" dirty="0"/>
          </a:p>
          <a:p>
            <a:endParaRPr lang="en-US" dirty="0"/>
          </a:p>
          <a:p>
            <a:r>
              <a:rPr lang="en-US" dirty="0"/>
              <a:t>Avg Years in company : </a:t>
            </a:r>
            <a:r>
              <a:rPr lang="en-US" b="0" dirty="0"/>
              <a:t>It shows the avg years working of XYZ company.</a:t>
            </a:r>
            <a:endParaRPr lang="en-US" dirty="0"/>
          </a:p>
          <a:p>
            <a:endParaRPr lang="en-US" dirty="0"/>
          </a:p>
        </p:txBody>
      </p:sp>
    </p:spTree>
    <p:extLst>
      <p:ext uri="{BB962C8B-B14F-4D97-AF65-F5344CB8AC3E}">
        <p14:creationId xmlns:p14="http://schemas.microsoft.com/office/powerpoint/2010/main" val="101692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9A2C9-3539-4A0C-9F3C-2AAC150C705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Lst>
          </a:blip>
          <a:stretch>
            <a:fillRect/>
          </a:stretch>
        </p:blipFill>
        <p:spPr>
          <a:xfrm>
            <a:off x="1211156" y="693183"/>
            <a:ext cx="9769687" cy="5471634"/>
          </a:xfrm>
          <a:prstGeom prst="rect">
            <a:avLst/>
          </a:prstGeom>
        </p:spPr>
      </p:pic>
    </p:spTree>
    <p:extLst>
      <p:ext uri="{BB962C8B-B14F-4D97-AF65-F5344CB8AC3E}">
        <p14:creationId xmlns:p14="http://schemas.microsoft.com/office/powerpoint/2010/main" val="283368354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9691-AE9A-4649-8358-5F7E4ACD43A0}"/>
              </a:ext>
            </a:extLst>
          </p:cNvPr>
          <p:cNvSpPr>
            <a:spLocks noGrp="1"/>
          </p:cNvSpPr>
          <p:nvPr>
            <p:ph type="title"/>
          </p:nvPr>
        </p:nvSpPr>
        <p:spPr>
          <a:xfrm>
            <a:off x="785531" y="2497822"/>
            <a:ext cx="3411973" cy="1862356"/>
          </a:xfrm>
        </p:spPr>
        <p:txBody>
          <a:bodyPr>
            <a:normAutofit/>
          </a:bodyPr>
          <a:lstStyle/>
          <a:p>
            <a:r>
              <a:rPr lang="en-IN" dirty="0">
                <a:effectLst/>
                <a:latin typeface="Meiryo (Headings)"/>
                <a:ea typeface="Calibri" panose="020F0502020204030204" pitchFamily="34" charset="0"/>
                <a:cs typeface="Times New Roman" panose="02020603050405020304" pitchFamily="18" charset="0"/>
              </a:rPr>
              <a:t>Insights</a:t>
            </a:r>
            <a:endParaRPr lang="en-US" dirty="0">
              <a:latin typeface="Meiryo (Headings)"/>
            </a:endParaRPr>
          </a:p>
        </p:txBody>
      </p:sp>
      <p:sp>
        <p:nvSpPr>
          <p:cNvPr id="3" name="Content Placeholder 2">
            <a:extLst>
              <a:ext uri="{FF2B5EF4-FFF2-40B4-BE49-F238E27FC236}">
                <a16:creationId xmlns:a16="http://schemas.microsoft.com/office/drawing/2014/main" id="{C6D5BA1B-8EEA-4AD7-B820-FBC880DC7881}"/>
              </a:ext>
            </a:extLst>
          </p:cNvPr>
          <p:cNvSpPr>
            <a:spLocks noGrp="1"/>
          </p:cNvSpPr>
          <p:nvPr>
            <p:ph idx="1"/>
          </p:nvPr>
        </p:nvSpPr>
        <p:spPr/>
        <p:txBody>
          <a:bodyPr>
            <a:noAutofit/>
          </a:bodyPr>
          <a:lstStyle/>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Attrition Rate: </a:t>
            </a:r>
            <a:r>
              <a:rPr lang="en-US" sz="1100" b="0" dirty="0">
                <a:effectLst/>
                <a:latin typeface="Meiryo (Body)"/>
                <a:ea typeface="Times New Roman" panose="02020603050405020304" pitchFamily="18" charset="0"/>
                <a:cs typeface="Times New Roman" panose="02020603050405020304" pitchFamily="18" charset="0"/>
              </a:rPr>
              <a:t>The attrition rate for the company is 16.1%. This means that out of 500 employees, 80 left the company during the time period represented in the dashboard.</a:t>
            </a:r>
            <a:br>
              <a:rPr lang="en-US" sz="1100" b="0" dirty="0">
                <a:effectLst/>
                <a:latin typeface="Meiryo (Body)"/>
                <a:ea typeface="Times New Roman" panose="02020603050405020304" pitchFamily="18" charset="0"/>
                <a:cs typeface="Times New Roman" panose="02020603050405020304" pitchFamily="18" charset="0"/>
              </a:rPr>
            </a:br>
            <a:endParaRPr lang="en-US" sz="1100" b="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Attrition by Age Group: </a:t>
            </a:r>
            <a:r>
              <a:rPr lang="en-US" sz="1100" b="0" dirty="0">
                <a:effectLst/>
                <a:latin typeface="Meiryo (Body)"/>
                <a:ea typeface="Times New Roman" panose="02020603050405020304" pitchFamily="18" charset="0"/>
                <a:cs typeface="Times New Roman" panose="02020603050405020304" pitchFamily="18" charset="0"/>
              </a:rPr>
              <a:t>Employees between the ages of 26-35 have the highest attrition rate (55.24%) followed by 36-45 (17.10%) and 18-25 (15.15%).</a:t>
            </a:r>
            <a:br>
              <a:rPr lang="en-US" sz="1100" b="0" dirty="0">
                <a:effectLst/>
                <a:latin typeface="Meiryo (Body)"/>
                <a:ea typeface="Times New Roman" panose="02020603050405020304" pitchFamily="18" charset="0"/>
                <a:cs typeface="Times New Roman" panose="02020603050405020304" pitchFamily="18" charset="0"/>
              </a:rPr>
            </a:br>
            <a:endParaRPr lang="en-US" sz="110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Attrition by Department: </a:t>
            </a:r>
            <a:r>
              <a:rPr lang="en-US" sz="1100" b="0" dirty="0">
                <a:effectLst/>
                <a:latin typeface="Meiryo (Body)"/>
                <a:ea typeface="Times New Roman" panose="02020603050405020304" pitchFamily="18" charset="0"/>
                <a:cs typeface="Times New Roman" panose="02020603050405020304" pitchFamily="18" charset="0"/>
              </a:rPr>
              <a:t>Life Sciences has the highest attrition rate (42.62%) followed by Research &amp; Development (30.3%) and Human Resources (22.5%).</a:t>
            </a:r>
            <a:br>
              <a:rPr lang="en-US" sz="1100" b="0" dirty="0">
                <a:effectLst/>
                <a:latin typeface="Meiryo (Body)"/>
                <a:ea typeface="Times New Roman" panose="02020603050405020304" pitchFamily="18" charset="0"/>
                <a:cs typeface="Times New Roman" panose="02020603050405020304" pitchFamily="18" charset="0"/>
              </a:rPr>
            </a:br>
            <a:endParaRPr lang="en-US" sz="1100" b="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Attrition by Job Role: </a:t>
            </a:r>
            <a:r>
              <a:rPr lang="en-US" sz="1100" b="0" dirty="0">
                <a:effectLst/>
                <a:latin typeface="Meiryo (Body)"/>
                <a:ea typeface="Times New Roman" panose="02020603050405020304" pitchFamily="18" charset="0"/>
                <a:cs typeface="Times New Roman" panose="02020603050405020304" pitchFamily="18" charset="0"/>
              </a:rPr>
              <a:t>Research Scientist has the highest attrition rate (67.1%) followed by Sales Representative (65.76%) and Lab Technician (64.17%).</a:t>
            </a:r>
            <a:br>
              <a:rPr lang="en-US" sz="1100" b="0" dirty="0">
                <a:effectLst/>
                <a:latin typeface="Meiryo (Body)"/>
                <a:ea typeface="Times New Roman" panose="02020603050405020304" pitchFamily="18" charset="0"/>
                <a:cs typeface="Times New Roman" panose="02020603050405020304" pitchFamily="18" charset="0"/>
              </a:rPr>
            </a:br>
            <a:endParaRPr lang="en-US" sz="110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Average Salary: </a:t>
            </a:r>
            <a:r>
              <a:rPr lang="en-US" sz="1100" b="0" dirty="0">
                <a:effectLst/>
                <a:latin typeface="Meiryo (Body)"/>
                <a:ea typeface="Times New Roman" panose="02020603050405020304" pitchFamily="18" charset="0"/>
                <a:cs typeface="Times New Roman" panose="02020603050405020304" pitchFamily="18" charset="0"/>
              </a:rPr>
              <a:t>The average salary across all departments is 65,31K. Marketing has the highest average salary (71.1K) followed by Sales (67.1K) and Technical Degree (60.45K).</a:t>
            </a:r>
            <a:br>
              <a:rPr lang="en-US" sz="1100" b="0" dirty="0">
                <a:effectLst/>
                <a:latin typeface="Meiryo (Body)"/>
                <a:ea typeface="Times New Roman" panose="02020603050405020304" pitchFamily="18" charset="0"/>
                <a:cs typeface="Times New Roman" panose="02020603050405020304" pitchFamily="18" charset="0"/>
              </a:rPr>
            </a:br>
            <a:endParaRPr lang="en-US" sz="1100" b="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Meiryo (Body)"/>
                <a:ea typeface="Times New Roman" panose="02020603050405020304" pitchFamily="18" charset="0"/>
                <a:cs typeface="Times New Roman" panose="02020603050405020304" pitchFamily="18" charset="0"/>
              </a:rPr>
              <a:t>Average Age: </a:t>
            </a:r>
            <a:r>
              <a:rPr lang="en-US" sz="1100" b="0" dirty="0">
                <a:effectLst/>
                <a:latin typeface="Meiryo (Body)"/>
                <a:ea typeface="Times New Roman" panose="02020603050405020304" pitchFamily="18" charset="0"/>
                <a:cs typeface="Times New Roman" panose="02020603050405020304" pitchFamily="18" charset="0"/>
              </a:rPr>
              <a:t>The average age of the employees is 37 years old.</a:t>
            </a:r>
            <a:br>
              <a:rPr lang="en-US" sz="1100" b="0" dirty="0">
                <a:effectLst/>
                <a:latin typeface="Meiryo (Body)"/>
                <a:ea typeface="Times New Roman" panose="02020603050405020304" pitchFamily="18" charset="0"/>
                <a:cs typeface="Times New Roman" panose="02020603050405020304" pitchFamily="18" charset="0"/>
              </a:rPr>
            </a:br>
            <a:endParaRPr lang="en-US" sz="1100" b="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Meiryo (Body)"/>
                <a:ea typeface="Times New Roman" panose="02020603050405020304" pitchFamily="18" charset="0"/>
                <a:cs typeface="Times New Roman" panose="02020603050405020304" pitchFamily="18" charset="0"/>
              </a:rPr>
              <a:t>Average Tenure: </a:t>
            </a:r>
            <a:r>
              <a:rPr lang="en-US" sz="1100" b="0" dirty="0">
                <a:effectLst/>
                <a:latin typeface="Meiryo (Body)"/>
                <a:ea typeface="Times New Roman" panose="02020603050405020304" pitchFamily="18" charset="0"/>
                <a:cs typeface="Times New Roman" panose="02020603050405020304" pitchFamily="18" charset="0"/>
              </a:rPr>
              <a:t>The average tenure of employees at the company is 7.01 years.</a:t>
            </a:r>
            <a:endParaRPr lang="en-US" sz="1100" b="0" dirty="0">
              <a:effectLst/>
              <a:latin typeface="Meiryo (Body)"/>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Meiryo (Body)"/>
                <a:ea typeface="Calibri" panose="020F0502020204030204" pitchFamily="34" charset="0"/>
                <a:cs typeface="Times New Roman" panose="02020603050405020304" pitchFamily="18" charset="0"/>
              </a:rPr>
              <a:t>Gender: </a:t>
            </a:r>
            <a:r>
              <a:rPr lang="en-US" sz="1100" b="0" dirty="0">
                <a:effectLst/>
                <a:latin typeface="Meiryo (Body)"/>
                <a:ea typeface="Calibri" panose="020F0502020204030204" pitchFamily="34" charset="0"/>
                <a:cs typeface="Times New Roman" panose="02020603050405020304" pitchFamily="18" charset="0"/>
              </a:rPr>
              <a:t>The attrition rate is slightly higher for females (16.8%) than males (15.4%).</a:t>
            </a:r>
          </a:p>
          <a:p>
            <a:pPr marL="0" marR="0">
              <a:lnSpc>
                <a:spcPct val="107000"/>
              </a:lnSpc>
              <a:spcBef>
                <a:spcPts val="0"/>
              </a:spcBef>
              <a:spcAft>
                <a:spcPts val="800"/>
              </a:spcAft>
            </a:pPr>
            <a:r>
              <a:rPr lang="en-US" sz="1100" dirty="0">
                <a:effectLst/>
                <a:latin typeface="Meiryo (Body)"/>
                <a:ea typeface="Calibri" panose="020F0502020204030204" pitchFamily="34" charset="0"/>
                <a:cs typeface="Times New Roman" panose="02020603050405020304" pitchFamily="18" charset="0"/>
              </a:rPr>
              <a:t>Marital Status: </a:t>
            </a:r>
            <a:r>
              <a:rPr lang="en-US" sz="1100" b="0" dirty="0">
                <a:effectLst/>
                <a:latin typeface="Meiryo (Body)"/>
                <a:ea typeface="Calibri" panose="020F0502020204030204" pitchFamily="34" charset="0"/>
                <a:cs typeface="Times New Roman" panose="02020603050405020304" pitchFamily="18" charset="0"/>
              </a:rPr>
              <a:t>Married employees have a lower attrition rate (13.8%) than single employees (19.2%).</a:t>
            </a:r>
          </a:p>
          <a:p>
            <a:pPr marL="0" marR="0">
              <a:lnSpc>
                <a:spcPct val="107000"/>
              </a:lnSpc>
              <a:spcBef>
                <a:spcPts val="0"/>
              </a:spcBef>
              <a:spcAft>
                <a:spcPts val="800"/>
              </a:spcAft>
            </a:pPr>
            <a:r>
              <a:rPr lang="en-US" sz="1100" dirty="0">
                <a:effectLst/>
                <a:latin typeface="Meiryo (Body)"/>
                <a:ea typeface="Calibri" panose="020F0502020204030204" pitchFamily="34" charset="0"/>
                <a:cs typeface="Times New Roman" panose="02020603050405020304" pitchFamily="18" charset="0"/>
              </a:rPr>
              <a:t>Education: </a:t>
            </a:r>
            <a:r>
              <a:rPr lang="en-US" sz="1100" b="0" dirty="0">
                <a:effectLst/>
                <a:latin typeface="Meiryo (Body)"/>
                <a:ea typeface="Calibri" panose="020F0502020204030204" pitchFamily="34" charset="0"/>
                <a:cs typeface="Times New Roman" panose="02020603050405020304" pitchFamily="18" charset="0"/>
              </a:rPr>
              <a:t>Employees with a medical degree have the highest attrition rate (31.65%) followed by a technical degree (6.33%) and other (4.22%).</a:t>
            </a:r>
          </a:p>
        </p:txBody>
      </p:sp>
    </p:spTree>
    <p:extLst>
      <p:ext uri="{BB962C8B-B14F-4D97-AF65-F5344CB8AC3E}">
        <p14:creationId xmlns:p14="http://schemas.microsoft.com/office/powerpoint/2010/main" val="274503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9E0D-3AD1-4488-9135-51753C29E120}"/>
              </a:ext>
            </a:extLst>
          </p:cNvPr>
          <p:cNvSpPr>
            <a:spLocks noGrp="1"/>
          </p:cNvSpPr>
          <p:nvPr>
            <p:ph type="title"/>
          </p:nvPr>
        </p:nvSpPr>
        <p:spPr/>
        <p:txBody>
          <a:bodyPr/>
          <a:lstStyle/>
          <a:p>
            <a:r>
              <a:rPr lang="en-US" dirty="0"/>
              <a:t>GitHub &amp; LinkedIn</a:t>
            </a:r>
          </a:p>
        </p:txBody>
      </p:sp>
      <p:sp>
        <p:nvSpPr>
          <p:cNvPr id="3" name="Content Placeholder 2">
            <a:extLst>
              <a:ext uri="{FF2B5EF4-FFF2-40B4-BE49-F238E27FC236}">
                <a16:creationId xmlns:a16="http://schemas.microsoft.com/office/drawing/2014/main" id="{86DAE15C-EAB5-4C76-A1DB-63F6F787C67D}"/>
              </a:ext>
            </a:extLst>
          </p:cNvPr>
          <p:cNvSpPr>
            <a:spLocks noGrp="1"/>
          </p:cNvSpPr>
          <p:nvPr>
            <p:ph idx="1"/>
          </p:nvPr>
        </p:nvSpPr>
        <p:spPr/>
        <p:txBody>
          <a:bodyPr/>
          <a:lstStyle/>
          <a:p>
            <a:r>
              <a:rPr lang="en-US" b="0" u="sng" dirty="0">
                <a:solidFill>
                  <a:schemeClr val="tx1"/>
                </a:solidFill>
                <a:hlinkClick r:id="rId2">
                  <a:extLst>
                    <a:ext uri="{A12FA001-AC4F-418D-AE19-62706E023703}">
                      <ahyp:hlinkClr xmlns:ahyp="http://schemas.microsoft.com/office/drawing/2018/hyperlinkcolor" val="tx"/>
                    </a:ext>
                  </a:extLst>
                </a:hlinkClick>
              </a:rPr>
              <a:t>https://github.com/Kavan243/Employee-Attrition-Analysis-Dashboard</a:t>
            </a:r>
            <a:endParaRPr lang="en-US" b="0" u="sng" dirty="0">
              <a:solidFill>
                <a:schemeClr val="tx1"/>
              </a:solidFill>
            </a:endParaRPr>
          </a:p>
          <a:p>
            <a:endParaRPr lang="en-US" b="0" u="sng" dirty="0">
              <a:solidFill>
                <a:schemeClr val="tx1"/>
              </a:solidFill>
            </a:endParaRPr>
          </a:p>
          <a:p>
            <a:r>
              <a:rPr lang="en-US" b="0" u="sng" dirty="0">
                <a:solidFill>
                  <a:schemeClr val="tx1"/>
                </a:solidFill>
              </a:rPr>
              <a:t>https://www.linkedin.com/posts/kavan-prajapati24_employeattrition-hranalytics-powerbi-activity-7213117919772250112-PHne?utm_source=share&amp;utm_medium=member_desktop</a:t>
            </a:r>
          </a:p>
          <a:p>
            <a:endParaRPr lang="en-US" dirty="0"/>
          </a:p>
          <a:p>
            <a:endParaRPr lang="en-US" dirty="0"/>
          </a:p>
        </p:txBody>
      </p:sp>
    </p:spTree>
    <p:extLst>
      <p:ext uri="{BB962C8B-B14F-4D97-AF65-F5344CB8AC3E}">
        <p14:creationId xmlns:p14="http://schemas.microsoft.com/office/powerpoint/2010/main" val="3902305981"/>
      </p:ext>
    </p:extLst>
  </p:cSld>
  <p:clrMapOvr>
    <a:masterClrMapping/>
  </p:clrMapOvr>
</p:sld>
</file>

<file path=ppt/theme/theme1.xml><?xml version="1.0" encoding="utf-8"?>
<a:theme xmlns:a="http://schemas.openxmlformats.org/drawingml/2006/main" name="Shoji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2.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187</TotalTime>
  <Words>502</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Meiryo</vt:lpstr>
      <vt:lpstr>Arial</vt:lpstr>
      <vt:lpstr>Calibri</vt:lpstr>
      <vt:lpstr>Corbel</vt:lpstr>
      <vt:lpstr>Meiryo (Body)</vt:lpstr>
      <vt:lpstr>Meiryo (Headings)</vt:lpstr>
      <vt:lpstr>wf_standard-font</vt:lpstr>
      <vt:lpstr>ShojiVTI</vt:lpstr>
      <vt:lpstr> EMPLOYEE ATTRITION ANALYSIS</vt:lpstr>
      <vt:lpstr>Problem Statement</vt:lpstr>
      <vt:lpstr>Dataset</vt:lpstr>
      <vt:lpstr>Tools &amp; Techniques Used</vt:lpstr>
      <vt:lpstr>Main KPIs</vt:lpstr>
      <vt:lpstr>PowerPoint Presentation</vt:lpstr>
      <vt:lpstr>Insights</vt:lpstr>
      <vt:lpstr>GitHub &amp; LinkedIn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Kavan Prajapati</dc:creator>
  <cp:lastModifiedBy>Kavan Prajapati</cp:lastModifiedBy>
  <cp:revision>7</cp:revision>
  <dcterms:created xsi:type="dcterms:W3CDTF">2024-06-30T05:06:45Z</dcterms:created>
  <dcterms:modified xsi:type="dcterms:W3CDTF">2024-07-17T06:27:40Z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