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7" r:id="rId4"/>
    <p:sldId id="269" r:id="rId5"/>
    <p:sldId id="272" r:id="rId6"/>
    <p:sldId id="268" r:id="rId7"/>
    <p:sldId id="270"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91" d="100"/>
          <a:sy n="91" d="100"/>
        </p:scale>
        <p:origin x="32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7/17/2024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7/17/2024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7/17/2024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7/17/2024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7/17/2024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7/17/2024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7/17/2024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7/17/2024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Kavan243/Heart-Disease-Diagnostic-Analys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Diagnostic Analysis</a:t>
            </a:r>
          </a:p>
        </p:txBody>
      </p:sp>
      <p:sp>
        <p:nvSpPr>
          <p:cNvPr id="5" name="Subtitle 4">
            <a:extLst>
              <a:ext uri="{FF2B5EF4-FFF2-40B4-BE49-F238E27FC236}">
                <a16:creationId xmlns:a16="http://schemas.microsoft.com/office/drawing/2014/main" id="{0FBB6421-059A-4B35-8751-533929AAD0E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PROBLEM STATEMENT </a:t>
            </a:r>
          </a:p>
        </p:txBody>
      </p:sp>
      <p:sp>
        <p:nvSpPr>
          <p:cNvPr id="3" name="Content Placeholder 2"/>
          <p:cNvSpPr>
            <a:spLocks noGrp="1"/>
          </p:cNvSpPr>
          <p:nvPr>
            <p:ph idx="1"/>
          </p:nvPr>
        </p:nvSpPr>
        <p:spPr/>
        <p:txBody>
          <a:bodyPr/>
          <a:lstStyle/>
          <a:p>
            <a:r>
              <a:rPr lang="en-US" b="0" i="0" dirty="0">
                <a:effectLst/>
                <a:latin typeface="-apple-system"/>
              </a:rPr>
              <a:t>Health is real wealth, and during the pandemic, we all realized the brutal effects of COVID-19 on everyone, irrespective of status. The goal of this project is to analyze health and medical data to better prepare for the future.</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OBJECTIVE</a:t>
            </a:r>
          </a:p>
        </p:txBody>
      </p:sp>
      <p:sp>
        <p:nvSpPr>
          <p:cNvPr id="3" name="Content Placeholder 2"/>
          <p:cNvSpPr>
            <a:spLocks noGrp="1"/>
          </p:cNvSpPr>
          <p:nvPr>
            <p:ph idx="1"/>
          </p:nvPr>
        </p:nvSpPr>
        <p:spPr/>
        <p:txBody>
          <a:bodyPr/>
          <a:lstStyle/>
          <a:p>
            <a:r>
              <a:rPr lang="en-US" b="0" i="0" dirty="0">
                <a:effectLst/>
                <a:latin typeface="-apple-system"/>
              </a:rPr>
              <a:t>A dataset was created by considering the health information of 303 individuals. The aim was to analyze this data to identify patterns and insights that could help in predicting and managing heart disease more effectively.</a:t>
            </a:r>
            <a:endParaRPr lang="en-US" dirty="0"/>
          </a:p>
        </p:txBody>
      </p:sp>
    </p:spTree>
    <p:extLst>
      <p:ext uri="{BB962C8B-B14F-4D97-AF65-F5344CB8AC3E}">
        <p14:creationId xmlns:p14="http://schemas.microsoft.com/office/powerpoint/2010/main" val="1165923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F4B4-0438-488E-BCAF-41C0233A1C63}"/>
              </a:ext>
            </a:extLst>
          </p:cNvPr>
          <p:cNvSpPr>
            <a:spLocks noGrp="1"/>
          </p:cNvSpPr>
          <p:nvPr>
            <p:ph type="title"/>
          </p:nvPr>
        </p:nvSpPr>
        <p:spPr/>
        <p:txBody>
          <a:bodyPr/>
          <a:lstStyle/>
          <a:p>
            <a:r>
              <a:rPr lang="en-US" dirty="0"/>
              <a:t>TOOLS &amp; TECHNIQUES USED</a:t>
            </a:r>
          </a:p>
        </p:txBody>
      </p:sp>
      <p:sp>
        <p:nvSpPr>
          <p:cNvPr id="3" name="Content Placeholder 2">
            <a:extLst>
              <a:ext uri="{FF2B5EF4-FFF2-40B4-BE49-F238E27FC236}">
                <a16:creationId xmlns:a16="http://schemas.microsoft.com/office/drawing/2014/main" id="{7AFF90A8-5878-42DC-9ABD-788F6AE3FC0C}"/>
              </a:ext>
            </a:extLst>
          </p:cNvPr>
          <p:cNvSpPr>
            <a:spLocks noGrp="1"/>
          </p:cNvSpPr>
          <p:nvPr>
            <p:ph idx="1"/>
          </p:nvPr>
        </p:nvSpPr>
        <p:spPr/>
        <p:txBody>
          <a:bodyPr/>
          <a:lstStyle/>
          <a:p>
            <a:r>
              <a:rPr lang="en-US" b="0" i="0" dirty="0">
                <a:effectLst/>
                <a:latin typeface="-apple-system"/>
              </a:rPr>
              <a:t>ETL Process: Efficient extraction, transformation, and loading of data.</a:t>
            </a:r>
          </a:p>
          <a:p>
            <a:r>
              <a:rPr lang="en-US" b="0" i="0" dirty="0">
                <a:effectLst/>
                <a:latin typeface="-apple-system"/>
              </a:rPr>
              <a:t>EDA: In-depth analysis to uncover hidden patterns.</a:t>
            </a:r>
            <a:br>
              <a:rPr lang="en-US" b="0" i="0" dirty="0">
                <a:effectLst/>
                <a:latin typeface="-apple-system"/>
              </a:rPr>
            </a:br>
            <a:r>
              <a:rPr lang="en-US" b="0" i="0" dirty="0">
                <a:effectLst/>
                <a:latin typeface="-apple-system"/>
              </a:rPr>
              <a:t>Visualizations: Engaging and informative charts, graphs, and interactive features to make data interpretation easy and intuitive.</a:t>
            </a:r>
            <a:endParaRPr lang="en-US" dirty="0"/>
          </a:p>
        </p:txBody>
      </p:sp>
    </p:spTree>
    <p:extLst>
      <p:ext uri="{BB962C8B-B14F-4D97-AF65-F5344CB8AC3E}">
        <p14:creationId xmlns:p14="http://schemas.microsoft.com/office/powerpoint/2010/main" val="192714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3E70-3C33-4667-8763-CECBD858F289}"/>
              </a:ext>
            </a:extLst>
          </p:cNvPr>
          <p:cNvSpPr>
            <a:spLocks noGrp="1"/>
          </p:cNvSpPr>
          <p:nvPr>
            <p:ph type="title"/>
          </p:nvPr>
        </p:nvSpPr>
        <p:spPr/>
        <p:txBody>
          <a:bodyPr/>
          <a:lstStyle/>
          <a:p>
            <a:r>
              <a:rPr lang="en-US" dirty="0"/>
              <a:t>MAIN KPIS</a:t>
            </a:r>
          </a:p>
        </p:txBody>
      </p:sp>
      <p:sp>
        <p:nvSpPr>
          <p:cNvPr id="3" name="Content Placeholder 2">
            <a:extLst>
              <a:ext uri="{FF2B5EF4-FFF2-40B4-BE49-F238E27FC236}">
                <a16:creationId xmlns:a16="http://schemas.microsoft.com/office/drawing/2014/main" id="{DBF1ED78-EA6A-4440-9398-5474A26E0FEC}"/>
              </a:ext>
            </a:extLst>
          </p:cNvPr>
          <p:cNvSpPr>
            <a:spLocks noGrp="1"/>
          </p:cNvSpPr>
          <p:nvPr>
            <p:ph idx="1"/>
          </p:nvPr>
        </p:nvSpPr>
        <p:spPr/>
        <p:txBody>
          <a:bodyPr/>
          <a:lstStyle/>
          <a:p>
            <a:r>
              <a:rPr lang="en-US" dirty="0"/>
              <a:t>In this project I will note create any KPI.</a:t>
            </a:r>
          </a:p>
          <a:p>
            <a:r>
              <a:rPr lang="en-US" dirty="0"/>
              <a:t>Instead KPI I created slicers like Gender &amp; Heart Daises.</a:t>
            </a:r>
          </a:p>
          <a:p>
            <a:endParaRPr lang="en-US" dirty="0"/>
          </a:p>
          <a:p>
            <a:pPr marL="0" indent="0">
              <a:buNone/>
            </a:pPr>
            <a:endParaRPr lang="en-US" dirty="0"/>
          </a:p>
        </p:txBody>
      </p:sp>
    </p:spTree>
    <p:extLst>
      <p:ext uri="{BB962C8B-B14F-4D97-AF65-F5344CB8AC3E}">
        <p14:creationId xmlns:p14="http://schemas.microsoft.com/office/powerpoint/2010/main" val="269105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92349E-1EB9-4C23-AC1C-393000C88DA7}"/>
              </a:ext>
            </a:extLst>
          </p:cNvPr>
          <p:cNvPicPr>
            <a:picLocks noChangeAspect="1"/>
          </p:cNvPicPr>
          <p:nvPr/>
        </p:nvPicPr>
        <p:blipFill>
          <a:blip r:embed="rId2"/>
          <a:stretch>
            <a:fillRect/>
          </a:stretch>
        </p:blipFill>
        <p:spPr>
          <a:xfrm>
            <a:off x="913951" y="1371600"/>
            <a:ext cx="10364098" cy="4957061"/>
          </a:xfrm>
          <a:prstGeom prst="rect">
            <a:avLst/>
          </a:prstGeom>
          <a:ln w="228600" cap="sq" cmpd="thickThin">
            <a:solidFill>
              <a:schemeClr val="accent1"/>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2BF538A5-6613-4608-A1E1-C6BF3D748BD4}"/>
              </a:ext>
            </a:extLst>
          </p:cNvPr>
          <p:cNvSpPr txBox="1"/>
          <p:nvPr/>
        </p:nvSpPr>
        <p:spPr>
          <a:xfrm>
            <a:off x="685800" y="304800"/>
            <a:ext cx="10820400" cy="769441"/>
          </a:xfrm>
          <a:prstGeom prst="rect">
            <a:avLst/>
          </a:prstGeom>
          <a:noFill/>
        </p:spPr>
        <p:txBody>
          <a:bodyPr wrap="square" rtlCol="0">
            <a:spAutoFit/>
          </a:bodyPr>
          <a:lstStyle/>
          <a:p>
            <a:pPr algn="ctr"/>
            <a:r>
              <a:rPr lang="en-US" sz="4400" b="1" dirty="0">
                <a:solidFill>
                  <a:schemeClr val="accent1"/>
                </a:solidFill>
              </a:rPr>
              <a:t>DASHBOARD</a:t>
            </a:r>
          </a:p>
        </p:txBody>
      </p:sp>
    </p:spTree>
    <p:extLst>
      <p:ext uri="{BB962C8B-B14F-4D97-AF65-F5344CB8AC3E}">
        <p14:creationId xmlns:p14="http://schemas.microsoft.com/office/powerpoint/2010/main" val="221863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6661-5148-4CB4-8D70-E2F04F233146}"/>
              </a:ext>
            </a:extLst>
          </p:cNvPr>
          <p:cNvSpPr>
            <a:spLocks noGrp="1"/>
          </p:cNvSpPr>
          <p:nvPr>
            <p:ph type="title"/>
          </p:nvPr>
        </p:nvSpPr>
        <p:spPr/>
        <p:txBody>
          <a:bodyPr/>
          <a:lstStyle/>
          <a:p>
            <a:r>
              <a:rPr lang="en-US" b="0" i="0" dirty="0">
                <a:effectLst/>
                <a:latin typeface="-apple-system"/>
              </a:rPr>
              <a:t>INSIGHTS</a:t>
            </a:r>
            <a:endParaRPr lang="en-US" dirty="0"/>
          </a:p>
        </p:txBody>
      </p:sp>
      <p:sp>
        <p:nvSpPr>
          <p:cNvPr id="3" name="Content Placeholder 2">
            <a:extLst>
              <a:ext uri="{FF2B5EF4-FFF2-40B4-BE49-F238E27FC236}">
                <a16:creationId xmlns:a16="http://schemas.microsoft.com/office/drawing/2014/main" id="{6882E23A-0D27-4FAC-BD2B-A7D74896BE2F}"/>
              </a:ext>
            </a:extLst>
          </p:cNvPr>
          <p:cNvSpPr>
            <a:spLocks noGrp="1"/>
          </p:cNvSpPr>
          <p:nvPr>
            <p:ph idx="1"/>
          </p:nvPr>
        </p:nvSpPr>
        <p:spPr/>
        <p:txBody>
          <a:bodyPr>
            <a:normAutofit fontScale="77500" lnSpcReduction="20000"/>
          </a:bodyPr>
          <a:lstStyle/>
          <a:p>
            <a:r>
              <a:rPr lang="en-US" b="0" i="0" dirty="0">
                <a:effectLst/>
                <a:latin typeface="-apple-system"/>
              </a:rPr>
              <a:t>Gender and Heart Disease:</a:t>
            </a:r>
            <a:br>
              <a:rPr lang="en-US" b="0" i="0" dirty="0">
                <a:effectLst/>
                <a:latin typeface="-apple-system"/>
              </a:rPr>
            </a:br>
            <a:r>
              <a:rPr lang="en-US" b="0" i="0" dirty="0">
                <a:effectLst/>
                <a:latin typeface="-apple-system"/>
              </a:rPr>
              <a:t>The dashboard shows a higher percentage of people with heart disease identified as male in the data set (54%) compared to female (29%). However, it is important to note that the data also has a higher number of males overall (77 vs 29). More balanced data would be needed to draw stronger conclusions about gender as a risk factor.</a:t>
            </a:r>
          </a:p>
          <a:p>
            <a:r>
              <a:rPr lang="en-US" b="0" i="0" dirty="0">
                <a:effectLst/>
                <a:latin typeface="-apple-system"/>
              </a:rPr>
              <a:t>Blood Pressure and Cholesterol as Potential Risk Factors:</a:t>
            </a:r>
            <a:br>
              <a:rPr lang="en-US" b="0" i="0" dirty="0">
                <a:effectLst/>
                <a:latin typeface="-apple-system"/>
              </a:rPr>
            </a:br>
            <a:r>
              <a:rPr lang="en-US" b="0" i="0" dirty="0">
                <a:effectLst/>
                <a:latin typeface="-apple-system"/>
              </a:rPr>
              <a:t>The data suggests that individuals with heart disease tend to have higher blood pressure and cholesterol than those without heart disease.</a:t>
            </a:r>
          </a:p>
          <a:p>
            <a:r>
              <a:rPr lang="en-US" b="0" i="0" dirty="0">
                <a:effectLst/>
                <a:latin typeface="-apple-system"/>
              </a:rPr>
              <a:t>Blood pressure is higher for those with heart disease (105) compared to those without (68).</a:t>
            </a:r>
          </a:p>
          <a:p>
            <a:r>
              <a:rPr lang="en-US" b="0" i="0" dirty="0">
                <a:effectLst/>
                <a:latin typeface="-apple-system"/>
              </a:rPr>
              <a:t>Cholesterol levels are also considerably higher in those with heart disease (greater than 40K) vs (around 20K).</a:t>
            </a:r>
          </a:p>
          <a:p>
            <a:r>
              <a:rPr lang="en-US" b="0" i="0" dirty="0">
                <a:effectLst/>
                <a:latin typeface="-apple-system"/>
              </a:rPr>
              <a:t>Chest Pain:</a:t>
            </a:r>
            <a:br>
              <a:rPr lang="en-US" b="0" i="0" dirty="0">
                <a:effectLst/>
                <a:latin typeface="-apple-system"/>
              </a:rPr>
            </a:br>
            <a:r>
              <a:rPr lang="en-US" b="0" i="0" dirty="0">
                <a:effectLst/>
                <a:latin typeface="-apple-system"/>
              </a:rPr>
              <a:t>Interestingly, more people without heart disease (39) reported chest pain than those with heart disease (16). This highlights the importance of seeking medical attention for any concerning symptoms, as chest pain can have various causes.</a:t>
            </a:r>
            <a:endParaRPr lang="en-US" dirty="0"/>
          </a:p>
        </p:txBody>
      </p:sp>
    </p:spTree>
    <p:extLst>
      <p:ext uri="{BB962C8B-B14F-4D97-AF65-F5344CB8AC3E}">
        <p14:creationId xmlns:p14="http://schemas.microsoft.com/office/powerpoint/2010/main" val="216119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E827-B461-4231-B859-D177C3F03ECD}"/>
              </a:ext>
            </a:extLst>
          </p:cNvPr>
          <p:cNvSpPr>
            <a:spLocks noGrp="1"/>
          </p:cNvSpPr>
          <p:nvPr>
            <p:ph type="title"/>
          </p:nvPr>
        </p:nvSpPr>
        <p:spPr/>
        <p:txBody>
          <a:bodyPr/>
          <a:lstStyle/>
          <a:p>
            <a:r>
              <a:rPr lang="en-US" dirty="0"/>
              <a:t>GITHUB &amp; LINKEDIN</a:t>
            </a:r>
          </a:p>
        </p:txBody>
      </p:sp>
      <p:sp>
        <p:nvSpPr>
          <p:cNvPr id="3" name="Content Placeholder 2">
            <a:extLst>
              <a:ext uri="{FF2B5EF4-FFF2-40B4-BE49-F238E27FC236}">
                <a16:creationId xmlns:a16="http://schemas.microsoft.com/office/drawing/2014/main" id="{00D01401-DC47-412F-81C6-042D55B1EDB3}"/>
              </a:ext>
            </a:extLst>
          </p:cNvPr>
          <p:cNvSpPr>
            <a:spLocks noGrp="1"/>
          </p:cNvSpPr>
          <p:nvPr>
            <p:ph idx="1"/>
          </p:nvPr>
        </p:nvSpPr>
        <p:spPr/>
        <p:txBody>
          <a:bodyPr/>
          <a:lstStyle/>
          <a:p>
            <a:r>
              <a:rPr lang="en-US" u="sng" dirty="0">
                <a:solidFill>
                  <a:schemeClr val="tx1"/>
                </a:solidFill>
                <a:latin typeface="-apple-system"/>
                <a:hlinkClick r:id="rId2">
                  <a:extLst>
                    <a:ext uri="{A12FA001-AC4F-418D-AE19-62706E023703}">
                      <ahyp:hlinkClr xmlns:ahyp="http://schemas.microsoft.com/office/drawing/2018/hyperlinkcolor" val="tx"/>
                    </a:ext>
                  </a:extLst>
                </a:hlinkClick>
              </a:rPr>
              <a:t>https://github.com/Kavan243/Heart-Disease-Diagnostic-Analysis</a:t>
            </a:r>
            <a:endParaRPr lang="en-US" u="sng" dirty="0">
              <a:solidFill>
                <a:schemeClr val="tx1"/>
              </a:solidFill>
              <a:latin typeface="-apple-system"/>
            </a:endParaRPr>
          </a:p>
          <a:p>
            <a:r>
              <a:rPr lang="en-US" u="sng" dirty="0">
                <a:solidFill>
                  <a:schemeClr val="tx1"/>
                </a:solidFill>
                <a:latin typeface="-apple-system"/>
              </a:rPr>
              <a:t>https://www.linkedin.com/posts/kavan-prajapati24_heartdisease-hearthealth-healthcare-activity-7218562496075354112-8Bz1?utm_source=share&amp;utm_medium=member_desktop</a:t>
            </a:r>
          </a:p>
          <a:p>
            <a:endParaRPr lang="en-US" u="sng" dirty="0">
              <a:solidFill>
                <a:schemeClr val="tx1"/>
              </a:solidFill>
              <a:latin typeface="-apple-system"/>
            </a:endParaRPr>
          </a:p>
        </p:txBody>
      </p:sp>
    </p:spTree>
    <p:extLst>
      <p:ext uri="{BB962C8B-B14F-4D97-AF65-F5344CB8AC3E}">
        <p14:creationId xmlns:p14="http://schemas.microsoft.com/office/powerpoint/2010/main" val="461074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41</TotalTime>
  <Words>390</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-apple-system</vt:lpstr>
      <vt:lpstr>Arial</vt:lpstr>
      <vt:lpstr>Franklin Gothic Medium</vt:lpstr>
      <vt:lpstr>Medical Design 16x9</vt:lpstr>
      <vt:lpstr>Heart Disease Diagnostic Analysis</vt:lpstr>
      <vt:lpstr>PROBLEM STATEMENT </vt:lpstr>
      <vt:lpstr>OBJECTIVE</vt:lpstr>
      <vt:lpstr>TOOLS &amp; TECHNIQUES USED</vt:lpstr>
      <vt:lpstr>MAIN KPIS</vt:lpstr>
      <vt:lpstr>PowerPoint Presentation</vt:lpstr>
      <vt:lpstr>INSIGHTS</vt:lpstr>
      <vt:lpstr>GITHUB &amp; LINKEDIN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Diagnostic Analysis</dc:title>
  <dc:creator>Kavan Prajapati</dc:creator>
  <cp:lastModifiedBy>Kavan Prajapati</cp:lastModifiedBy>
  <cp:revision>4</cp:revision>
  <dcterms:created xsi:type="dcterms:W3CDTF">2024-07-17T06:29:43Z</dcterms:created>
  <dcterms:modified xsi:type="dcterms:W3CDTF">2024-07-17T07:11:30Z</dcterms:modified>
</cp:coreProperties>
</file>