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van\OneDrive\Desktop\Excelr%20Project\Hospitality%20Analytics\Final\Hospitality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an\OneDrive\Desktop\Excelr%20Project\Hospitality%20Analytics\Final\Hospitalit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[Hospitality.xlsx]KPI'S!monthly booking</c:name>
    <c:fmtId val="2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'KPI''S'!$N$13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99336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3366"/>
              </a:solidFill>
              <a:ln w="9525">
                <a:solidFill>
                  <a:srgbClr val="99336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'KPI''S'!$M$14:$M$17</c:f>
              <c:strCache>
                <c:ptCount val="3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</c:strCache>
            </c:strRef>
          </c:cat>
          <c:val>
            <c:numRef>
              <c:f>'KPI''S'!$N$14:$N$17</c:f>
              <c:numCache>
                <c:formatCode>#,##0,"K"</c:formatCode>
                <c:ptCount val="3"/>
                <c:pt idx="0">
                  <c:v>45882</c:v>
                </c:pt>
                <c:pt idx="1">
                  <c:v>43683</c:v>
                </c:pt>
                <c:pt idx="2">
                  <c:v>45025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66-4F70-8D19-7A279B975C1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33060896"/>
        <c:axId val="1733066656"/>
      </c:lineChart>
      <c:catAx>
        <c:axId val="173306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33066656"/>
        <c:crosses val="autoZero"/>
        <c:auto val="1"/>
        <c:lblAlgn val="ctr"/>
        <c:lblOffset val="100"/>
        <c:noMultiLvlLbl val="0"/>
      </c:catAx>
      <c:valAx>
        <c:axId val="1733066656"/>
        <c:scaling>
          <c:orientation val="minMax"/>
        </c:scaling>
        <c:delete val="1"/>
        <c:axPos val="l"/>
        <c:numFmt formatCode="#,##0,&quot;K&quot;" sourceLinked="1"/>
        <c:majorTickMark val="none"/>
        <c:minorTickMark val="none"/>
        <c:tickLblPos val="nextTo"/>
        <c:crossAx val="1733060896"/>
        <c:crosses val="autoZero"/>
        <c:crossBetween val="between"/>
      </c:valAx>
      <c:spPr>
        <a:noFill/>
        <a:ln w="2540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[Hospitality.xlsx]KPI'S!booking by ratings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5249767263366"/>
          <c:y val="0.151054342906783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2.5000000000000001E-2"/>
              <c:y val="-0.36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8.3333333333333332E-3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9.7222222222222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3888888888888888E-2"/>
              <c:y val="-0.120370370370370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2.5000000000000001E-2"/>
              <c:y val="-0.36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8.3333333333333332E-3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9.7222222222222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3888888888888888E-2"/>
              <c:y val="-0.120370370370370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2.5000000000000001E-2"/>
              <c:y val="-0.36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8.3333333333333332E-3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5.0925337632079971E-17"/>
              <c:y val="-8.79629629629630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0.1111111111111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0185067526415994E-16"/>
              <c:y val="-9.7222222222222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993366"/>
          </a:solidFill>
          <a:ln>
            <a:noFill/>
          </a:ln>
          <a:effectLst/>
        </c:spPr>
        <c:dLbl>
          <c:idx val="0"/>
          <c:layout>
            <c:manualLayout>
              <c:x val="-1.3888888888888888E-2"/>
              <c:y val="-0.120370370370370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3806353632334923E-2"/>
          <c:y val="9.3033723014450453E-2"/>
          <c:w val="0.94368453962795062"/>
          <c:h val="0.72317968159298684"/>
        </c:manualLayout>
      </c:layout>
      <c:areaChart>
        <c:grouping val="standard"/>
        <c:varyColors val="0"/>
        <c:ser>
          <c:idx val="0"/>
          <c:order val="0"/>
          <c:tx>
            <c:strRef>
              <c:f>'KPI''S'!$K$13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E70-4AF4-84D6-8A07D2E21CFB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E70-4AF4-84D6-8A07D2E21CFB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E70-4AF4-84D6-8A07D2E21CFB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E70-4AF4-84D6-8A07D2E21CFB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9E70-4AF4-84D6-8A07D2E21CFB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9E70-4AF4-84D6-8A07D2E21CFB}"/>
              </c:ext>
            </c:extLst>
          </c:dPt>
          <c:dLbls>
            <c:dLbl>
              <c:idx val="0"/>
              <c:layout>
                <c:manualLayout>
                  <c:x val="2.5000000000000001E-2"/>
                  <c:y val="-0.361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70-4AF4-84D6-8A07D2E21CFB}"/>
                </c:ext>
              </c:extLst>
            </c:dLbl>
            <c:dLbl>
              <c:idx val="1"/>
              <c:layout>
                <c:manualLayout>
                  <c:x val="8.3333333333333332E-3"/>
                  <c:y val="-8.7962962962963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70-4AF4-84D6-8A07D2E21CFB}"/>
                </c:ext>
              </c:extLst>
            </c:dLbl>
            <c:dLbl>
              <c:idx val="2"/>
              <c:layout>
                <c:manualLayout>
                  <c:x val="-5.0925337632079971E-17"/>
                  <c:y val="-8.7962962962963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70-4AF4-84D6-8A07D2E21CFB}"/>
                </c:ext>
              </c:extLst>
            </c:dLbl>
            <c:dLbl>
              <c:idx val="3"/>
              <c:layout>
                <c:manualLayout>
                  <c:x val="-1.0185067526415994E-16"/>
                  <c:y val="-0.11111111111111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70-4AF4-84D6-8A07D2E21CFB}"/>
                </c:ext>
              </c:extLst>
            </c:dLbl>
            <c:dLbl>
              <c:idx val="4"/>
              <c:layout>
                <c:manualLayout>
                  <c:x val="-1.0185067526415994E-16"/>
                  <c:y val="-9.7222222222222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70-4AF4-84D6-8A07D2E21CFB}"/>
                </c:ext>
              </c:extLst>
            </c:dLbl>
            <c:dLbl>
              <c:idx val="5"/>
              <c:layout>
                <c:manualLayout>
                  <c:x val="-1.3888888888888888E-2"/>
                  <c:y val="-0.120370370370370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70-4AF4-84D6-8A07D2E21C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'KPI''S'!$J$14:$J$20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'KPI''S'!$K$14:$K$20</c:f>
              <c:numCache>
                <c:formatCode>#,##0,"K"</c:formatCode>
                <c:ptCount val="6"/>
                <c:pt idx="0">
                  <c:v>77907</c:v>
                </c:pt>
                <c:pt idx="1">
                  <c:v>3537</c:v>
                </c:pt>
                <c:pt idx="2">
                  <c:v>6452</c:v>
                </c:pt>
                <c:pt idx="3">
                  <c:v>17561</c:v>
                </c:pt>
                <c:pt idx="4">
                  <c:v>9653</c:v>
                </c:pt>
                <c:pt idx="5">
                  <c:v>19480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70-4AF4-84D6-8A07D2E21C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40518160"/>
        <c:axId val="1740498000"/>
      </c:areaChart>
      <c:catAx>
        <c:axId val="174051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40498000"/>
        <c:crosses val="autoZero"/>
        <c:auto val="1"/>
        <c:lblAlgn val="ctr"/>
        <c:lblOffset val="100"/>
        <c:noMultiLvlLbl val="0"/>
      </c:catAx>
      <c:valAx>
        <c:axId val="1740498000"/>
        <c:scaling>
          <c:orientation val="minMax"/>
        </c:scaling>
        <c:delete val="1"/>
        <c:axPos val="l"/>
        <c:numFmt formatCode="#,##0,&quot;K&quot;" sourceLinked="1"/>
        <c:majorTickMark val="none"/>
        <c:minorTickMark val="none"/>
        <c:tickLblPos val="nextTo"/>
        <c:crossAx val="1740518160"/>
        <c:crosses val="autoZero"/>
        <c:crossBetween val="midCat"/>
      </c:valAx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[Hospitality.xlsx]KPI'S!booking by platform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</a:p>
        </c:rich>
      </c:tx>
      <c:layout>
        <c:manualLayout>
          <c:xMode val="edge"/>
          <c:yMode val="edge"/>
          <c:x val="0.6912136745809182"/>
          <c:y val="0.444102528237227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414578544085755"/>
          <c:y val="5.9644002338836974E-2"/>
          <c:w val="0.725854146617124"/>
          <c:h val="0.878388203023410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'KPI''S'!$H$13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'KPI''S'!$G$14:$G$21</c:f>
              <c:strCache>
                <c:ptCount val="7"/>
                <c:pt idx="0">
                  <c:v>direct offline</c:v>
                </c:pt>
                <c:pt idx="1">
                  <c:v>journey</c:v>
                </c:pt>
                <c:pt idx="2">
                  <c:v>tripster</c:v>
                </c:pt>
                <c:pt idx="3">
                  <c:v>direct online</c:v>
                </c:pt>
                <c:pt idx="4">
                  <c:v>logtrip</c:v>
                </c:pt>
                <c:pt idx="5">
                  <c:v>makeyourtrip</c:v>
                </c:pt>
                <c:pt idx="6">
                  <c:v>others</c:v>
                </c:pt>
              </c:strCache>
            </c:strRef>
          </c:cat>
          <c:val>
            <c:numRef>
              <c:f>'KPI''S'!$H$14:$H$21</c:f>
              <c:numCache>
                <c:formatCode>#,##0,"K"</c:formatCode>
                <c:ptCount val="7"/>
                <c:pt idx="0">
                  <c:v>6755</c:v>
                </c:pt>
                <c:pt idx="1">
                  <c:v>8106</c:v>
                </c:pt>
                <c:pt idx="2">
                  <c:v>9630</c:v>
                </c:pt>
                <c:pt idx="3">
                  <c:v>13379</c:v>
                </c:pt>
                <c:pt idx="4">
                  <c:v>14756</c:v>
                </c:pt>
                <c:pt idx="5">
                  <c:v>26898</c:v>
                </c:pt>
                <c:pt idx="6">
                  <c:v>55066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C-4ECE-938F-A3FD072B17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40497520"/>
        <c:axId val="1740522960"/>
      </c:barChart>
      <c:catAx>
        <c:axId val="1740497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40522960"/>
        <c:crosses val="autoZero"/>
        <c:auto val="1"/>
        <c:lblAlgn val="ctr"/>
        <c:lblOffset val="100"/>
        <c:noMultiLvlLbl val="0"/>
      </c:catAx>
      <c:valAx>
        <c:axId val="1740522960"/>
        <c:scaling>
          <c:orientation val="minMax"/>
        </c:scaling>
        <c:delete val="1"/>
        <c:axPos val="b"/>
        <c:numFmt formatCode="#,##0,&quot;K&quot;" sourceLinked="1"/>
        <c:majorTickMark val="none"/>
        <c:minorTickMark val="none"/>
        <c:tickLblPos val="nextTo"/>
        <c:crossAx val="1740497520"/>
        <c:crosses val="autoZero"/>
        <c:crossBetween val="between"/>
      </c:valAx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[Hospitality.xlsx]KPI'S!booking by daytype wrt status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c:rich>
      </c:tx>
      <c:layout>
        <c:manualLayout>
          <c:xMode val="edge"/>
          <c:yMode val="edge"/>
          <c:x val="0.44049964980994538"/>
          <c:y val="0.14869070226501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511B3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9336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785AE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993366"/>
          </a:solidFill>
          <a:ln>
            <a:noFill/>
          </a:ln>
          <a:effectLst/>
          <a:sp3d/>
        </c:spPr>
        <c:dLbl>
          <c:idx val="0"/>
          <c:layout>
            <c:manualLayout>
              <c:x val="2.350103962030092E-2"/>
              <c:y val="-2.23036053397524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D785AE"/>
          </a:solidFill>
          <a:ln>
            <a:noFill/>
          </a:ln>
          <a:effectLst/>
          <a:sp3d/>
        </c:spPr>
        <c:dLbl>
          <c:idx val="0"/>
          <c:layout>
            <c:manualLayout>
              <c:x val="1.175051981015046E-2"/>
              <c:y val="-0.104083491585511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D785AE"/>
          </a:solidFill>
          <a:ln>
            <a:noFill/>
          </a:ln>
          <a:effectLst/>
          <a:sp3d/>
        </c:spPr>
        <c:dLbl>
          <c:idx val="0"/>
          <c:layout>
            <c:manualLayout>
              <c:x val="3.8189189382988889E-2"/>
              <c:y val="-8.17798862457587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511B3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99336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993366"/>
          </a:solidFill>
          <a:ln>
            <a:noFill/>
          </a:ln>
          <a:effectLst/>
          <a:sp3d/>
        </c:spPr>
        <c:dLbl>
          <c:idx val="0"/>
          <c:layout>
            <c:manualLayout>
              <c:x val="2.350103962030092E-2"/>
              <c:y val="-2.23036053397524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D785AE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D785AE"/>
          </a:solidFill>
          <a:ln>
            <a:noFill/>
          </a:ln>
          <a:effectLst/>
          <a:sp3d/>
        </c:spPr>
        <c:dLbl>
          <c:idx val="0"/>
          <c:layout>
            <c:manualLayout>
              <c:x val="1.175051981015046E-2"/>
              <c:y val="-0.104083491585511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D785AE"/>
          </a:solidFill>
          <a:ln>
            <a:noFill/>
          </a:ln>
          <a:effectLst/>
          <a:sp3d/>
        </c:spPr>
        <c:dLbl>
          <c:idx val="0"/>
          <c:layout>
            <c:manualLayout>
              <c:x val="3.8189189382988889E-2"/>
              <c:y val="-8.17798862457587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511B3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99336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993366"/>
          </a:solidFill>
          <a:ln>
            <a:noFill/>
          </a:ln>
          <a:effectLst/>
          <a:sp3d/>
        </c:spPr>
        <c:dLbl>
          <c:idx val="0"/>
          <c:layout>
            <c:manualLayout>
              <c:x val="2.350103962030092E-2"/>
              <c:y val="-2.23036053397524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D785AE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D785AE"/>
          </a:solidFill>
          <a:ln>
            <a:noFill/>
          </a:ln>
          <a:effectLst/>
          <a:sp3d/>
        </c:spPr>
        <c:dLbl>
          <c:idx val="0"/>
          <c:layout>
            <c:manualLayout>
              <c:x val="1.175051981015046E-2"/>
              <c:y val="-0.104083491585511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D785AE"/>
          </a:solidFill>
          <a:ln>
            <a:noFill/>
          </a:ln>
          <a:effectLst/>
          <a:sp3d/>
        </c:spPr>
        <c:dLbl>
          <c:idx val="0"/>
          <c:layout>
            <c:manualLayout>
              <c:x val="3.8189189382988889E-2"/>
              <c:y val="-8.17798862457587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3.1640553252770022E-2"/>
          <c:y val="2.6038569777849362E-2"/>
          <c:w val="0.93669505461260805"/>
          <c:h val="0.6396976379823721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'KPI''S'!$B$23:$B$24</c:f>
              <c:strCache>
                <c:ptCount val="1"/>
                <c:pt idx="0">
                  <c:v>Cancelled</c:v>
                </c:pt>
              </c:strCache>
            </c:strRef>
          </c:tx>
          <c:spPr>
            <a:solidFill>
              <a:srgbClr val="511B3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'KPI''S'!$A$25:$A$27</c:f>
              <c:strCache>
                <c:ptCount val="2"/>
                <c:pt idx="0">
                  <c:v>weekeday</c:v>
                </c:pt>
                <c:pt idx="1">
                  <c:v>weekend</c:v>
                </c:pt>
              </c:strCache>
            </c:strRef>
          </c:cat>
          <c:val>
            <c:numRef>
              <c:f>'KPI''S'!$B$25:$B$27</c:f>
              <c:numCache>
                <c:formatCode>#,##0,"K"</c:formatCode>
                <c:ptCount val="2"/>
                <c:pt idx="0">
                  <c:v>21123</c:v>
                </c:pt>
                <c:pt idx="1">
                  <c:v>12297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0-4D5F-B0F7-05A0334A2141}"/>
            </c:ext>
          </c:extLst>
        </c:ser>
        <c:ser>
          <c:idx val="1"/>
          <c:order val="1"/>
          <c:tx>
            <c:strRef>
              <c:f>'KPI''S'!$C$23:$C$24</c:f>
              <c:strCache>
                <c:ptCount val="1"/>
                <c:pt idx="0">
                  <c:v>Checked Out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4E0-4D5F-B0F7-05A0334A2141}"/>
              </c:ext>
            </c:extLst>
          </c:dPt>
          <c:dLbls>
            <c:dLbl>
              <c:idx val="0"/>
              <c:layout>
                <c:manualLayout>
                  <c:x val="2.350103962030092E-2"/>
                  <c:y val="-2.23036053397524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E0-4D5F-B0F7-05A0334A2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'KPI''S'!$A$25:$A$27</c:f>
              <c:strCache>
                <c:ptCount val="2"/>
                <c:pt idx="0">
                  <c:v>weekeday</c:v>
                </c:pt>
                <c:pt idx="1">
                  <c:v>weekend</c:v>
                </c:pt>
              </c:strCache>
            </c:strRef>
          </c:cat>
          <c:val>
            <c:numRef>
              <c:f>'KPI''S'!$C$25:$C$27</c:f>
              <c:numCache>
                <c:formatCode>#,##0,"K"</c:formatCode>
                <c:ptCount val="2"/>
                <c:pt idx="0">
                  <c:v>59020</c:v>
                </c:pt>
                <c:pt idx="1">
                  <c:v>35391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E0-4D5F-B0F7-05A0334A2141}"/>
            </c:ext>
          </c:extLst>
        </c:ser>
        <c:ser>
          <c:idx val="2"/>
          <c:order val="2"/>
          <c:tx>
            <c:strRef>
              <c:f>'KPI''S'!$D$23:$D$24</c:f>
              <c:strCache>
                <c:ptCount val="1"/>
                <c:pt idx="0">
                  <c:v>No Show</c:v>
                </c:pt>
              </c:strCache>
            </c:strRef>
          </c:tx>
          <c:spPr>
            <a:solidFill>
              <a:srgbClr val="D785AE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4E0-4D5F-B0F7-05A0334A214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C4E0-4D5F-B0F7-05A0334A2141}"/>
              </c:ext>
            </c:extLst>
          </c:dPt>
          <c:dLbls>
            <c:dLbl>
              <c:idx val="0"/>
              <c:layout>
                <c:manualLayout>
                  <c:x val="1.175051981015046E-2"/>
                  <c:y val="-0.10408349158551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E0-4D5F-B0F7-05A0334A2141}"/>
                </c:ext>
              </c:extLst>
            </c:dLbl>
            <c:dLbl>
              <c:idx val="1"/>
              <c:layout>
                <c:manualLayout>
                  <c:x val="3.8189189382988889E-2"/>
                  <c:y val="-8.1779886245758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E0-4D5F-B0F7-05A0334A2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'KPI''S'!$A$25:$A$27</c:f>
              <c:strCache>
                <c:ptCount val="2"/>
                <c:pt idx="0">
                  <c:v>weekeday</c:v>
                </c:pt>
                <c:pt idx="1">
                  <c:v>weekend</c:v>
                </c:pt>
              </c:strCache>
            </c:strRef>
          </c:cat>
          <c:val>
            <c:numRef>
              <c:f>'KPI''S'!$D$25:$D$27</c:f>
              <c:numCache>
                <c:formatCode>#,##0,"K"</c:formatCode>
                <c:ptCount val="2"/>
                <c:pt idx="0">
                  <c:v>4222</c:v>
                </c:pt>
                <c:pt idx="1">
                  <c:v>2537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E0-4D5F-B0F7-05A0334A21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49754752"/>
        <c:axId val="1749762912"/>
        <c:axId val="0"/>
      </c:bar3DChart>
      <c:catAx>
        <c:axId val="1749754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49762912"/>
        <c:crosses val="autoZero"/>
        <c:auto val="1"/>
        <c:lblAlgn val="ctr"/>
        <c:lblOffset val="100"/>
        <c:noMultiLvlLbl val="0"/>
      </c:catAx>
      <c:valAx>
        <c:axId val="1749762912"/>
        <c:scaling>
          <c:orientation val="minMax"/>
        </c:scaling>
        <c:delete val="1"/>
        <c:axPos val="l"/>
        <c:numFmt formatCode="#,##0,&quot;K&quot;" sourceLinked="1"/>
        <c:majorTickMark val="out"/>
        <c:minorTickMark val="none"/>
        <c:tickLblPos val="nextTo"/>
        <c:crossAx val="1749754752"/>
        <c:crosses val="autoZero"/>
        <c:crossBetween val="between"/>
      </c:valAx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legend>
      <c:legendPos val="b"/>
      <c:layout>
        <c:manualLayout>
          <c:xMode val="edge"/>
          <c:yMode val="edge"/>
          <c:x val="0.25606215551308642"/>
          <c:y val="0.86319472026852206"/>
          <c:w val="0.5239664159875641"/>
          <c:h val="0.133604578454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[Hospitality.xlsx]KPI'S!monthly revenue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</c:rich>
      </c:tx>
      <c:layout>
        <c:manualLayout>
          <c:xMode val="edge"/>
          <c:yMode val="edge"/>
          <c:x val="0.4176599502179752"/>
          <c:y val="0.540186650876124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993366"/>
            </a:solidFill>
            <a:round/>
          </a:ln>
          <a:effectLst/>
        </c:spPr>
        <c:marker>
          <c:symbol val="circle"/>
          <c:size val="5"/>
          <c:spPr>
            <a:solidFill>
              <a:srgbClr val="993366"/>
            </a:solidFill>
            <a:ln w="9525">
              <a:solidFill>
                <a:srgbClr val="99336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6035636993583222E-2"/>
          <c:y val="0.12816193089413944"/>
          <c:w val="0.96525611984723636"/>
          <c:h val="0.69377079806176645"/>
        </c:manualLayout>
      </c:layout>
      <c:lineChart>
        <c:grouping val="standard"/>
        <c:varyColors val="0"/>
        <c:ser>
          <c:idx val="0"/>
          <c:order val="0"/>
          <c:tx>
            <c:strRef>
              <c:f>'KPI''S'!$W$13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99336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3366"/>
              </a:solidFill>
              <a:ln w="9525">
                <a:solidFill>
                  <a:srgbClr val="99336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'KPI''S'!$V$14:$V$17</c:f>
              <c:strCache>
                <c:ptCount val="3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</c:strCache>
            </c:strRef>
          </c:cat>
          <c:val>
            <c:numRef>
              <c:f>'KPI''S'!$W$14:$W$17</c:f>
              <c:numCache>
                <c:formatCode>#,##0,,"M"</c:formatCode>
                <c:ptCount val="3"/>
                <c:pt idx="0">
                  <c:v>581930666</c:v>
                </c:pt>
                <c:pt idx="1">
                  <c:v>553932355</c:v>
                </c:pt>
                <c:pt idx="2">
                  <c:v>572908208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4E-408C-BF9E-D0C39FE00DD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9602400"/>
        <c:axId val="169601920"/>
      </c:lineChart>
      <c:catAx>
        <c:axId val="169602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601920"/>
        <c:crosses val="autoZero"/>
        <c:auto val="1"/>
        <c:lblAlgn val="ctr"/>
        <c:lblOffset val="100"/>
        <c:noMultiLvlLbl val="0"/>
      </c:catAx>
      <c:valAx>
        <c:axId val="169601920"/>
        <c:scaling>
          <c:orientation val="minMax"/>
        </c:scaling>
        <c:delete val="1"/>
        <c:axPos val="l"/>
        <c:numFmt formatCode="#,##0,,&quot;M&quot;" sourceLinked="1"/>
        <c:majorTickMark val="none"/>
        <c:minorTickMark val="none"/>
        <c:tickLblPos val="nextTo"/>
        <c:crossAx val="169602400"/>
        <c:crosses val="autoZero"/>
        <c:crossBetween val="between"/>
      </c:valAx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[Hospitality.xlsx]KPI'S!revenue by platform</c:name>
    <c:fmtId val="8"/>
  </c:pivotSource>
  <c:chart>
    <c:title>
      <c:tx>
        <c:rich>
          <a:bodyPr/>
          <a:lstStyle/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</c:rich>
      </c:tx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99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b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6176290144053897E-2"/>
          <c:y val="3.5830548054404235E-2"/>
          <c:w val="0.97303951642657682"/>
          <c:h val="0.82336681723184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'KPI''S'!$S$13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'KPI''S'!$R$14:$R$21</c:f>
              <c:strCache>
                <c:ptCount val="7"/>
                <c:pt idx="0">
                  <c:v>direct offline</c:v>
                </c:pt>
                <c:pt idx="1">
                  <c:v>direct online</c:v>
                </c:pt>
                <c:pt idx="2">
                  <c:v>journey</c:v>
                </c:pt>
                <c:pt idx="3">
                  <c:v>logtrip</c:v>
                </c:pt>
                <c:pt idx="4">
                  <c:v>makeyourtrip</c:v>
                </c:pt>
                <c:pt idx="5">
                  <c:v>others</c:v>
                </c:pt>
                <c:pt idx="6">
                  <c:v>tripster</c:v>
                </c:pt>
              </c:strCache>
            </c:strRef>
          </c:cat>
          <c:val>
            <c:numRef>
              <c:f>'KPI''S'!$S$14:$S$21</c:f>
              <c:numCache>
                <c:formatCode>#,##0,,"M"</c:formatCode>
                <c:ptCount val="7"/>
                <c:pt idx="0">
                  <c:v>86404333</c:v>
                </c:pt>
                <c:pt idx="1">
                  <c:v>169026467</c:v>
                </c:pt>
                <c:pt idx="2">
                  <c:v>102531334</c:v>
                </c:pt>
                <c:pt idx="3">
                  <c:v>187554488</c:v>
                </c:pt>
                <c:pt idx="4">
                  <c:v>340834504</c:v>
                </c:pt>
                <c:pt idx="5">
                  <c:v>699353302</c:v>
                </c:pt>
                <c:pt idx="6">
                  <c:v>123066801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6-40FC-BEB8-D104228CF6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6975648"/>
        <c:axId val="166958848"/>
      </c:barChart>
      <c:catAx>
        <c:axId val="1669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6958848"/>
        <c:crosses val="autoZero"/>
        <c:auto val="1"/>
        <c:lblAlgn val="ctr"/>
        <c:lblOffset val="50"/>
        <c:tickLblSkip val="2"/>
        <c:noMultiLvlLbl val="0"/>
      </c:catAx>
      <c:valAx>
        <c:axId val="166958848"/>
        <c:scaling>
          <c:orientation val="minMax"/>
        </c:scaling>
        <c:delete val="1"/>
        <c:axPos val="l"/>
        <c:numFmt formatCode="#,##0,,&quot;M&quot;" sourceLinked="1"/>
        <c:majorTickMark val="none"/>
        <c:minorTickMark val="none"/>
        <c:tickLblPos val="nextTo"/>
        <c:crossAx val="166975648"/>
        <c:crosses val="autoZero"/>
        <c:crossBetween val="between"/>
      </c:valAx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[Hospitality.xlsx]KPI'S!revenue bt room class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c:rich>
      </c:tx>
      <c:layout>
        <c:manualLayout>
          <c:xMode val="edge"/>
          <c:yMode val="edge"/>
          <c:x val="0.41693136691245025"/>
          <c:y val="0.446747630916274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511B3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096772657255196"/>
              <c:y val="-4.9033276563981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99336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870965345318091"/>
              <c:y val="1.63444255213272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6528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99998094996431"/>
              <c:y val="1.63444255213271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D785A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645159938384569"/>
              <c:y val="-7.0825843925750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511B3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096772657255196"/>
              <c:y val="-4.9033276563981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99336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870965345318091"/>
              <c:y val="1.63444255213272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6528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99998094996431"/>
              <c:y val="1.63444255213271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D785A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645159938384569"/>
              <c:y val="-7.0825843925750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511B3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096772657255196"/>
              <c:y val="-4.9033276563981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99336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870965345318091"/>
              <c:y val="1.63444255213272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C6528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99998094996431"/>
              <c:y val="1.63444255213271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D785A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645159938384569"/>
              <c:y val="-7.0825843925750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634528875472582"/>
          <c:y val="0.13422291050890789"/>
          <c:w val="0.63634129586724719"/>
          <c:h val="0.71648813634940178"/>
        </c:manualLayout>
      </c:layout>
      <c:doughnutChart>
        <c:varyColors val="1"/>
        <c:ser>
          <c:idx val="0"/>
          <c:order val="0"/>
          <c:tx>
            <c:strRef>
              <c:f>'KPI''S'!$B$13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511B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E-4795-95F5-00819B8A515C}"/>
              </c:ext>
            </c:extLst>
          </c:dPt>
          <c:dPt>
            <c:idx val="1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0E-4795-95F5-00819B8A515C}"/>
              </c:ext>
            </c:extLst>
          </c:dPt>
          <c:dPt>
            <c:idx val="2"/>
            <c:bubble3D val="0"/>
            <c:spPr>
              <a:solidFill>
                <a:srgbClr val="C6528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0E-4795-95F5-00819B8A515C}"/>
              </c:ext>
            </c:extLst>
          </c:dPt>
          <c:dPt>
            <c:idx val="3"/>
            <c:bubble3D val="0"/>
            <c:spPr>
              <a:solidFill>
                <a:srgbClr val="D785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0E-4795-95F5-00819B8A515C}"/>
              </c:ext>
            </c:extLst>
          </c:dPt>
          <c:dLbls>
            <c:dLbl>
              <c:idx val="0"/>
              <c:layout>
                <c:manualLayout>
                  <c:x val="0.12096772657255196"/>
                  <c:y val="-4.9033276563981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0E-4795-95F5-00819B8A515C}"/>
                </c:ext>
              </c:extLst>
            </c:dLbl>
            <c:dLbl>
              <c:idx val="1"/>
              <c:layout>
                <c:manualLayout>
                  <c:x val="0.18870965345318091"/>
                  <c:y val="1.63444255213272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0E-4795-95F5-00819B8A515C}"/>
                </c:ext>
              </c:extLst>
            </c:dLbl>
            <c:dLbl>
              <c:idx val="2"/>
              <c:layout>
                <c:manualLayout>
                  <c:x val="-0.14999998094996431"/>
                  <c:y val="1.63444255213271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0E-4795-95F5-00819B8A515C}"/>
                </c:ext>
              </c:extLst>
            </c:dLbl>
            <c:dLbl>
              <c:idx val="3"/>
              <c:layout>
                <c:manualLayout>
                  <c:x val="-0.10645159938384569"/>
                  <c:y val="-7.0825843925750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70E-4795-95F5-00819B8A51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'KPI''S'!$A$14:$A$18</c:f>
              <c:strCache>
                <c:ptCount val="4"/>
                <c:pt idx="0">
                  <c:v>Elite</c:v>
                </c:pt>
                <c:pt idx="1">
                  <c:v>Premium</c:v>
                </c:pt>
                <c:pt idx="2">
                  <c:v>Presidential</c:v>
                </c:pt>
                <c:pt idx="3">
                  <c:v>Standard</c:v>
                </c:pt>
              </c:strCache>
            </c:strRef>
          </c:cat>
          <c:val>
            <c:numRef>
              <c:f>'KPI''S'!$B$14:$B$18</c:f>
              <c:numCache>
                <c:formatCode>#,##0,,"M"</c:formatCode>
                <c:ptCount val="4"/>
                <c:pt idx="0">
                  <c:v>560271204</c:v>
                </c:pt>
                <c:pt idx="1">
                  <c:v>462166344</c:v>
                </c:pt>
                <c:pt idx="2">
                  <c:v>376752786</c:v>
                </c:pt>
                <c:pt idx="3">
                  <c:v>309580895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0E-4795-95F5-00819B8A51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[Hospitality.xlsx]KPI'S!revenue by status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c:rich>
      </c:tx>
      <c:layout>
        <c:manualLayout>
          <c:xMode val="edge"/>
          <c:yMode val="edge"/>
          <c:x val="0.39668353955755531"/>
          <c:y val="0.40903505265615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6528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523809523809515E-2"/>
              <c:y val="-7.53926950217075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9336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885568525540787"/>
              <c:y val="-8.156769877449529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785A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952380952380956"/>
              <c:y val="-8.16754196068498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6528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523809523809515E-2"/>
              <c:y val="-7.53926950217075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9336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885568525540787"/>
              <c:y val="-8.156769877449529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785A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952380952380956"/>
              <c:y val="-8.16754196068498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6528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523809523809515E-2"/>
              <c:y val="-7.53926950217075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99336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885568525540787"/>
              <c:y val="-8.156769877449529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D785A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952380952380956"/>
              <c:y val="-8.16754196068498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041357330333712"/>
          <c:y val="4.3639440592314019E-2"/>
          <c:w val="0.64969716433109725"/>
          <c:h val="0.81252832869575509"/>
        </c:manualLayout>
      </c:layout>
      <c:doughnutChart>
        <c:varyColors val="1"/>
        <c:ser>
          <c:idx val="0"/>
          <c:order val="0"/>
          <c:tx>
            <c:strRef>
              <c:f>'KPI''S'!$E$13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C6528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A-4B56-BE73-C5C13B4A617C}"/>
              </c:ext>
            </c:extLst>
          </c:dPt>
          <c:dPt>
            <c:idx val="1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A-4B56-BE73-C5C13B4A617C}"/>
              </c:ext>
            </c:extLst>
          </c:dPt>
          <c:dPt>
            <c:idx val="2"/>
            <c:bubble3D val="0"/>
            <c:spPr>
              <a:solidFill>
                <a:srgbClr val="D785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FA-4B56-BE73-C5C13B4A617C}"/>
              </c:ext>
            </c:extLst>
          </c:dPt>
          <c:dLbls>
            <c:dLbl>
              <c:idx val="0"/>
              <c:layout>
                <c:manualLayout>
                  <c:x val="9.523809523809515E-2"/>
                  <c:y val="-7.53926950217075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FA-4B56-BE73-C5C13B4A617C}"/>
                </c:ext>
              </c:extLst>
            </c:dLbl>
            <c:dLbl>
              <c:idx val="1"/>
              <c:layout>
                <c:manualLayout>
                  <c:x val="-0.20885568525540787"/>
                  <c:y val="-8.15676987744952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FA-4B56-BE73-C5C13B4A617C}"/>
                </c:ext>
              </c:extLst>
            </c:dLbl>
            <c:dLbl>
              <c:idx val="2"/>
              <c:layout>
                <c:manualLayout>
                  <c:x val="-0.10952380952380956"/>
                  <c:y val="-8.1675419606849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FA-4B56-BE73-C5C13B4A61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'KPI''S'!$D$14:$D$17</c:f>
              <c:strCache>
                <c:ptCount val="3"/>
                <c:pt idx="0">
                  <c:v>Cancelled</c:v>
                </c:pt>
                <c:pt idx="1">
                  <c:v>Checked Out</c:v>
                </c:pt>
                <c:pt idx="2">
                  <c:v>No Show</c:v>
                </c:pt>
              </c:strCache>
            </c:strRef>
          </c:cat>
          <c:val>
            <c:numRef>
              <c:f>'KPI''S'!$E$14:$E$17</c:f>
              <c:numCache>
                <c:formatCode>#,##0,,"M"</c:formatCode>
                <c:ptCount val="3"/>
                <c:pt idx="0">
                  <c:v>199183324</c:v>
                </c:pt>
                <c:pt idx="1">
                  <c:v>1409113965</c:v>
                </c:pt>
                <c:pt idx="2">
                  <c:v>100473940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FA-4B56-BE73-C5C13B4A6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legend>
      <c:legendPos val="b"/>
      <c:layout>
        <c:manualLayout>
          <c:xMode val="edge"/>
          <c:yMode val="edge"/>
          <c:x val="6.2581115006356658E-2"/>
          <c:y val="0.89253922207092529"/>
          <c:w val="0.86210871729232408"/>
          <c:h val="9.4156405523493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[Hospitality.xlsx]KPI'S!revenueby city and hotel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</a:p>
        </c:rich>
      </c:tx>
      <c:layout>
        <c:manualLayout>
          <c:xMode val="edge"/>
          <c:yMode val="edge"/>
          <c:x val="0.448081845651680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511B3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D785A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BF7F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D175A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80008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E7B7C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9A009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0"/>
              <c:y val="-9.72973304268416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-5.3724481400119701E-3"/>
              <c:y val="-0.1037838191219643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1675679651220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-1.074489628002394E-2"/>
              <c:y val="-0.1621622173780693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1.231171809484262E-17"/>
              <c:y val="-5.83783982561049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4.9246872379370479E-17"/>
              <c:y val="-5.83783982561049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D175A3"/>
          </a:solidFill>
          <a:ln>
            <a:noFill/>
          </a:ln>
          <a:effectLst/>
        </c:spPr>
        <c:dLbl>
          <c:idx val="0"/>
          <c:layout>
            <c:manualLayout>
              <c:x val="2.6862240700059603E-3"/>
              <c:y val="-0.129729773902455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9.8493744758740959E-17"/>
              <c:y val="-7.78378643414732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E7B7CF"/>
          </a:solidFill>
          <a:ln>
            <a:noFill/>
          </a:ln>
          <a:effectLst/>
        </c:spPr>
        <c:dLbl>
          <c:idx val="0"/>
          <c:layout>
            <c:manualLayout>
              <c:x val="2.686224070005936E-3"/>
              <c:y val="-0.1232432852073327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800080"/>
          </a:solidFill>
          <a:ln>
            <a:noFill/>
          </a:ln>
          <a:effectLst/>
        </c:spPr>
        <c:dLbl>
          <c:idx val="0"/>
          <c:layout>
            <c:manualLayout>
              <c:x val="0"/>
              <c:y val="-7.13513756463505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E7B7CF"/>
          </a:solidFill>
          <a:ln>
            <a:noFill/>
          </a:ln>
          <a:effectLst/>
        </c:spPr>
        <c:dLbl>
          <c:idx val="0"/>
          <c:layout>
            <c:manualLayout>
              <c:x val="5.3724481400119206E-3"/>
              <c:y val="-8.4324353036596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D785AE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1891909560982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9A009A"/>
          </a:solidFill>
          <a:ln>
            <a:noFill/>
          </a:ln>
          <a:effectLst/>
        </c:spPr>
        <c:dLbl>
          <c:idx val="0"/>
          <c:layout>
            <c:manualLayout>
              <c:x val="-2.7056046493792022E-3"/>
              <c:y val="2.37916324373285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511B3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0"/>
              <c:y val="-9.72973304268416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-5.3724481400119701E-3"/>
              <c:y val="-0.1037838191219643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1675679651220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-1.074489628002394E-2"/>
              <c:y val="-0.1621622173780693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D785A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D785AE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1891909560982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BF7F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1.231171809484262E-17"/>
              <c:y val="-5.83783982561049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4.9246872379370479E-17"/>
              <c:y val="-5.83783982561049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9.8493744758740959E-17"/>
              <c:y val="-7.78378643414732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rgbClr val="D175A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rgbClr val="D175A3"/>
          </a:solidFill>
          <a:ln>
            <a:noFill/>
          </a:ln>
          <a:effectLst/>
        </c:spPr>
        <c:dLbl>
          <c:idx val="0"/>
          <c:layout>
            <c:manualLayout>
              <c:x val="2.6862240700059603E-3"/>
              <c:y val="-0.129729773902455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80008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800080"/>
          </a:solidFill>
          <a:ln>
            <a:noFill/>
          </a:ln>
          <a:effectLst/>
        </c:spPr>
        <c:dLbl>
          <c:idx val="0"/>
          <c:layout>
            <c:manualLayout>
              <c:x val="0"/>
              <c:y val="-7.13513756463505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E7B7C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E7B7CF"/>
          </a:solidFill>
          <a:ln>
            <a:noFill/>
          </a:ln>
          <a:effectLst/>
        </c:spPr>
        <c:dLbl>
          <c:idx val="0"/>
          <c:layout>
            <c:manualLayout>
              <c:x val="2.686224070005936E-3"/>
              <c:y val="-0.1232432852073327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E7B7CF"/>
          </a:solidFill>
          <a:ln>
            <a:noFill/>
          </a:ln>
          <a:effectLst/>
        </c:spPr>
        <c:dLbl>
          <c:idx val="0"/>
          <c:layout>
            <c:manualLayout>
              <c:x val="5.3724481400119206E-3"/>
              <c:y val="-8.4324353036596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rgbClr val="9A009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9A009A"/>
          </a:solidFill>
          <a:ln>
            <a:noFill/>
          </a:ln>
          <a:effectLst/>
        </c:spPr>
        <c:dLbl>
          <c:idx val="0"/>
          <c:layout>
            <c:manualLayout>
              <c:x val="-2.7056046493792022E-3"/>
              <c:y val="2.37916324373285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511B3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0"/>
              <c:y val="-9.72973304268416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-5.3724481400119701E-3"/>
              <c:y val="-0.1037838191219643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1675679651220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rgbClr val="511B36"/>
          </a:solidFill>
          <a:ln>
            <a:noFill/>
          </a:ln>
          <a:effectLst/>
        </c:spPr>
        <c:dLbl>
          <c:idx val="0"/>
          <c:layout>
            <c:manualLayout>
              <c:x val="-1.074489628002394E-2"/>
              <c:y val="-0.1621622173780693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rgbClr val="D785A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rgbClr val="D785AE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1891909560982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rgbClr val="BF7F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1.231171809484262E-17"/>
              <c:y val="-5.83783982561049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4.9246872379370479E-17"/>
              <c:y val="-5.83783982561049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rgbClr val="BF7FBC"/>
          </a:solidFill>
          <a:ln>
            <a:noFill/>
          </a:ln>
          <a:effectLst/>
        </c:spPr>
        <c:dLbl>
          <c:idx val="0"/>
          <c:layout>
            <c:manualLayout>
              <c:x val="-9.8493744758740959E-17"/>
              <c:y val="-7.78378643414732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D175A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D175A3"/>
          </a:solidFill>
          <a:ln>
            <a:noFill/>
          </a:ln>
          <a:effectLst/>
        </c:spPr>
        <c:dLbl>
          <c:idx val="0"/>
          <c:layout>
            <c:manualLayout>
              <c:x val="2.6862240700059603E-3"/>
              <c:y val="-0.129729773902455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80008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800080"/>
          </a:solidFill>
          <a:ln>
            <a:noFill/>
          </a:ln>
          <a:effectLst/>
        </c:spPr>
        <c:dLbl>
          <c:idx val="0"/>
          <c:layout>
            <c:manualLayout>
              <c:x val="0"/>
              <c:y val="-7.13513756463505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E7B7C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rgbClr val="E7B7CF"/>
          </a:solidFill>
          <a:ln>
            <a:noFill/>
          </a:ln>
          <a:effectLst/>
        </c:spPr>
        <c:dLbl>
          <c:idx val="0"/>
          <c:layout>
            <c:manualLayout>
              <c:x val="2.686224070005936E-3"/>
              <c:y val="-0.1232432852073327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E7B7CF"/>
          </a:solidFill>
          <a:ln>
            <a:noFill/>
          </a:ln>
          <a:effectLst/>
        </c:spPr>
        <c:dLbl>
          <c:idx val="0"/>
          <c:layout>
            <c:manualLayout>
              <c:x val="5.3724481400119206E-3"/>
              <c:y val="-8.4324353036596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rgbClr val="9A009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rgbClr val="9A009A"/>
          </a:solidFill>
          <a:ln>
            <a:noFill/>
          </a:ln>
          <a:effectLst/>
        </c:spPr>
        <c:dLbl>
          <c:idx val="0"/>
          <c:layout>
            <c:manualLayout>
              <c:x val="-2.7056046493792022E-3"/>
              <c:y val="2.37916324373285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6117344420035762E-2"/>
          <c:y val="7.1611856688438115E-3"/>
          <c:w val="0.97119373682534005"/>
          <c:h val="0.610811189039774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'KPI''S'!$S$3:$S$4</c:f>
              <c:strCache>
                <c:ptCount val="1"/>
                <c:pt idx="0">
                  <c:v>Atliq Bay</c:v>
                </c:pt>
              </c:strCache>
            </c:strRef>
          </c:tx>
          <c:spPr>
            <a:solidFill>
              <a:srgbClr val="511B3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9.72973304268416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AE-4D7A-9EA1-019D9704271B}"/>
                </c:ext>
              </c:extLst>
            </c:dLbl>
            <c:dLbl>
              <c:idx val="1"/>
              <c:layout>
                <c:manualLayout>
                  <c:x val="-5.3724481400119701E-3"/>
                  <c:y val="-0.103783819121964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AE-4D7A-9EA1-019D9704271B}"/>
                </c:ext>
              </c:extLst>
            </c:dLbl>
            <c:dLbl>
              <c:idx val="2"/>
              <c:layout>
                <c:manualLayout>
                  <c:x val="0"/>
                  <c:y val="-0.11675679651220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AE-4D7A-9EA1-019D9704271B}"/>
                </c:ext>
              </c:extLst>
            </c:dLbl>
            <c:dLbl>
              <c:idx val="3"/>
              <c:layout>
                <c:manualLayout>
                  <c:x val="-1.074489628002394E-2"/>
                  <c:y val="-0.1621622173780693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AE-4D7A-9EA1-019D97042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'KPI''S'!$R$5:$R$9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'KPI''S'!$S$5:$S$9</c:f>
              <c:numCache>
                <c:formatCode>#,##0,," M"</c:formatCode>
                <c:ptCount val="4"/>
                <c:pt idx="0">
                  <c:v>82443540</c:v>
                </c:pt>
                <c:pt idx="1">
                  <c:v>56437570</c:v>
                </c:pt>
                <c:pt idx="2">
                  <c:v>69255910</c:v>
                </c:pt>
                <c:pt idx="3">
                  <c:v>51914158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E-4D7A-9EA1-019D9704271B}"/>
            </c:ext>
          </c:extLst>
        </c:ser>
        <c:ser>
          <c:idx val="1"/>
          <c:order val="1"/>
          <c:tx>
            <c:strRef>
              <c:f>'KPI''S'!$T$3:$T$4</c:f>
              <c:strCache>
                <c:ptCount val="1"/>
                <c:pt idx="0">
                  <c:v>Atliq Blu</c:v>
                </c:pt>
              </c:strCache>
            </c:strRef>
          </c:tx>
          <c:spPr>
            <a:solidFill>
              <a:srgbClr val="D785AE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5.18919095609821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AE-4D7A-9EA1-019D97042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'KPI''S'!$R$5:$R$9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'KPI''S'!$T$5:$T$9</c:f>
              <c:numCache>
                <c:formatCode>#,##0,," M"</c:formatCode>
                <c:ptCount val="4"/>
                <c:pt idx="0">
                  <c:v>72963360</c:v>
                </c:pt>
                <c:pt idx="1">
                  <c:v>57933400</c:v>
                </c:pt>
                <c:pt idx="2">
                  <c:v>56040450</c:v>
                </c:pt>
                <c:pt idx="3">
                  <c:v>73918312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AE-4D7A-9EA1-019D9704271B}"/>
            </c:ext>
          </c:extLst>
        </c:ser>
        <c:ser>
          <c:idx val="2"/>
          <c:order val="2"/>
          <c:tx>
            <c:strRef>
              <c:f>'KPI''S'!$U$3:$U$4</c:f>
              <c:strCache>
                <c:ptCount val="1"/>
                <c:pt idx="0">
                  <c:v>Atliq City</c:v>
                </c:pt>
              </c:strCache>
            </c:strRef>
          </c:tx>
          <c:spPr>
            <a:solidFill>
              <a:srgbClr val="BF7FBC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31171809484262E-17"/>
                  <c:y val="-5.83783982561049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AE-4D7A-9EA1-019D9704271B}"/>
                </c:ext>
              </c:extLst>
            </c:dLbl>
            <c:dLbl>
              <c:idx val="1"/>
              <c:layout>
                <c:manualLayout>
                  <c:x val="-4.9246872379370479E-17"/>
                  <c:y val="-5.83783982561049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AE-4D7A-9EA1-019D9704271B}"/>
                </c:ext>
              </c:extLst>
            </c:dLbl>
            <c:dLbl>
              <c:idx val="3"/>
              <c:layout>
                <c:manualLayout>
                  <c:x val="-9.8493744758740959E-17"/>
                  <c:y val="-7.78378643414732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AE-4D7A-9EA1-019D97042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'KPI''S'!$R$5:$R$9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'KPI''S'!$U$5:$U$9</c:f>
              <c:numCache>
                <c:formatCode>#,##0,," M"</c:formatCode>
                <c:ptCount val="4"/>
                <c:pt idx="0">
                  <c:v>81876345</c:v>
                </c:pt>
                <c:pt idx="1">
                  <c:v>54932178</c:v>
                </c:pt>
                <c:pt idx="2">
                  <c:v>61007200</c:v>
                </c:pt>
                <c:pt idx="3">
                  <c:v>87996216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AE-4D7A-9EA1-019D9704271B}"/>
            </c:ext>
          </c:extLst>
        </c:ser>
        <c:ser>
          <c:idx val="3"/>
          <c:order val="3"/>
          <c:tx>
            <c:strRef>
              <c:f>'KPI''S'!$V$3:$V$4</c:f>
              <c:strCache>
                <c:ptCount val="1"/>
                <c:pt idx="0">
                  <c:v>Atliq Exotica</c:v>
                </c:pt>
              </c:strCache>
            </c:strRef>
          </c:tx>
          <c:spPr>
            <a:solidFill>
              <a:srgbClr val="D175A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2.6862240700059603E-3"/>
                  <c:y val="-0.1297297739024554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BAE-4D7A-9EA1-019D97042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'KPI''S'!$R$5:$R$9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'KPI''S'!$V$5:$V$9</c:f>
              <c:numCache>
                <c:formatCode>#,##0,," M"</c:formatCode>
                <c:ptCount val="4"/>
                <c:pt idx="0">
                  <c:v>60023460</c:v>
                </c:pt>
                <c:pt idx="2">
                  <c:v>47844020</c:v>
                </c:pt>
                <c:pt idx="3">
                  <c:v>212444988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BAE-4D7A-9EA1-019D9704271B}"/>
            </c:ext>
          </c:extLst>
        </c:ser>
        <c:ser>
          <c:idx val="4"/>
          <c:order val="4"/>
          <c:tx>
            <c:strRef>
              <c:f>'KPI''S'!$W$3:$W$4</c:f>
              <c:strCache>
                <c:ptCount val="1"/>
                <c:pt idx="0">
                  <c:v>Atliq Grands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7.135137564635056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BAE-4D7A-9EA1-019D97042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'KPI''S'!$R$5:$R$9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'KPI''S'!$W$5:$W$9</c:f>
              <c:numCache>
                <c:formatCode>#,##0,," M"</c:formatCode>
                <c:ptCount val="4"/>
                <c:pt idx="0">
                  <c:v>54494340</c:v>
                </c:pt>
                <c:pt idx="1">
                  <c:v>36061172</c:v>
                </c:pt>
                <c:pt idx="2">
                  <c:v>46246510</c:v>
                </c:pt>
                <c:pt idx="3">
                  <c:v>74730742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BAE-4D7A-9EA1-019D9704271B}"/>
            </c:ext>
          </c:extLst>
        </c:ser>
        <c:ser>
          <c:idx val="5"/>
          <c:order val="5"/>
          <c:tx>
            <c:strRef>
              <c:f>'KPI''S'!$X$3:$X$4</c:f>
              <c:strCache>
                <c:ptCount val="1"/>
                <c:pt idx="0">
                  <c:v>Atliq Palace</c:v>
                </c:pt>
              </c:strCache>
            </c:strRef>
          </c:tx>
          <c:spPr>
            <a:solidFill>
              <a:srgbClr val="E7B7CF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686224070005936E-3"/>
                  <c:y val="-0.1232432852073327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BAE-4D7A-9EA1-019D9704271B}"/>
                </c:ext>
              </c:extLst>
            </c:dLbl>
            <c:dLbl>
              <c:idx val="2"/>
              <c:layout>
                <c:manualLayout>
                  <c:x val="5.3724481400119206E-3"/>
                  <c:y val="-8.4324353036596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BAE-4D7A-9EA1-019D97042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'KPI''S'!$R$5:$R$9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'KPI''S'!$X$5:$X$9</c:f>
              <c:numCache>
                <c:formatCode>#,##0,," M"</c:formatCode>
                <c:ptCount val="4"/>
                <c:pt idx="0">
                  <c:v>68596005</c:v>
                </c:pt>
                <c:pt idx="1">
                  <c:v>89135998</c:v>
                </c:pt>
                <c:pt idx="2">
                  <c:v>44838780</c:v>
                </c:pt>
                <c:pt idx="3">
                  <c:v>101511080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BAE-4D7A-9EA1-019D9704271B}"/>
            </c:ext>
          </c:extLst>
        </c:ser>
        <c:ser>
          <c:idx val="6"/>
          <c:order val="6"/>
          <c:tx>
            <c:strRef>
              <c:f>'KPI''S'!$Y$3:$Y$4</c:f>
              <c:strCache>
                <c:ptCount val="1"/>
                <c:pt idx="0">
                  <c:v>Atliq Seasons</c:v>
                </c:pt>
              </c:strCache>
            </c:strRef>
          </c:tx>
          <c:spPr>
            <a:solidFill>
              <a:srgbClr val="9A009A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7056046493792022E-3"/>
                  <c:y val="2.37916324373285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BAE-4D7A-9EA1-019D97042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'KPI''S'!$R$5:$R$9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'KPI''S'!$Y$5:$Y$9</c:f>
              <c:numCache>
                <c:formatCode>#,##0,," M"</c:formatCode>
                <c:ptCount val="4"/>
                <c:pt idx="3">
                  <c:v>66125495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BAE-4D7A-9EA1-019D9704271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6975648"/>
        <c:axId val="166958848"/>
      </c:barChart>
      <c:catAx>
        <c:axId val="1669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6958848"/>
        <c:crosses val="autoZero"/>
        <c:auto val="1"/>
        <c:lblAlgn val="ctr"/>
        <c:lblOffset val="100"/>
        <c:noMultiLvlLbl val="0"/>
      </c:catAx>
      <c:valAx>
        <c:axId val="166958848"/>
        <c:scaling>
          <c:orientation val="minMax"/>
        </c:scaling>
        <c:delete val="1"/>
        <c:axPos val="l"/>
        <c:numFmt formatCode="#,##0,,&quot; M&quot;" sourceLinked="1"/>
        <c:majorTickMark val="out"/>
        <c:minorTickMark val="none"/>
        <c:tickLblPos val="nextTo"/>
        <c:crossAx val="166975648"/>
        <c:crosses val="autoZero"/>
        <c:crossBetween val="between"/>
      </c:valAx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legend>
      <c:legendPos val="b"/>
      <c:layout>
        <c:manualLayout>
          <c:xMode val="edge"/>
          <c:yMode val="edge"/>
          <c:x val="3.1395190939768086E-2"/>
          <c:y val="0.82336831610753469"/>
          <c:w val="0.93452339405045781"/>
          <c:h val="0.13771275172172864"/>
        </c:manualLayout>
      </c:layout>
      <c:overlay val="0"/>
      <c:spPr>
        <a:noFill/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8FAD-C0C6-F10A-2368-0BF7840C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24C25-DF0F-FEC0-9392-FCF29C00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D260-DB78-CEF2-0A90-1296B28C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AC78-697E-86E6-F5F9-EB80A939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2F6D-D931-EBFA-6E9D-99AC7F1E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C166-C016-DB5E-F30E-9B718E65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C01D8-1451-F929-C0E0-BF4122CE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9F90-A202-4182-B4AD-B255C881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3854-7885-057F-BEEB-37E94E6F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C2E6-2050-9785-B09B-6784931E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6FC99-28A2-F131-3C03-AFB1030A2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EC1AC-3AA6-6E12-8EB6-5A3D8C02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8B1C-D0FE-2906-3DB2-FD648A4E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54CA-CEC2-99E2-9F15-931CC7C3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35CB-B891-F5F6-71CD-30D63153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131C-B127-751E-9E53-8A15EF2E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4C06-D1E4-23CD-E01F-CB1AC86F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3E22C-783E-E7E2-E31B-8B7E3734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A5F1-F123-5C3C-E94A-D99631DF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F82D-6C7C-04B1-8EFA-27825DBB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8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567A-A657-2A3D-3149-8F9DF59A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6DE14-C8FC-45B8-E73F-97D541EB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BB35-1F4B-ED66-6B98-E291FFE6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899B-EC6F-A70D-CC57-B8D974F2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8378-AEFF-EE71-91B6-B6A06A02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FB48-36FA-2F9F-C8BB-DF38DC5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44C1-5A18-68F4-1B4D-075D6050E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75EB-4FDD-01AC-5696-133D5960F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A7007-6EF6-5051-9F7A-A845C8A9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69C94-6AF4-65BE-DD67-211019D1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C61A-6EFE-AF04-E713-B0B8DC96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5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440-7BD4-0BEF-F829-C9CCCD4A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7251-3A4D-B239-CA77-B2A628C6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887E9-EBC1-179D-45E3-44134E859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12ED-AD71-F900-31DF-E9D1D88DC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4089D-A926-A6E8-1ECB-A8213654B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FAB0D-2F35-8D7A-BA63-9CD996AF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263BD-EC20-4388-BD23-BA078BEE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CE590-4F0F-B938-A12B-BA5D6957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DDA-B0C0-48CE-657A-8F62BFBC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5701C-6874-D537-B876-6E5E342A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D19F2-EBAE-2C82-EC4A-E2A77056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0DAA0-CF30-9DD1-66DB-E24631CB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EA27B-FD07-9E7F-8D4D-5BA8AE0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577D5-F348-5A6F-BCED-22B587E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79680-13F7-6995-1FEB-CCD61C58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677-DEB7-031C-381C-C3C3AC98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2AD5-0B46-30AD-EEF6-8DDCB225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BC1FA-A08C-77FE-7229-02E2BE7DF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546F-B5A8-CBE2-40C1-1CCE11FA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58B64-33FC-E0C8-AB23-61998632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8C52-BCA3-4177-AC20-7CF89DE6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9F25-D501-C3F5-5B35-367C1749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5453B-E750-A9C7-FC4E-26E8F709B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312AB-0BA7-F681-3EBD-290FAD80D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D3E48-7966-D3C3-9E56-455968CF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6A350-694D-AC41-4284-FEE146A7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85E5A-D544-F5DD-C4B6-6C6EC8C4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142D4-6AEE-709D-5B41-F1838002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4601-3B29-8A60-3C45-45FFDD43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3AAA-2C19-4CBF-3317-5EAC4AECC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2C47-8C1C-4977-A931-FFBBFF8B0BD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FCA5-1E24-3C73-C481-39066D684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0F87-BA3B-33BF-59B9-A01C49C17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B170-6665-4436-BED9-3A2F3744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chart" Target="../charts/chart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.svg"/><Relationship Id="rId5" Type="http://schemas.openxmlformats.org/officeDocument/2006/relationships/chart" Target="../charts/chart4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chart" Target="../charts/chart3.xml"/><Relationship Id="rId9" Type="http://schemas.openxmlformats.org/officeDocument/2006/relationships/hyperlink" Target="#'Revenue dashboard'!A1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chart" Target="../charts/chart6.xml"/><Relationship Id="rId7" Type="http://schemas.openxmlformats.org/officeDocument/2006/relationships/image" Target="../media/image14.png"/><Relationship Id="rId12" Type="http://schemas.openxmlformats.org/officeDocument/2006/relationships/hyperlink" Target="#'Booking Dashboard'!A1"/><Relationship Id="rId2" Type="http://schemas.openxmlformats.org/officeDocument/2006/relationships/chart" Target="../charts/chart5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image" Target="../media/image7.svg"/><Relationship Id="rId5" Type="http://schemas.openxmlformats.org/officeDocument/2006/relationships/chart" Target="../charts/chart8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chart" Target="../charts/chart7.xml"/><Relationship Id="rId9" Type="http://schemas.openxmlformats.org/officeDocument/2006/relationships/image" Target="../media/image16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FBB00-9E4F-1B7F-9C94-ECC6090E88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191875" cy="619266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4739CB-6F08-99C1-BB57-FCC5A3D9A7D7}"/>
                </a:ext>
              </a:extLst>
            </p:cNvPr>
            <p:cNvSpPr/>
            <p:nvPr/>
          </p:nvSpPr>
          <p:spPr>
            <a:xfrm>
              <a:off x="0" y="0"/>
              <a:ext cx="11191875" cy="6192661"/>
            </a:xfrm>
            <a:prstGeom prst="rect">
              <a:avLst/>
            </a:prstGeom>
            <a:solidFill>
              <a:srgbClr val="993366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C800B4F-2C03-C7F4-A51A-7DB8158433F4}"/>
                </a:ext>
              </a:extLst>
            </p:cNvPr>
            <p:cNvSpPr/>
            <p:nvPr/>
          </p:nvSpPr>
          <p:spPr>
            <a:xfrm>
              <a:off x="71261" y="2296225"/>
              <a:ext cx="1533525" cy="3675945"/>
            </a:xfrm>
            <a:prstGeom prst="round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rgbClr val="511B36">
                  <a:alpha val="6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A4C4CCF-A1B4-4F34-30A1-52A18C83C303}"/>
                </a:ext>
              </a:extLst>
            </p:cNvPr>
            <p:cNvSpPr/>
            <p:nvPr/>
          </p:nvSpPr>
          <p:spPr>
            <a:xfrm>
              <a:off x="1671461" y="720373"/>
              <a:ext cx="7848600" cy="5314950"/>
            </a:xfrm>
            <a:prstGeom prst="rect">
              <a:avLst/>
            </a:prstGeom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glow rad="101600">
                <a:srgbClr val="511B36">
                  <a:alpha val="6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7625FEE-625C-6A46-E6B9-555FEB89A346}"/>
                </a:ext>
              </a:extLst>
            </p:cNvPr>
            <p:cNvSpPr/>
            <p:nvPr/>
          </p:nvSpPr>
          <p:spPr>
            <a:xfrm>
              <a:off x="2266597" y="143933"/>
              <a:ext cx="6893278" cy="695325"/>
            </a:xfrm>
            <a:prstGeom prst="roundRect">
              <a:avLst/>
            </a:prstGeom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3600" b="1">
                  <a:solidFill>
                    <a:srgbClr val="993366"/>
                  </a:solidFill>
                </a:rPr>
                <a:t>Hospitality Dashboard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EC5E948-BA5F-4FA3-A0A5-BCB1F3108CF5}"/>
                </a:ext>
              </a:extLst>
            </p:cNvPr>
            <p:cNvSpPr/>
            <p:nvPr/>
          </p:nvSpPr>
          <p:spPr>
            <a:xfrm>
              <a:off x="9653410" y="796572"/>
              <a:ext cx="1464130" cy="5133975"/>
            </a:xfrm>
            <a:prstGeom prst="round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rgbClr val="511B36">
                  <a:alpha val="6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7A8E549C-5106-467F-A170-095C8D2CE33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68226" y="1208309"/>
            <a:ext cx="4380829" cy="14883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23462716-9E61-4027-908F-A0EBE435A0FA}"/>
                </a:ext>
              </a:extLst>
            </p:cNvPr>
            <p:cNvSpPr txBox="1"/>
            <p:nvPr/>
          </p:nvSpPr>
          <p:spPr>
            <a:xfrm>
              <a:off x="169535" y="2511421"/>
              <a:ext cx="1360800" cy="7239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11FC010D-842B-4C11-A7D3-5D177CB99455}" type="TxLink"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pPr marL="0" indent="0" algn="ctr"/>
                <a:t>135K</a:t>
              </a:fld>
              <a:endParaRPr lang="en-US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  <a:p>
              <a:pPr marL="0" indent="0" algn="ctr"/>
              <a:r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Booking</a:t>
              </a: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C7EF191A-DF30-493C-942C-18514C518B25}"/>
                </a:ext>
              </a:extLst>
            </p:cNvPr>
            <p:cNvSpPr txBox="1"/>
            <p:nvPr/>
          </p:nvSpPr>
          <p:spPr>
            <a:xfrm>
              <a:off x="160010" y="3340196"/>
              <a:ext cx="1359052" cy="723901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5ACAC805-D77A-4B7C-8CFF-75A95A28C37E}" type="TxLink"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pPr marL="0" indent="0" algn="ctr"/>
                <a:t>25%</a:t>
              </a:fld>
              <a:endParaRPr lang="en-US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  <a:p>
              <a:pPr marL="0" indent="0" algn="ctr"/>
              <a:r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Cancellation</a:t>
              </a:r>
              <a:endParaRPr lang="en-IN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</p:txBody>
        </p:sp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7427D3B4-E847-471C-B45F-18DBABE8CCCE}"/>
                </a:ext>
              </a:extLst>
            </p:cNvPr>
            <p:cNvSpPr txBox="1"/>
            <p:nvPr/>
          </p:nvSpPr>
          <p:spPr>
            <a:xfrm>
              <a:off x="169535" y="4169426"/>
              <a:ext cx="1360800" cy="7239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0F52C3BD-FC7E-46F1-979F-F49AA360022C}" type="TxLink"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pPr marL="0" indent="0" algn="ctr"/>
                <a:t>1.5</a:t>
              </a:fld>
              <a:endParaRPr lang="en-US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  <a:p>
              <a:pPr marL="0" indent="0" algn="ctr"/>
              <a:r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Avg Rating</a:t>
              </a:r>
              <a:endParaRPr lang="en-IN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</p:txBody>
        </p:sp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F97F5AC4-94CD-4786-B37F-B3CEA354B2D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72443" y="2705532"/>
            <a:ext cx="4376612" cy="1489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9E558028-C851-4E88-87DA-1107C5FE1F94}"/>
                </a:ext>
              </a:extLst>
            </p:cNvPr>
            <p:cNvSpPr txBox="1"/>
            <p:nvPr/>
          </p:nvSpPr>
          <p:spPr>
            <a:xfrm>
              <a:off x="169535" y="4998202"/>
              <a:ext cx="1360800" cy="7239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761202A0-5C8C-4F8E-BFCF-BE33B9707506}" type="TxLink"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pPr marL="0" indent="0" algn="ctr"/>
                <a:t>58%</a:t>
              </a:fld>
              <a:endParaRPr lang="en-US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  <a:p>
              <a:pPr marL="0" indent="0" algn="ctr"/>
              <a:r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occupancy</a:t>
              </a:r>
              <a:r>
                <a:rPr lang="en-US" sz="1800" b="1" i="0" u="none" strike="noStrike" baseline="0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 </a:t>
              </a:r>
              <a:endParaRPr lang="en-IN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</p:txBody>
        </p:sp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C644434C-0897-4488-81ED-C305CD6C70D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33812" y="1032564"/>
            <a:ext cx="3199974" cy="48418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C346C089-D8D6-417E-AC12-2A4E4498724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69010" y="4203787"/>
            <a:ext cx="4380045" cy="17260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E1067B09-3304-6DAD-8BE6-F28263712673}"/>
                </a:ext>
              </a:extLst>
            </p:cNvPr>
            <p:cNvSpPr txBox="1"/>
            <p:nvPr/>
          </p:nvSpPr>
          <p:spPr>
            <a:xfrm>
              <a:off x="4704352" y="884158"/>
              <a:ext cx="1729609" cy="293413"/>
            </a:xfrm>
            <a:prstGeom prst="rect">
              <a:avLst/>
            </a:prstGeom>
            <a:solidFill>
              <a:srgbClr val="993366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6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Booking Analysis</a:t>
              </a:r>
            </a:p>
          </p:txBody>
        </p:sp>
        <p:pic>
          <p:nvPicPr>
            <p:cNvPr id="44" name="table">
              <a:extLst>
                <a:ext uri="{FF2B5EF4-FFF2-40B4-BE49-F238E27FC236}">
                  <a16:creationId xmlns:a16="http://schemas.microsoft.com/office/drawing/2014/main" id="{F5F7CCFA-CB6B-CB7D-E986-CFD63426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9245" y="930747"/>
              <a:ext cx="1260968" cy="1197560"/>
            </a:xfrm>
            <a:prstGeom prst="rect">
              <a:avLst/>
            </a:prstGeom>
          </p:spPr>
        </p:pic>
        <p:pic>
          <p:nvPicPr>
            <p:cNvPr id="45" name="table">
              <a:extLst>
                <a:ext uri="{FF2B5EF4-FFF2-40B4-BE49-F238E27FC236}">
                  <a16:creationId xmlns:a16="http://schemas.microsoft.com/office/drawing/2014/main" id="{C4FABBDF-DC9D-DC06-5BA5-A227E01F4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9245" y="2190118"/>
              <a:ext cx="1246416" cy="1191080"/>
            </a:xfrm>
            <a:prstGeom prst="rect">
              <a:avLst/>
            </a:prstGeom>
          </p:spPr>
        </p:pic>
        <p:pic>
          <p:nvPicPr>
            <p:cNvPr id="46" name="table">
              <a:extLst>
                <a:ext uri="{FF2B5EF4-FFF2-40B4-BE49-F238E27FC236}">
                  <a16:creationId xmlns:a16="http://schemas.microsoft.com/office/drawing/2014/main" id="{8B43751F-5A72-DA9B-A06E-1644609B5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59245" y="3447157"/>
              <a:ext cx="1233310" cy="2351804"/>
            </a:xfrm>
            <a:prstGeom prst="rect">
              <a:avLst/>
            </a:prstGeom>
          </p:spPr>
        </p:pic>
        <p:sp>
          <p:nvSpPr>
            <p:cNvPr id="47" name="Rectangle: Rounded Corners 46">
              <a:hlinkClick r:id="rId9"/>
              <a:extLst>
                <a:ext uri="{FF2B5EF4-FFF2-40B4-BE49-F238E27FC236}">
                  <a16:creationId xmlns:a16="http://schemas.microsoft.com/office/drawing/2014/main" id="{C0E14F2B-6774-480A-916E-503A1E4CD530}"/>
                </a:ext>
              </a:extLst>
            </p:cNvPr>
            <p:cNvSpPr/>
            <p:nvPr/>
          </p:nvSpPr>
          <p:spPr>
            <a:xfrm>
              <a:off x="115712" y="1167689"/>
              <a:ext cx="1441096" cy="1004011"/>
            </a:xfrm>
            <a:prstGeom prst="round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rgbClr val="511B36">
                  <a:alpha val="6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2400">
                  <a:solidFill>
                    <a:srgbClr val="993366"/>
                  </a:solidFill>
                  <a:latin typeface="Rockwell Condensed" panose="02060603050405020104" pitchFamily="18" charset="0"/>
                </a:rPr>
                <a:t>Revenue</a:t>
              </a:r>
            </a:p>
            <a:p>
              <a:pPr algn="l"/>
              <a:r>
                <a:rPr lang="en-IN" sz="2400">
                  <a:solidFill>
                    <a:srgbClr val="993366"/>
                  </a:solidFill>
                  <a:latin typeface="Rockwell Condensed" panose="02060603050405020104" pitchFamily="18" charset="0"/>
                </a:rPr>
                <a:t>Analysis</a:t>
              </a:r>
            </a:p>
          </p:txBody>
        </p:sp>
        <p:pic>
          <p:nvPicPr>
            <p:cNvPr id="48" name="Graphic 13" descr="Open book with solid fill">
              <a:extLst>
                <a:ext uri="{FF2B5EF4-FFF2-40B4-BE49-F238E27FC236}">
                  <a16:creationId xmlns:a16="http://schemas.microsoft.com/office/drawing/2014/main" id="{0262CD4D-384E-5C23-D1B7-400AA851C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62536" y="853722"/>
              <a:ext cx="361949" cy="361949"/>
            </a:xfrm>
            <a:prstGeom prst="rect">
              <a:avLst/>
            </a:prstGeom>
          </p:spPr>
        </p:pic>
        <p:pic>
          <p:nvPicPr>
            <p:cNvPr id="49" name="Graphic 24" descr="Coins with solid fill">
              <a:extLst>
                <a:ext uri="{FF2B5EF4-FFF2-40B4-BE49-F238E27FC236}">
                  <a16:creationId xmlns:a16="http://schemas.microsoft.com/office/drawing/2014/main" id="{D5C9F3F9-38D0-5CBC-D652-699C67FDF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0410" y="1451397"/>
              <a:ext cx="469125" cy="383276"/>
            </a:xfrm>
            <a:prstGeom prst="rect">
              <a:avLst/>
            </a:prstGeom>
          </p:spPr>
        </p:pic>
        <p:pic>
          <p:nvPicPr>
            <p:cNvPr id="50" name="Graphic 33" descr="City with solid fill">
              <a:extLst>
                <a:ext uri="{FF2B5EF4-FFF2-40B4-BE49-F238E27FC236}">
                  <a16:creationId xmlns:a16="http://schemas.microsoft.com/office/drawing/2014/main" id="{E9CE746F-588C-DDFE-AB28-3F4A69C46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57336" y="215547"/>
              <a:ext cx="559650" cy="559650"/>
            </a:xfrm>
            <a:prstGeom prst="rect">
              <a:avLst/>
            </a:prstGeom>
          </p:spPr>
        </p:pic>
        <p:pic>
          <p:nvPicPr>
            <p:cNvPr id="51" name="Graphic 37" descr="Line arrow: Straight with solid fill">
              <a:extLst>
                <a:ext uri="{FF2B5EF4-FFF2-40B4-BE49-F238E27FC236}">
                  <a16:creationId xmlns:a16="http://schemas.microsoft.com/office/drawing/2014/main" id="{810DE909-EE22-B5E1-8780-F4739AA64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0800000">
              <a:off x="323636" y="1863372"/>
              <a:ext cx="559650" cy="392925"/>
            </a:xfrm>
            <a:prstGeom prst="rect">
              <a:avLst/>
            </a:prstGeom>
          </p:spPr>
        </p:pic>
        <p:pic>
          <p:nvPicPr>
            <p:cNvPr id="52" name="Graphic 39" descr="Presentation with bar chart with solid fill">
              <a:extLst>
                <a:ext uri="{FF2B5EF4-FFF2-40B4-BE49-F238E27FC236}">
                  <a16:creationId xmlns:a16="http://schemas.microsoft.com/office/drawing/2014/main" id="{A1BC3E90-C440-FC7E-5D9E-C9EC6C4A2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2185" y="167922"/>
              <a:ext cx="931125" cy="876300"/>
            </a:xfrm>
            <a:prstGeom prst="rect">
              <a:avLst/>
            </a:prstGeom>
          </p:spPr>
        </p:pic>
        <p:pic>
          <p:nvPicPr>
            <p:cNvPr id="53" name="Graphic 60" descr="City with solid fill">
              <a:extLst>
                <a:ext uri="{FF2B5EF4-FFF2-40B4-BE49-F238E27FC236}">
                  <a16:creationId xmlns:a16="http://schemas.microsoft.com/office/drawing/2014/main" id="{CF58A4C6-E8F6-4A31-ACF0-68C04420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38911" y="186972"/>
              <a:ext cx="559650" cy="55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92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BA5195-ADEE-8600-CD97-2CF7E42EDE3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191875" cy="64173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2F1F2A-1D2C-40EB-AE3A-3582C4E33634}"/>
                </a:ext>
              </a:extLst>
            </p:cNvPr>
            <p:cNvSpPr/>
            <p:nvPr/>
          </p:nvSpPr>
          <p:spPr>
            <a:xfrm>
              <a:off x="0" y="0"/>
              <a:ext cx="11191875" cy="6417380"/>
            </a:xfrm>
            <a:prstGeom prst="rect">
              <a:avLst/>
            </a:prstGeom>
            <a:solidFill>
              <a:srgbClr val="993366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9A8C34-157C-4E3B-AD96-C28109ED6503}"/>
                </a:ext>
              </a:extLst>
            </p:cNvPr>
            <p:cNvSpPr/>
            <p:nvPr/>
          </p:nvSpPr>
          <p:spPr>
            <a:xfrm>
              <a:off x="90312" y="1989343"/>
              <a:ext cx="1438274" cy="2705101"/>
            </a:xfrm>
            <a:prstGeom prst="round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rgbClr val="511B36">
                  <a:alpha val="6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7A4A49-4A0B-4E95-9EE5-2ED945630CA5}"/>
                </a:ext>
              </a:extLst>
            </p:cNvPr>
            <p:cNvSpPr/>
            <p:nvPr/>
          </p:nvSpPr>
          <p:spPr>
            <a:xfrm>
              <a:off x="1671461" y="720373"/>
              <a:ext cx="7848600" cy="5526616"/>
            </a:xfrm>
            <a:prstGeom prst="rect">
              <a:avLst/>
            </a:prstGeom>
            <a:solidFill>
              <a:sysClr val="window" lastClr="FFFFFF"/>
            </a:solidFill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>
              <a:glow rad="101600">
                <a:srgbClr val="511B36">
                  <a:alpha val="6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CEF2611-5733-40AB-B87D-195BB2A7D2E7}"/>
                </a:ext>
              </a:extLst>
            </p:cNvPr>
            <p:cNvSpPr/>
            <p:nvPr/>
          </p:nvSpPr>
          <p:spPr>
            <a:xfrm>
              <a:off x="2266597" y="143933"/>
              <a:ext cx="6893278" cy="695325"/>
            </a:xfrm>
            <a:prstGeom prst="roundRect">
              <a:avLst/>
            </a:prstGeom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3600" b="1">
                  <a:solidFill>
                    <a:srgbClr val="993366"/>
                  </a:solidFill>
                </a:rPr>
                <a:t>Hospitality Dashboard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FF631B-1980-4825-A107-C454FDB88708}"/>
                </a:ext>
              </a:extLst>
            </p:cNvPr>
            <p:cNvSpPr/>
            <p:nvPr/>
          </p:nvSpPr>
          <p:spPr>
            <a:xfrm>
              <a:off x="9653410" y="709782"/>
              <a:ext cx="1464130" cy="5524501"/>
            </a:xfrm>
            <a:prstGeom prst="round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>
              <a:glow rad="101600">
                <a:srgbClr val="511B36">
                  <a:alpha val="6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BAFA57A-5D46-43CB-BAC4-9C9E016711A2}"/>
                </a:ext>
              </a:extLst>
            </p:cNvPr>
            <p:cNvSpPr txBox="1"/>
            <p:nvPr/>
          </p:nvSpPr>
          <p:spPr>
            <a:xfrm>
              <a:off x="169535" y="2238819"/>
              <a:ext cx="1256400" cy="723899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DEF25AB4-F775-429D-A117-8E26C9DD05AC}" type="TxLink"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pPr marL="0" indent="0" algn="ctr"/>
                <a:t>1.71B</a:t>
              </a:fld>
              <a:endParaRPr lang="en-US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  <a:p>
              <a:pPr marL="0" indent="0" algn="ctr"/>
              <a:r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Revenue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A2EA0-8CA6-4A0D-AA39-4D67D619FECB}"/>
                </a:ext>
              </a:extLst>
            </p:cNvPr>
            <p:cNvSpPr txBox="1"/>
            <p:nvPr/>
          </p:nvSpPr>
          <p:spPr>
            <a:xfrm>
              <a:off x="169535" y="3010998"/>
              <a:ext cx="1256400" cy="7239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0F52C3BD-FC7E-46F1-979F-F49AA360022C}" type="TxLink"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pPr marL="0" indent="0" algn="ctr"/>
                <a:t>1.5</a:t>
              </a:fld>
              <a:endParaRPr lang="en-US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  <a:p>
              <a:pPr marL="0" indent="0" algn="ctr"/>
              <a:r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Avg Rating</a:t>
              </a:r>
              <a:endParaRPr lang="en-IN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9A14B4C1-A610-403E-A8B2-AD4008A9F430}"/>
                </a:ext>
              </a:extLst>
            </p:cNvPr>
            <p:cNvSpPr txBox="1"/>
            <p:nvPr/>
          </p:nvSpPr>
          <p:spPr>
            <a:xfrm>
              <a:off x="4768647" y="905590"/>
              <a:ext cx="1805986" cy="324370"/>
            </a:xfrm>
            <a:prstGeom prst="rect">
              <a:avLst/>
            </a:prstGeom>
            <a:solidFill>
              <a:srgbClr val="993366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6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Revenue Analysis</a:t>
              </a:r>
            </a:p>
          </p:txBody>
        </p: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F095476C-5AAE-4E47-8C7D-FFADC25C7722}"/>
                </a:ext>
              </a:extLst>
            </p:cNvPr>
            <p:cNvSpPr txBox="1"/>
            <p:nvPr/>
          </p:nvSpPr>
          <p:spPr>
            <a:xfrm>
              <a:off x="179060" y="3790573"/>
              <a:ext cx="1256400" cy="7239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fld id="{6B955038-4EEB-4D54-BC7C-781E0F8A9D43}" type="TxLink"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pPr marL="0" indent="0" algn="ctr"/>
                <a:t>7K</a:t>
              </a:fld>
              <a:endParaRPr lang="en-US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  <a:p>
              <a:pPr marL="0" indent="0" algn="ctr"/>
              <a:r>
                <a:rPr lang="en-US" sz="1800" b="1" i="0" u="none" strike="noStrike">
                  <a:solidFill>
                    <a:srgbClr val="993366"/>
                  </a:solidFill>
                  <a:latin typeface="Rockwell Condensed" panose="02060603050405020104" pitchFamily="18" charset="0"/>
                  <a:ea typeface="Calibri"/>
                  <a:cs typeface="Calibri"/>
                </a:rPr>
                <a:t>RevPAR</a:t>
              </a:r>
              <a:endParaRPr lang="en-IN" sz="1800" b="1" i="0" u="none" strike="noStrike">
                <a:solidFill>
                  <a:srgbClr val="993366"/>
                </a:solidFill>
                <a:latin typeface="Rockwell Condensed" panose="02060603050405020104" pitchFamily="18" charset="0"/>
                <a:ea typeface="Calibri"/>
                <a:cs typeface="Calibri"/>
              </a:endParaRPr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D1B4E92C-BE27-4CEF-AEC2-236693DC6E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59842" y="1339497"/>
            <a:ext cx="4718050" cy="1206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66527A76-5FA5-4BFC-9B6E-DAE9392EA5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49258" y="2576129"/>
            <a:ext cx="4676732" cy="14684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05EDD0D6-7771-4252-89FF-75D3A8C6BA4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81175" y="3550794"/>
            <a:ext cx="2603500" cy="2344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23802268-DA45-4A43-90B1-890D2443F0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19277" y="1402997"/>
            <a:ext cx="2650066" cy="2139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C88F678E-9745-4A05-908C-D742C91005F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28091" y="4182181"/>
            <a:ext cx="4693960" cy="19695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A65EBB36-E04F-A555-5E68-C8643C8B0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1538" y="3740906"/>
              <a:ext cx="1288119" cy="2307372"/>
            </a:xfrm>
            <a:prstGeom prst="rect">
              <a:avLst/>
            </a:prstGeom>
          </p:spPr>
        </p:pic>
        <p:pic>
          <p:nvPicPr>
            <p:cNvPr id="19" name="table">
              <a:extLst>
                <a:ext uri="{FF2B5EF4-FFF2-40B4-BE49-F238E27FC236}">
                  <a16:creationId xmlns:a16="http://schemas.microsoft.com/office/drawing/2014/main" id="{A094EC55-31ED-C509-D4C1-AEBA59133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61538" y="2169015"/>
              <a:ext cx="1286669" cy="1516013"/>
            </a:xfrm>
            <a:prstGeom prst="rect">
              <a:avLst/>
            </a:prstGeom>
          </p:spPr>
        </p:pic>
        <p:pic>
          <p:nvPicPr>
            <p:cNvPr id="20" name="table">
              <a:extLst>
                <a:ext uri="{FF2B5EF4-FFF2-40B4-BE49-F238E27FC236}">
                  <a16:creationId xmlns:a16="http://schemas.microsoft.com/office/drawing/2014/main" id="{35788439-9141-657A-4B16-475A2944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7886" y="876583"/>
              <a:ext cx="1286419" cy="1234440"/>
            </a:xfrm>
            <a:prstGeom prst="rect">
              <a:avLst/>
            </a:prstGeom>
          </p:spPr>
        </p:pic>
        <p:pic>
          <p:nvPicPr>
            <p:cNvPr id="21" name="Graphic 31" descr="Coins with solid fill">
              <a:extLst>
                <a:ext uri="{FF2B5EF4-FFF2-40B4-BE49-F238E27FC236}">
                  <a16:creationId xmlns:a16="http://schemas.microsoft.com/office/drawing/2014/main" id="{A91B7FF0-6CC0-4672-8466-F0561B57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28402" y="896065"/>
              <a:ext cx="448673" cy="369384"/>
            </a:xfrm>
            <a:prstGeom prst="rect">
              <a:avLst/>
            </a:prstGeom>
          </p:spPr>
        </p:pic>
        <p:pic>
          <p:nvPicPr>
            <p:cNvPr id="22" name="Graphic 36" descr="House with solid fill">
              <a:hlinkClick r:id="rId12"/>
              <a:extLst>
                <a:ext uri="{FF2B5EF4-FFF2-40B4-BE49-F238E27FC236}">
                  <a16:creationId xmlns:a16="http://schemas.microsoft.com/office/drawing/2014/main" id="{09691BB2-719A-B987-415A-0650D47C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8029" y="672746"/>
              <a:ext cx="917223" cy="904523"/>
            </a:xfrm>
            <a:prstGeom prst="rect">
              <a:avLst/>
            </a:prstGeom>
          </p:spPr>
        </p:pic>
        <p:pic>
          <p:nvPicPr>
            <p:cNvPr id="23" name="Graphic 37" descr="City with solid fill">
              <a:extLst>
                <a:ext uri="{FF2B5EF4-FFF2-40B4-BE49-F238E27FC236}">
                  <a16:creationId xmlns:a16="http://schemas.microsoft.com/office/drawing/2014/main" id="{C8D94F91-D7D1-4351-9CE5-047BD1FAA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05124" y="206021"/>
              <a:ext cx="562031" cy="566794"/>
            </a:xfrm>
            <a:prstGeom prst="rect">
              <a:avLst/>
            </a:prstGeom>
          </p:spPr>
        </p:pic>
        <p:pic>
          <p:nvPicPr>
            <p:cNvPr id="24" name="Graphic 38" descr="City with solid fill">
              <a:extLst>
                <a:ext uri="{FF2B5EF4-FFF2-40B4-BE49-F238E27FC236}">
                  <a16:creationId xmlns:a16="http://schemas.microsoft.com/office/drawing/2014/main" id="{A8DCCFCE-F617-461E-8E8D-58FD1ABA0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50993" y="182209"/>
              <a:ext cx="559650" cy="566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2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Rockwell Condensed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Kavana M</dc:creator>
  <cp:lastModifiedBy>Kavana M</cp:lastModifiedBy>
  <cp:revision>3</cp:revision>
  <dcterms:created xsi:type="dcterms:W3CDTF">2024-10-15T14:38:56Z</dcterms:created>
  <dcterms:modified xsi:type="dcterms:W3CDTF">2024-10-15T15:05:02Z</dcterms:modified>
</cp:coreProperties>
</file>