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1"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46739-2C6D-4CCF-AABD-A1DAB78B8082}" v="20" dt="2024-07-11T12:12:40.5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59" d="100"/>
          <a:sy n="59" d="100"/>
        </p:scale>
        <p:origin x="8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 Sahoo" userId="918c79ef-95ed-4e48-b58d-9c5cd05debc3" providerId="ADAL" clId="{1CA46739-2C6D-4CCF-AABD-A1DAB78B8082}"/>
    <pc:docChg chg="custSel modSld">
      <pc:chgData name="Aryan Sahoo" userId="918c79ef-95ed-4e48-b58d-9c5cd05debc3" providerId="ADAL" clId="{1CA46739-2C6D-4CCF-AABD-A1DAB78B8082}" dt="2024-07-11T12:12:40.548" v="117" actId="1076"/>
      <pc:docMkLst>
        <pc:docMk/>
      </pc:docMkLst>
      <pc:sldChg chg="modSp mod">
        <pc:chgData name="Aryan Sahoo" userId="918c79ef-95ed-4e48-b58d-9c5cd05debc3" providerId="ADAL" clId="{1CA46739-2C6D-4CCF-AABD-A1DAB78B8082}" dt="2024-07-11T12:07:55.179" v="93" actId="255"/>
        <pc:sldMkLst>
          <pc:docMk/>
          <pc:sldMk cId="1906666653" sldId="257"/>
        </pc:sldMkLst>
        <pc:spChg chg="mod">
          <ac:chgData name="Aryan Sahoo" userId="918c79ef-95ed-4e48-b58d-9c5cd05debc3" providerId="ADAL" clId="{1CA46739-2C6D-4CCF-AABD-A1DAB78B8082}" dt="2024-07-11T12:07:55.179" v="93" actId="255"/>
          <ac:spMkLst>
            <pc:docMk/>
            <pc:sldMk cId="1906666653" sldId="257"/>
            <ac:spMk id="3" creationId="{8538B101-4B87-DEE4-CEF9-3F70BD8BE29E}"/>
          </ac:spMkLst>
        </pc:spChg>
      </pc:sldChg>
      <pc:sldChg chg="addSp delSp modSp mod">
        <pc:chgData name="Aryan Sahoo" userId="918c79ef-95ed-4e48-b58d-9c5cd05debc3" providerId="ADAL" clId="{1CA46739-2C6D-4CCF-AABD-A1DAB78B8082}" dt="2024-07-11T12:08:31.244" v="98" actId="255"/>
        <pc:sldMkLst>
          <pc:docMk/>
          <pc:sldMk cId="3339682334" sldId="258"/>
        </pc:sldMkLst>
        <pc:spChg chg="del mod">
          <ac:chgData name="Aryan Sahoo" userId="918c79ef-95ed-4e48-b58d-9c5cd05debc3" providerId="ADAL" clId="{1CA46739-2C6D-4CCF-AABD-A1DAB78B8082}" dt="2024-07-11T10:52:08.302" v="7" actId="478"/>
          <ac:spMkLst>
            <pc:docMk/>
            <pc:sldMk cId="3339682334" sldId="258"/>
            <ac:spMk id="3" creationId="{45AFA783-8753-DDE7-C160-39E9F1525E94}"/>
          </ac:spMkLst>
        </pc:spChg>
        <pc:spChg chg="mod">
          <ac:chgData name="Aryan Sahoo" userId="918c79ef-95ed-4e48-b58d-9c5cd05debc3" providerId="ADAL" clId="{1CA46739-2C6D-4CCF-AABD-A1DAB78B8082}" dt="2024-07-11T12:08:31.244" v="98" actId="255"/>
          <ac:spMkLst>
            <pc:docMk/>
            <pc:sldMk cId="3339682334" sldId="258"/>
            <ac:spMk id="4" creationId="{ED4A0D1A-D75C-285F-4904-794C13843436}"/>
          </ac:spMkLst>
        </pc:spChg>
        <pc:spChg chg="del mod">
          <ac:chgData name="Aryan Sahoo" userId="918c79ef-95ed-4e48-b58d-9c5cd05debc3" providerId="ADAL" clId="{1CA46739-2C6D-4CCF-AABD-A1DAB78B8082}" dt="2024-07-11T10:53:39.595" v="19" actId="478"/>
          <ac:spMkLst>
            <pc:docMk/>
            <pc:sldMk cId="3339682334" sldId="258"/>
            <ac:spMk id="5" creationId="{E62486E7-3F2D-D1CA-1630-51CDE2AD0DFE}"/>
          </ac:spMkLst>
        </pc:spChg>
        <pc:spChg chg="add mod">
          <ac:chgData name="Aryan Sahoo" userId="918c79ef-95ed-4e48-b58d-9c5cd05debc3" providerId="ADAL" clId="{1CA46739-2C6D-4CCF-AABD-A1DAB78B8082}" dt="2024-07-11T12:08:10.674" v="95" actId="1076"/>
          <ac:spMkLst>
            <pc:docMk/>
            <pc:sldMk cId="3339682334" sldId="258"/>
            <ac:spMk id="6" creationId="{77121028-6985-B720-F848-B466DF1A5A26}"/>
          </ac:spMkLst>
        </pc:spChg>
        <pc:spChg chg="add mod">
          <ac:chgData name="Aryan Sahoo" userId="918c79ef-95ed-4e48-b58d-9c5cd05debc3" providerId="ADAL" clId="{1CA46739-2C6D-4CCF-AABD-A1DAB78B8082}" dt="2024-07-11T12:08:15.216" v="96" actId="1076"/>
          <ac:spMkLst>
            <pc:docMk/>
            <pc:sldMk cId="3339682334" sldId="258"/>
            <ac:spMk id="7" creationId="{8D1D7A61-C8FA-CF14-8D9F-73DC1A960350}"/>
          </ac:spMkLst>
        </pc:spChg>
        <pc:picChg chg="mod">
          <ac:chgData name="Aryan Sahoo" userId="918c79ef-95ed-4e48-b58d-9c5cd05debc3" providerId="ADAL" clId="{1CA46739-2C6D-4CCF-AABD-A1DAB78B8082}" dt="2024-07-11T12:08:02.606" v="94" actId="1076"/>
          <ac:picMkLst>
            <pc:docMk/>
            <pc:sldMk cId="3339682334" sldId="258"/>
            <ac:picMk id="2" creationId="{B17BBCF6-D166-E09E-8903-C41C37A7D827}"/>
          </ac:picMkLst>
        </pc:picChg>
      </pc:sldChg>
      <pc:sldChg chg="modSp mod">
        <pc:chgData name="Aryan Sahoo" userId="918c79ef-95ed-4e48-b58d-9c5cd05debc3" providerId="ADAL" clId="{1CA46739-2C6D-4CCF-AABD-A1DAB78B8082}" dt="2024-07-11T12:09:01.259" v="100" actId="255"/>
        <pc:sldMkLst>
          <pc:docMk/>
          <pc:sldMk cId="744492464" sldId="260"/>
        </pc:sldMkLst>
        <pc:spChg chg="mod">
          <ac:chgData name="Aryan Sahoo" userId="918c79ef-95ed-4e48-b58d-9c5cd05debc3" providerId="ADAL" clId="{1CA46739-2C6D-4CCF-AABD-A1DAB78B8082}" dt="2024-07-11T12:09:01.259" v="100" actId="255"/>
          <ac:spMkLst>
            <pc:docMk/>
            <pc:sldMk cId="744492464" sldId="260"/>
            <ac:spMk id="3" creationId="{66404374-2FC9-74DD-DD8E-E06D0AA6670C}"/>
          </ac:spMkLst>
        </pc:spChg>
      </pc:sldChg>
      <pc:sldChg chg="addSp modSp mod">
        <pc:chgData name="Aryan Sahoo" userId="918c79ef-95ed-4e48-b58d-9c5cd05debc3" providerId="ADAL" clId="{1CA46739-2C6D-4CCF-AABD-A1DAB78B8082}" dt="2024-07-11T12:07:11.244" v="90" actId="2711"/>
        <pc:sldMkLst>
          <pc:docMk/>
          <pc:sldMk cId="37197307" sldId="262"/>
        </pc:sldMkLst>
        <pc:spChg chg="add mod">
          <ac:chgData name="Aryan Sahoo" userId="918c79ef-95ed-4e48-b58d-9c5cd05debc3" providerId="ADAL" clId="{1CA46739-2C6D-4CCF-AABD-A1DAB78B8082}" dt="2024-07-11T12:07:11.244" v="90" actId="2711"/>
          <ac:spMkLst>
            <pc:docMk/>
            <pc:sldMk cId="37197307" sldId="262"/>
            <ac:spMk id="2" creationId="{7B35DB2A-03AF-19C1-C0A8-1411AF8C9D74}"/>
          </ac:spMkLst>
        </pc:spChg>
        <pc:spChg chg="mod">
          <ac:chgData name="Aryan Sahoo" userId="918c79ef-95ed-4e48-b58d-9c5cd05debc3" providerId="ADAL" clId="{1CA46739-2C6D-4CCF-AABD-A1DAB78B8082}" dt="2024-07-11T12:04:47.951" v="78" actId="1076"/>
          <ac:spMkLst>
            <pc:docMk/>
            <pc:sldMk cId="37197307" sldId="262"/>
            <ac:spMk id="3" creationId="{99B1463C-0C33-C097-462C-6353233B0DB7}"/>
          </ac:spMkLst>
        </pc:spChg>
      </pc:sldChg>
      <pc:sldChg chg="addSp modSp mod">
        <pc:chgData name="Aryan Sahoo" userId="918c79ef-95ed-4e48-b58d-9c5cd05debc3" providerId="ADAL" clId="{1CA46739-2C6D-4CCF-AABD-A1DAB78B8082}" dt="2024-07-11T12:06:57.506" v="88" actId="2711"/>
        <pc:sldMkLst>
          <pc:docMk/>
          <pc:sldMk cId="427242879" sldId="264"/>
        </pc:sldMkLst>
        <pc:spChg chg="add mod">
          <ac:chgData name="Aryan Sahoo" userId="918c79ef-95ed-4e48-b58d-9c5cd05debc3" providerId="ADAL" clId="{1CA46739-2C6D-4CCF-AABD-A1DAB78B8082}" dt="2024-07-11T12:06:57.506" v="88" actId="2711"/>
          <ac:spMkLst>
            <pc:docMk/>
            <pc:sldMk cId="427242879" sldId="264"/>
            <ac:spMk id="2" creationId="{3B682F84-1E93-5D01-7FF7-646119CD029B}"/>
          </ac:spMkLst>
        </pc:spChg>
        <pc:spChg chg="mod">
          <ac:chgData name="Aryan Sahoo" userId="918c79ef-95ed-4e48-b58d-9c5cd05debc3" providerId="ADAL" clId="{1CA46739-2C6D-4CCF-AABD-A1DAB78B8082}" dt="2024-07-11T12:04:33.882" v="75" actId="1076"/>
          <ac:spMkLst>
            <pc:docMk/>
            <pc:sldMk cId="427242879" sldId="264"/>
            <ac:spMk id="3" creationId="{C0288D63-6D71-54A5-61C9-30B0DAA0B559}"/>
          </ac:spMkLst>
        </pc:spChg>
        <pc:picChg chg="mod">
          <ac:chgData name="Aryan Sahoo" userId="918c79ef-95ed-4e48-b58d-9c5cd05debc3" providerId="ADAL" clId="{1CA46739-2C6D-4CCF-AABD-A1DAB78B8082}" dt="2024-07-11T12:04:37.450" v="76" actId="1076"/>
          <ac:picMkLst>
            <pc:docMk/>
            <pc:sldMk cId="427242879" sldId="264"/>
            <ac:picMk id="5122" creationId="{C6C6DF3B-21F1-1D4B-D691-C2379D5ED070}"/>
          </ac:picMkLst>
        </pc:picChg>
      </pc:sldChg>
      <pc:sldChg chg="modSp mod">
        <pc:chgData name="Aryan Sahoo" userId="918c79ef-95ed-4e48-b58d-9c5cd05debc3" providerId="ADAL" clId="{1CA46739-2C6D-4CCF-AABD-A1DAB78B8082}" dt="2024-07-11T12:06:41.377" v="87" actId="255"/>
        <pc:sldMkLst>
          <pc:docMk/>
          <pc:sldMk cId="1255519146" sldId="265"/>
        </pc:sldMkLst>
        <pc:spChg chg="mod">
          <ac:chgData name="Aryan Sahoo" userId="918c79ef-95ed-4e48-b58d-9c5cd05debc3" providerId="ADAL" clId="{1CA46739-2C6D-4CCF-AABD-A1DAB78B8082}" dt="2024-07-11T12:06:41.377" v="87" actId="255"/>
          <ac:spMkLst>
            <pc:docMk/>
            <pc:sldMk cId="1255519146" sldId="265"/>
            <ac:spMk id="5" creationId="{A6B0CF25-C22D-EAB7-1096-15C930505B18}"/>
          </ac:spMkLst>
        </pc:spChg>
      </pc:sldChg>
      <pc:sldChg chg="modSp mod">
        <pc:chgData name="Aryan Sahoo" userId="918c79ef-95ed-4e48-b58d-9c5cd05debc3" providerId="ADAL" clId="{1CA46739-2C6D-4CCF-AABD-A1DAB78B8082}" dt="2024-07-11T12:09:30.575" v="104" actId="1076"/>
        <pc:sldMkLst>
          <pc:docMk/>
          <pc:sldMk cId="2527425567" sldId="267"/>
        </pc:sldMkLst>
        <pc:spChg chg="mod">
          <ac:chgData name="Aryan Sahoo" userId="918c79ef-95ed-4e48-b58d-9c5cd05debc3" providerId="ADAL" clId="{1CA46739-2C6D-4CCF-AABD-A1DAB78B8082}" dt="2024-07-11T12:09:30.575" v="104" actId="1076"/>
          <ac:spMkLst>
            <pc:docMk/>
            <pc:sldMk cId="2527425567" sldId="267"/>
            <ac:spMk id="5" creationId="{60021581-766E-B7DD-918C-966F0749CE35}"/>
          </ac:spMkLst>
        </pc:spChg>
      </pc:sldChg>
      <pc:sldChg chg="modSp mod">
        <pc:chgData name="Aryan Sahoo" userId="918c79ef-95ed-4e48-b58d-9c5cd05debc3" providerId="ADAL" clId="{1CA46739-2C6D-4CCF-AABD-A1DAB78B8082}" dt="2024-07-11T12:10:48.526" v="112" actId="1076"/>
        <pc:sldMkLst>
          <pc:docMk/>
          <pc:sldMk cId="784157384" sldId="268"/>
        </pc:sldMkLst>
        <pc:spChg chg="mod">
          <ac:chgData name="Aryan Sahoo" userId="918c79ef-95ed-4e48-b58d-9c5cd05debc3" providerId="ADAL" clId="{1CA46739-2C6D-4CCF-AABD-A1DAB78B8082}" dt="2024-07-11T12:10:48.526" v="112" actId="1076"/>
          <ac:spMkLst>
            <pc:docMk/>
            <pc:sldMk cId="784157384" sldId="268"/>
            <ac:spMk id="3" creationId="{F3257DB3-3CBD-DF3C-0967-C178332FAFFB}"/>
          </ac:spMkLst>
        </pc:spChg>
        <pc:spChg chg="mod">
          <ac:chgData name="Aryan Sahoo" userId="918c79ef-95ed-4e48-b58d-9c5cd05debc3" providerId="ADAL" clId="{1CA46739-2C6D-4CCF-AABD-A1DAB78B8082}" dt="2024-07-11T12:10:14.434" v="108" actId="1076"/>
          <ac:spMkLst>
            <pc:docMk/>
            <pc:sldMk cId="784157384" sldId="268"/>
            <ac:spMk id="5" creationId="{E02FF882-B455-1B9A-F895-DE27E50A9056}"/>
          </ac:spMkLst>
        </pc:spChg>
        <pc:picChg chg="mod">
          <ac:chgData name="Aryan Sahoo" userId="918c79ef-95ed-4e48-b58d-9c5cd05debc3" providerId="ADAL" clId="{1CA46739-2C6D-4CCF-AABD-A1DAB78B8082}" dt="2024-07-11T12:09:49.637" v="105" actId="1076"/>
          <ac:picMkLst>
            <pc:docMk/>
            <pc:sldMk cId="784157384" sldId="268"/>
            <ac:picMk id="6146" creationId="{CE4F4162-B666-AB3E-927B-250D8AEA83C1}"/>
          </ac:picMkLst>
        </pc:picChg>
      </pc:sldChg>
      <pc:sldChg chg="modSp mod">
        <pc:chgData name="Aryan Sahoo" userId="918c79ef-95ed-4e48-b58d-9c5cd05debc3" providerId="ADAL" clId="{1CA46739-2C6D-4CCF-AABD-A1DAB78B8082}" dt="2024-07-11T12:12:15.045" v="114" actId="255"/>
        <pc:sldMkLst>
          <pc:docMk/>
          <pc:sldMk cId="1641096576" sldId="269"/>
        </pc:sldMkLst>
        <pc:spChg chg="mod">
          <ac:chgData name="Aryan Sahoo" userId="918c79ef-95ed-4e48-b58d-9c5cd05debc3" providerId="ADAL" clId="{1CA46739-2C6D-4CCF-AABD-A1DAB78B8082}" dt="2024-07-11T12:12:15.045" v="114" actId="255"/>
          <ac:spMkLst>
            <pc:docMk/>
            <pc:sldMk cId="1641096576" sldId="269"/>
            <ac:spMk id="5" creationId="{09095D6F-D74B-920D-CDD8-5D4669E8ED91}"/>
          </ac:spMkLst>
        </pc:spChg>
      </pc:sldChg>
      <pc:sldChg chg="addSp modSp mod">
        <pc:chgData name="Aryan Sahoo" userId="918c79ef-95ed-4e48-b58d-9c5cd05debc3" providerId="ADAL" clId="{1CA46739-2C6D-4CCF-AABD-A1DAB78B8082}" dt="2024-07-11T12:12:40.548" v="117" actId="1076"/>
        <pc:sldMkLst>
          <pc:docMk/>
          <pc:sldMk cId="3105688167" sldId="271"/>
        </pc:sldMkLst>
        <pc:spChg chg="mod">
          <ac:chgData name="Aryan Sahoo" userId="918c79ef-95ed-4e48-b58d-9c5cd05debc3" providerId="ADAL" clId="{1CA46739-2C6D-4CCF-AABD-A1DAB78B8082}" dt="2024-07-11T12:12:30.437" v="116" actId="255"/>
          <ac:spMkLst>
            <pc:docMk/>
            <pc:sldMk cId="3105688167" sldId="271"/>
            <ac:spMk id="2" creationId="{2FD1A6DD-35C7-8DBB-2854-14F29BCAD633}"/>
          </ac:spMkLst>
        </pc:spChg>
        <pc:spChg chg="add mod">
          <ac:chgData name="Aryan Sahoo" userId="918c79ef-95ed-4e48-b58d-9c5cd05debc3" providerId="ADAL" clId="{1CA46739-2C6D-4CCF-AABD-A1DAB78B8082}" dt="2024-07-11T11:55:06.880" v="43" actId="1076"/>
          <ac:spMkLst>
            <pc:docMk/>
            <pc:sldMk cId="3105688167" sldId="271"/>
            <ac:spMk id="3" creationId="{9450804B-32A1-1039-5E8A-8E4C13DECDC6}"/>
          </ac:spMkLst>
        </pc:spChg>
        <pc:spChg chg="add">
          <ac:chgData name="Aryan Sahoo" userId="918c79ef-95ed-4e48-b58d-9c5cd05debc3" providerId="ADAL" clId="{1CA46739-2C6D-4CCF-AABD-A1DAB78B8082}" dt="2024-07-11T11:55:11.472" v="44"/>
          <ac:spMkLst>
            <pc:docMk/>
            <pc:sldMk cId="3105688167" sldId="271"/>
            <ac:spMk id="4" creationId="{1F21B6E8-AA90-478C-ED7E-018DCD936C89}"/>
          </ac:spMkLst>
        </pc:spChg>
        <pc:spChg chg="add mod">
          <ac:chgData name="Aryan Sahoo" userId="918c79ef-95ed-4e48-b58d-9c5cd05debc3" providerId="ADAL" clId="{1CA46739-2C6D-4CCF-AABD-A1DAB78B8082}" dt="2024-07-11T12:12:40.548" v="117" actId="1076"/>
          <ac:spMkLst>
            <pc:docMk/>
            <pc:sldMk cId="3105688167" sldId="271"/>
            <ac:spMk id="5" creationId="{1F9980DA-8411-C48F-C42E-D145F10ECD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1A2FA-1BE1-43DA-89CB-4D20E7BFA584}" type="datetimeFigureOut">
              <a:rPr lang="en-IN" smtClean="0"/>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797C0-D26B-498B-95E4-6B8CE1172781}" type="slidenum">
              <a:rPr lang="en-IN" smtClean="0"/>
              <a:t>‹#›</a:t>
            </a:fld>
            <a:endParaRPr lang="en-IN"/>
          </a:p>
        </p:txBody>
      </p:sp>
    </p:spTree>
    <p:extLst>
      <p:ext uri="{BB962C8B-B14F-4D97-AF65-F5344CB8AC3E}">
        <p14:creationId xmlns:p14="http://schemas.microsoft.com/office/powerpoint/2010/main" val="3516566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1797C0-D26B-498B-95E4-6B8CE1172781}" type="slidenum">
              <a:rPr lang="en-IN" smtClean="0"/>
              <a:t>6</a:t>
            </a:fld>
            <a:endParaRPr lang="en-IN"/>
          </a:p>
        </p:txBody>
      </p:sp>
    </p:spTree>
    <p:extLst>
      <p:ext uri="{BB962C8B-B14F-4D97-AF65-F5344CB8AC3E}">
        <p14:creationId xmlns:p14="http://schemas.microsoft.com/office/powerpoint/2010/main" val="177464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1797C0-D26B-498B-95E4-6B8CE1172781}" type="slidenum">
              <a:rPr lang="en-IN" smtClean="0"/>
              <a:t>12</a:t>
            </a:fld>
            <a:endParaRPr lang="en-IN"/>
          </a:p>
        </p:txBody>
      </p:sp>
    </p:spTree>
    <p:extLst>
      <p:ext uri="{BB962C8B-B14F-4D97-AF65-F5344CB8AC3E}">
        <p14:creationId xmlns:p14="http://schemas.microsoft.com/office/powerpoint/2010/main" val="1722317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11111"/>
                </a:solidFill>
                <a:effectLst/>
                <a:highlight>
                  <a:srgbClr val="F3F3F3"/>
                </a:highlight>
                <a:latin typeface="-apple-system"/>
              </a:rPr>
              <a:t>key features of </a:t>
            </a:r>
            <a:r>
              <a:rPr lang="en-IN" b="0" i="0" dirty="0" err="1">
                <a:solidFill>
                  <a:srgbClr val="111111"/>
                </a:solidFill>
                <a:effectLst/>
                <a:highlight>
                  <a:srgbClr val="F3F3F3"/>
                </a:highlight>
                <a:latin typeface="-apple-system"/>
              </a:rPr>
              <a:t>kubernetes</a:t>
            </a:r>
            <a:endParaRPr lang="en-IN" dirty="0"/>
          </a:p>
        </p:txBody>
      </p:sp>
      <p:sp>
        <p:nvSpPr>
          <p:cNvPr id="4" name="Slide Number Placeholder 3"/>
          <p:cNvSpPr>
            <a:spLocks noGrp="1"/>
          </p:cNvSpPr>
          <p:nvPr>
            <p:ph type="sldNum" sz="quarter" idx="5"/>
          </p:nvPr>
        </p:nvSpPr>
        <p:spPr/>
        <p:txBody>
          <a:bodyPr/>
          <a:lstStyle/>
          <a:p>
            <a:fld id="{101797C0-D26B-498B-95E4-6B8CE1172781}" type="slidenum">
              <a:rPr lang="en-IN" smtClean="0"/>
              <a:t>13</a:t>
            </a:fld>
            <a:endParaRPr lang="en-IN"/>
          </a:p>
        </p:txBody>
      </p:sp>
    </p:spTree>
    <p:extLst>
      <p:ext uri="{BB962C8B-B14F-4D97-AF65-F5344CB8AC3E}">
        <p14:creationId xmlns:p14="http://schemas.microsoft.com/office/powerpoint/2010/main" val="2709830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ltimindtree-my.sharepoint.com/:w:/p/aryan_10743412/EQkqsao7-B5GshGv69L_zBkBAluO6Ig-q1sdCN-JzUNqXA?e=kJhWpT"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7632-EBFC-FB75-72ED-1D572EA4416E}"/>
              </a:ext>
            </a:extLst>
          </p:cNvPr>
          <p:cNvSpPr>
            <a:spLocks noGrp="1"/>
          </p:cNvSpPr>
          <p:nvPr>
            <p:ph type="ctrTitle"/>
          </p:nvPr>
        </p:nvSpPr>
        <p:spPr>
          <a:xfrm>
            <a:off x="2417779" y="802298"/>
            <a:ext cx="7499107" cy="1832045"/>
          </a:xfrm>
        </p:spPr>
        <p:txBody>
          <a:bodyPr/>
          <a:lstStyle/>
          <a:p>
            <a:r>
              <a:rPr lang="en-IN" dirty="0"/>
              <a:t>DEVOPS</a:t>
            </a:r>
          </a:p>
        </p:txBody>
      </p:sp>
      <p:sp>
        <p:nvSpPr>
          <p:cNvPr id="5" name="Subtitle 4">
            <a:extLst>
              <a:ext uri="{FF2B5EF4-FFF2-40B4-BE49-F238E27FC236}">
                <a16:creationId xmlns:a16="http://schemas.microsoft.com/office/drawing/2014/main" id="{67D6FC9C-3F97-C0DD-F755-F490BCB04E4E}"/>
              </a:ext>
            </a:extLst>
          </p:cNvPr>
          <p:cNvSpPr>
            <a:spLocks noGrp="1"/>
          </p:cNvSpPr>
          <p:nvPr>
            <p:ph type="subTitle" idx="1"/>
          </p:nvPr>
        </p:nvSpPr>
        <p:spPr>
          <a:xfrm>
            <a:off x="8081360" y="3618278"/>
            <a:ext cx="3671052" cy="2524498"/>
          </a:xfrm>
        </p:spPr>
        <p:txBody>
          <a:bodyPr>
            <a:normAutofit/>
          </a:bodyPr>
          <a:lstStyle/>
          <a:p>
            <a:r>
              <a:rPr lang="en-IN" sz="1600" dirty="0"/>
              <a:t>Aryan </a:t>
            </a:r>
            <a:r>
              <a:rPr lang="en-IN" sz="1600" dirty="0" err="1"/>
              <a:t>sahoo</a:t>
            </a:r>
            <a:endParaRPr lang="en-IN" sz="1600" dirty="0"/>
          </a:p>
          <a:p>
            <a:r>
              <a:rPr lang="en-IN" sz="1600" dirty="0"/>
              <a:t>Kavana m</a:t>
            </a:r>
          </a:p>
          <a:p>
            <a:r>
              <a:rPr lang="en-IN" sz="1600" dirty="0" err="1"/>
              <a:t>Navina</a:t>
            </a:r>
            <a:r>
              <a:rPr lang="en-IN" sz="1600" dirty="0"/>
              <a:t> J S</a:t>
            </a:r>
          </a:p>
          <a:p>
            <a:r>
              <a:rPr lang="en-IN" sz="1600" dirty="0"/>
              <a:t>Rani </a:t>
            </a:r>
            <a:r>
              <a:rPr lang="en-IN" sz="1600" dirty="0" err="1"/>
              <a:t>Prathyusha</a:t>
            </a:r>
            <a:r>
              <a:rPr lang="en-IN" sz="1600" dirty="0"/>
              <a:t> </a:t>
            </a:r>
            <a:r>
              <a:rPr lang="en-IN" sz="1600" dirty="0" err="1"/>
              <a:t>Chidaraboina</a:t>
            </a:r>
            <a:endParaRPr lang="en-IN" sz="1600" dirty="0"/>
          </a:p>
          <a:p>
            <a:r>
              <a:rPr lang="en-IN" sz="1600" dirty="0" err="1"/>
              <a:t>Rithik</a:t>
            </a:r>
            <a:r>
              <a:rPr lang="en-IN" sz="1600" dirty="0"/>
              <a:t> </a:t>
            </a:r>
            <a:r>
              <a:rPr lang="en-IN" sz="1600" dirty="0" err="1"/>
              <a:t>GAngadhara</a:t>
            </a:r>
            <a:endParaRPr lang="en-IN" sz="1600" dirty="0"/>
          </a:p>
        </p:txBody>
      </p:sp>
      <p:sp>
        <p:nvSpPr>
          <p:cNvPr id="6" name="TextBox 5">
            <a:extLst>
              <a:ext uri="{FF2B5EF4-FFF2-40B4-BE49-F238E27FC236}">
                <a16:creationId xmlns:a16="http://schemas.microsoft.com/office/drawing/2014/main" id="{7CAF47FE-19B3-C640-8CDD-BA3DCCCDC2FD}"/>
              </a:ext>
            </a:extLst>
          </p:cNvPr>
          <p:cNvSpPr txBox="1"/>
          <p:nvPr/>
        </p:nvSpPr>
        <p:spPr>
          <a:xfrm>
            <a:off x="2417779" y="2906486"/>
            <a:ext cx="6682678" cy="369332"/>
          </a:xfrm>
          <a:prstGeom prst="rect">
            <a:avLst/>
          </a:prstGeom>
          <a:noFill/>
        </p:spPr>
        <p:txBody>
          <a:bodyPr wrap="square" rtlCol="0">
            <a:spAutoFit/>
          </a:bodyPr>
          <a:lstStyle/>
          <a:p>
            <a:r>
              <a:rPr lang="en-IN" dirty="0"/>
              <a:t>TEAM - 4</a:t>
            </a:r>
          </a:p>
        </p:txBody>
      </p:sp>
    </p:spTree>
    <p:extLst>
      <p:ext uri="{BB962C8B-B14F-4D97-AF65-F5344CB8AC3E}">
        <p14:creationId xmlns:p14="http://schemas.microsoft.com/office/powerpoint/2010/main" val="2341248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A1A6F-96F7-3CF9-C824-85CE7A4A2F61}"/>
              </a:ext>
            </a:extLst>
          </p:cNvPr>
          <p:cNvSpPr txBox="1"/>
          <p:nvPr/>
        </p:nvSpPr>
        <p:spPr>
          <a:xfrm>
            <a:off x="1146174" y="863590"/>
            <a:ext cx="9890125" cy="4555093"/>
          </a:xfrm>
          <a:prstGeom prst="rect">
            <a:avLst/>
          </a:prstGeom>
          <a:noFill/>
        </p:spPr>
        <p:txBody>
          <a:bodyPr wrap="square">
            <a:spAutoFit/>
          </a:bodyPr>
          <a:lstStyle/>
          <a:p>
            <a:r>
              <a:rPr lang="en-IN" sz="3600" b="1" dirty="0"/>
              <a:t>What Is Containerization?  </a:t>
            </a:r>
          </a:p>
          <a:p>
            <a:endParaRPr lang="en-IN" dirty="0"/>
          </a:p>
          <a:p>
            <a:r>
              <a:rPr lang="en-IN" sz="2500" dirty="0">
                <a:latin typeface="Times New Roman" panose="02020603050405020304" pitchFamily="18" charset="0"/>
                <a:cs typeface="Times New Roman" panose="02020603050405020304" pitchFamily="18" charset="0"/>
              </a:rPr>
              <a:t>Containerization is a technology that allows a developer to package an application and its dependencies into a single container.</a:t>
            </a:r>
          </a:p>
          <a:p>
            <a:endParaRPr lang="en-IN" dirty="0"/>
          </a:p>
          <a:p>
            <a:r>
              <a:rPr lang="en-IN" sz="2400" b="1" dirty="0">
                <a:latin typeface="Times New Roman" panose="02020603050405020304" pitchFamily="18" charset="0"/>
                <a:cs typeface="Times New Roman" panose="02020603050405020304" pitchFamily="18" charset="0"/>
              </a:rPr>
              <a:t>Benefits of Containerization</a:t>
            </a:r>
          </a:p>
          <a:p>
            <a:pPr marL="342900" indent="-342900">
              <a:buFont typeface="Wingdings" panose="05000000000000000000" pitchFamily="2" charset="2"/>
              <a:buChar char="ü"/>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Portability</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Isolation</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Resource efficiency</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Easy to package, ship, and deploy</a:t>
            </a:r>
          </a:p>
          <a:p>
            <a:pPr marL="342900" indent="-342900">
              <a:buFont typeface="Wingdings" panose="05000000000000000000" pitchFamily="2" charset="2"/>
              <a:buChar char="ü"/>
            </a:pPr>
            <a:r>
              <a:rPr lang="en-IN" sz="2400" dirty="0">
                <a:latin typeface="Times New Roman" panose="02020603050405020304" pitchFamily="18" charset="0"/>
                <a:cs typeface="Times New Roman" panose="02020603050405020304" pitchFamily="18" charset="0"/>
              </a:rPr>
              <a:t>Enhanced security</a:t>
            </a:r>
          </a:p>
        </p:txBody>
      </p:sp>
    </p:spTree>
    <p:extLst>
      <p:ext uri="{BB962C8B-B14F-4D97-AF65-F5344CB8AC3E}">
        <p14:creationId xmlns:p14="http://schemas.microsoft.com/office/powerpoint/2010/main" val="111210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AB7281-F5DE-D734-6937-4559E5F56B17}"/>
              </a:ext>
            </a:extLst>
          </p:cNvPr>
          <p:cNvSpPr txBox="1"/>
          <p:nvPr/>
        </p:nvSpPr>
        <p:spPr>
          <a:xfrm>
            <a:off x="420687" y="1382286"/>
            <a:ext cx="11350626" cy="409342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Amazon Elastic Container Registry (Amazon ECR) is an AWS managed container image registry service that provides a secure, scalable, and reliable solution for storing and managing Docker container images.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Components of Amazon ECR:</a:t>
            </a:r>
          </a:p>
          <a:p>
            <a:pPr marL="285750"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Registry: </a:t>
            </a:r>
            <a:r>
              <a:rPr lang="en-US" sz="2000" dirty="0">
                <a:latin typeface="Times New Roman" panose="02020603050405020304" pitchFamily="18" charset="0"/>
                <a:cs typeface="Times New Roman" panose="02020603050405020304" pitchFamily="18" charset="0"/>
              </a:rPr>
              <a:t>Each AWS account has an Amazon ECR private registry. You can create repositories within it to store images.</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Authorization Token: </a:t>
            </a:r>
            <a:r>
              <a:rPr lang="en-US" sz="2000" dirty="0">
                <a:latin typeface="Times New Roman" panose="02020603050405020304" pitchFamily="18" charset="0"/>
                <a:cs typeface="Times New Roman" panose="02020603050405020304" pitchFamily="18" charset="0"/>
              </a:rPr>
              <a:t>Before pushing or pulling images, your client must authenticate to the registry as an AWS user.</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Repository: </a:t>
            </a:r>
            <a:r>
              <a:rPr lang="en-US" sz="2000" dirty="0">
                <a:latin typeface="Times New Roman" panose="02020603050405020304" pitchFamily="18" charset="0"/>
                <a:cs typeface="Times New Roman" panose="02020603050405020304" pitchFamily="18" charset="0"/>
              </a:rPr>
              <a:t>Repositories contain your Docker images, OCI images, and compatible artifacts.</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Repository Policy: </a:t>
            </a:r>
            <a:r>
              <a:rPr lang="en-US" sz="2000" dirty="0">
                <a:latin typeface="Times New Roman" panose="02020603050405020304" pitchFamily="18" charset="0"/>
                <a:cs typeface="Times New Roman" panose="02020603050405020304" pitchFamily="18" charset="0"/>
              </a:rPr>
              <a:t>You can control access to repositories using repository policies.</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Image: </a:t>
            </a:r>
            <a:r>
              <a:rPr lang="en-US" sz="2000" dirty="0">
                <a:latin typeface="Times New Roman" panose="02020603050405020304" pitchFamily="18" charset="0"/>
                <a:cs typeface="Times New Roman" panose="02020603050405020304" pitchFamily="18" charset="0"/>
              </a:rPr>
              <a:t>You can push and pull container images to/from repositories for local development or use in Amazon ECS and Amazon EKS.</a:t>
            </a:r>
          </a:p>
        </p:txBody>
      </p:sp>
      <p:sp>
        <p:nvSpPr>
          <p:cNvPr id="5" name="TextBox 4">
            <a:extLst>
              <a:ext uri="{FF2B5EF4-FFF2-40B4-BE49-F238E27FC236}">
                <a16:creationId xmlns:a16="http://schemas.microsoft.com/office/drawing/2014/main" id="{60021581-766E-B7DD-918C-966F0749CE35}"/>
              </a:ext>
            </a:extLst>
          </p:cNvPr>
          <p:cNvSpPr txBox="1"/>
          <p:nvPr/>
        </p:nvSpPr>
        <p:spPr>
          <a:xfrm>
            <a:off x="518431" y="460313"/>
            <a:ext cx="7464425"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ELASTIC CONTAINER REGISTRY</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425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185" name="Rectangle 618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187" name="Picture 618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188" name="Straight Connector 6187">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189" name="Straight Connector 6188">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190" name="Rectangle 6189">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1" name="Rectangle 619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F3257DB3-3CBD-DF3C-0967-C178332FAFFB}"/>
              </a:ext>
            </a:extLst>
          </p:cNvPr>
          <p:cNvSpPr txBox="1"/>
          <p:nvPr/>
        </p:nvSpPr>
        <p:spPr>
          <a:xfrm>
            <a:off x="7357512" y="363790"/>
            <a:ext cx="3157577" cy="64594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600" cap="all" dirty="0">
                <a:latin typeface="Times New Roman" panose="02020603050405020304" pitchFamily="18" charset="0"/>
                <a:ea typeface="+mj-ea"/>
                <a:cs typeface="Times New Roman" panose="02020603050405020304" pitchFamily="18" charset="0"/>
              </a:rPr>
              <a:t>KUBERNETES</a:t>
            </a:r>
          </a:p>
        </p:txBody>
      </p:sp>
      <p:cxnSp>
        <p:nvCxnSpPr>
          <p:cNvPr id="6184" name="Straight Connector 6183">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18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146" name="Picture 2" descr="Cover image for Kubernetes 101, part I, the fundamentals">
            <a:extLst>
              <a:ext uri="{FF2B5EF4-FFF2-40B4-BE49-F238E27FC236}">
                <a16:creationId xmlns:a16="http://schemas.microsoft.com/office/drawing/2014/main" id="{CE4F4162-B666-AB3E-927B-250D8AEA83C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7701" y="1289890"/>
            <a:ext cx="6558588" cy="47116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2FF882-B455-1B9A-F895-DE27E50A9056}"/>
              </a:ext>
            </a:extLst>
          </p:cNvPr>
          <p:cNvSpPr txBox="1"/>
          <p:nvPr/>
        </p:nvSpPr>
        <p:spPr>
          <a:xfrm>
            <a:off x="7554138" y="2311558"/>
            <a:ext cx="3159432" cy="3940925"/>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Kubernetes, also known as K8s, is a container orchestration platform that follows a master-slave architecture1. It consists of a master node (also known as the control plane) and one or more worker nodes.</a:t>
            </a:r>
          </a:p>
        </p:txBody>
      </p:sp>
    </p:spTree>
    <p:extLst>
      <p:ext uri="{BB962C8B-B14F-4D97-AF65-F5344CB8AC3E}">
        <p14:creationId xmlns:p14="http://schemas.microsoft.com/office/powerpoint/2010/main" val="78415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095D6F-D74B-920D-CDD8-5D4669E8ED91}"/>
              </a:ext>
            </a:extLst>
          </p:cNvPr>
          <p:cNvSpPr txBox="1"/>
          <p:nvPr/>
        </p:nvSpPr>
        <p:spPr>
          <a:xfrm>
            <a:off x="473075" y="431284"/>
            <a:ext cx="6102350"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Key features of Kubernetes</a:t>
            </a:r>
          </a:p>
        </p:txBody>
      </p:sp>
      <p:sp>
        <p:nvSpPr>
          <p:cNvPr id="7" name="TextBox 6">
            <a:extLst>
              <a:ext uri="{FF2B5EF4-FFF2-40B4-BE49-F238E27FC236}">
                <a16:creationId xmlns:a16="http://schemas.microsoft.com/office/drawing/2014/main" id="{00BDFDB4-416F-CE81-BA93-EF646372EA61}"/>
              </a:ext>
            </a:extLst>
          </p:cNvPr>
          <p:cNvSpPr txBox="1"/>
          <p:nvPr/>
        </p:nvSpPr>
        <p:spPr>
          <a:xfrm>
            <a:off x="587374" y="1885087"/>
            <a:ext cx="7388225" cy="2292935"/>
          </a:xfrm>
          <a:prstGeom prst="rect">
            <a:avLst/>
          </a:prstGeom>
          <a:noFill/>
        </p:spPr>
        <p:txBody>
          <a:bodyPr wrap="square">
            <a:spAutoFit/>
          </a:bodyPr>
          <a:lstStyle/>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Automated deployment and management</a:t>
            </a: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Scalability</a:t>
            </a: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High availability</a:t>
            </a: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Improved developer productivity</a:t>
            </a:r>
          </a:p>
          <a:p>
            <a:pPr marL="342900" indent="-342900">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Cost-effectiveness</a:t>
            </a:r>
          </a:p>
          <a:p>
            <a:endParaRPr lang="en-IN" dirty="0"/>
          </a:p>
        </p:txBody>
      </p:sp>
    </p:spTree>
    <p:extLst>
      <p:ext uri="{BB962C8B-B14F-4D97-AF65-F5344CB8AC3E}">
        <p14:creationId xmlns:p14="http://schemas.microsoft.com/office/powerpoint/2010/main" val="1641096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D1A6DD-35C7-8DBB-2854-14F29BCAD633}"/>
              </a:ext>
            </a:extLst>
          </p:cNvPr>
          <p:cNvSpPr txBox="1"/>
          <p:nvPr/>
        </p:nvSpPr>
        <p:spPr>
          <a:xfrm>
            <a:off x="370115" y="566525"/>
            <a:ext cx="8458200" cy="2492990"/>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Step-by-step documentation for the CI/CD pipeline project</a:t>
            </a:r>
            <a:r>
              <a:rPr lang="en-US" sz="2400" b="1" dirty="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1F9980DA-8411-C48F-C42E-D145F10ECD59}"/>
              </a:ext>
            </a:extLst>
          </p:cNvPr>
          <p:cNvSpPr>
            <a:spLocks noChangeArrowheads="1"/>
          </p:cNvSpPr>
          <p:nvPr/>
        </p:nvSpPr>
        <p:spPr bwMode="auto">
          <a:xfrm>
            <a:off x="370115" y="2183917"/>
            <a:ext cx="1219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effectLst/>
                <a:latin typeface="Arial" panose="020B0604020202020204" pitchFamily="34" charset="0"/>
                <a:hlinkClick r:id="rId2">
                  <a:extLst>
                    <a:ext uri="{A12FA001-AC4F-418D-AE19-62706E023703}">
                      <ahyp:hlinkClr xmlns:ahyp="http://schemas.microsoft.com/office/drawing/2018/hyperlinkcolor" val="tx"/>
                    </a:ext>
                  </a:extLst>
                </a:hlinkClick>
              </a:rPr>
              <a:t>AryanSahoo_10743412_Milestone-2.docx</a:t>
            </a: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0568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D6EC-C497-B1C0-F313-420564A51D01}"/>
              </a:ext>
            </a:extLst>
          </p:cNvPr>
          <p:cNvSpPr>
            <a:spLocks noGrp="1"/>
          </p:cNvSpPr>
          <p:nvPr>
            <p:ph type="title"/>
          </p:nvPr>
        </p:nvSpPr>
        <p:spPr>
          <a:xfrm>
            <a:off x="1454239" y="1605776"/>
            <a:ext cx="8643154" cy="2038304"/>
          </a:xfrm>
        </p:spPr>
        <p:txBody>
          <a:bodyPr>
            <a:normAutofit/>
          </a:bodyPr>
          <a:lstStyle/>
          <a:p>
            <a:r>
              <a:rPr lang="en-IN" sz="4000" dirty="0"/>
              <a:t>THANK YOU</a:t>
            </a:r>
          </a:p>
        </p:txBody>
      </p:sp>
      <p:sp>
        <p:nvSpPr>
          <p:cNvPr id="3" name="Text Placeholder 2">
            <a:extLst>
              <a:ext uri="{FF2B5EF4-FFF2-40B4-BE49-F238E27FC236}">
                <a16:creationId xmlns:a16="http://schemas.microsoft.com/office/drawing/2014/main" id="{A7EBD881-4236-F82B-0ADE-D3154FBC5400}"/>
              </a:ext>
            </a:extLst>
          </p:cNvPr>
          <p:cNvSpPr>
            <a:spLocks noGrp="1"/>
          </p:cNvSpPr>
          <p:nvPr>
            <p:ph type="body" idx="1"/>
          </p:nvPr>
        </p:nvSpPr>
        <p:spPr/>
        <p:txBody>
          <a:bodyPr/>
          <a:lstStyle/>
          <a:p>
            <a:r>
              <a:rPr lang="en-IN" dirty="0"/>
              <a:t>………………………………………………………………</a:t>
            </a:r>
          </a:p>
        </p:txBody>
      </p:sp>
    </p:spTree>
    <p:extLst>
      <p:ext uri="{BB962C8B-B14F-4D97-AF65-F5344CB8AC3E}">
        <p14:creationId xmlns:p14="http://schemas.microsoft.com/office/powerpoint/2010/main" val="223826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8538B101-4B87-DEE4-CEF9-3F70BD8BE29E}"/>
              </a:ext>
            </a:extLst>
          </p:cNvPr>
          <p:cNvSpPr txBox="1"/>
          <p:nvPr/>
        </p:nvSpPr>
        <p:spPr>
          <a:xfrm>
            <a:off x="1451580" y="804520"/>
            <a:ext cx="4176511"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600" cap="all" dirty="0">
                <a:latin typeface="Times New Roman" panose="02020603050405020304" pitchFamily="18" charset="0"/>
                <a:ea typeface="+mj-ea"/>
                <a:cs typeface="Times New Roman" panose="02020603050405020304" pitchFamily="18" charset="0"/>
              </a:rPr>
              <a:t>CI/CD PIPELINE</a:t>
            </a:r>
          </a:p>
        </p:txBody>
      </p:sp>
      <p:sp>
        <p:nvSpPr>
          <p:cNvPr id="23" name="Rectangle 2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52061459-30C4-001E-98AD-B12ED41E24BE}"/>
              </a:ext>
            </a:extLst>
          </p:cNvPr>
          <p:cNvSpPr txBox="1"/>
          <p:nvPr/>
        </p:nvSpPr>
        <p:spPr>
          <a:xfrm>
            <a:off x="1451581" y="2015732"/>
            <a:ext cx="4172212" cy="3450613"/>
          </a:xfrm>
          <a:prstGeom prst="rect">
            <a:avLst/>
          </a:prstGeom>
        </p:spPr>
        <p:txBody>
          <a:bodyPr vert="horz" lIns="91440" tIns="45720" rIns="91440" bIns="45720" rtlCol="0" anchor="t">
            <a:normAutofit/>
          </a:bodyPr>
          <a:lstStyle/>
          <a:p>
            <a:pPr marL="0" indent="-228600" defTabSz="914400">
              <a:lnSpc>
                <a:spcPct val="120000"/>
              </a:lnSpc>
              <a:spcAft>
                <a:spcPts val="600"/>
              </a:spcAft>
              <a:buClr>
                <a:schemeClr val="accent1"/>
              </a:buClr>
              <a:buSzPct val="100000"/>
              <a:buFont typeface="Arial" panose="020B0604020202020204" pitchFamily="34" charset="0"/>
              <a:buChar char="•"/>
            </a:pPr>
            <a:r>
              <a:rPr lang="en-US" dirty="0"/>
              <a:t>A CI/CD pipeline is an automated process for managing the lifecycle of applications, from development to deployment . CI stands for Continuous Integration and CD stands for Continuous Delivery</a:t>
            </a:r>
          </a:p>
        </p:txBody>
      </p:sp>
      <p:pic>
        <p:nvPicPr>
          <p:cNvPr id="6" name="Picture 2">
            <a:extLst>
              <a:ext uri="{FF2B5EF4-FFF2-40B4-BE49-F238E27FC236}">
                <a16:creationId xmlns:a16="http://schemas.microsoft.com/office/drawing/2014/main" id="{24A70BE8-5ADA-D724-79CA-AFFE05168C3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4251" y="805583"/>
            <a:ext cx="4660762" cy="466076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66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17BBCF6-D166-E09E-8903-C41C37A7D827}"/>
              </a:ext>
            </a:extLst>
          </p:cNvPr>
          <p:cNvPicPr>
            <a:picLocks noChangeAspect="1"/>
          </p:cNvPicPr>
          <p:nvPr/>
        </p:nvPicPr>
        <p:blipFill>
          <a:blip r:embed="rId2"/>
          <a:stretch>
            <a:fillRect/>
          </a:stretch>
        </p:blipFill>
        <p:spPr>
          <a:xfrm>
            <a:off x="516188" y="948872"/>
            <a:ext cx="10769576" cy="4873234"/>
          </a:xfrm>
          <a:prstGeom prst="rect">
            <a:avLst/>
          </a:prstGeom>
        </p:spPr>
      </p:pic>
      <p:sp>
        <p:nvSpPr>
          <p:cNvPr id="4" name="TextBox 3">
            <a:extLst>
              <a:ext uri="{FF2B5EF4-FFF2-40B4-BE49-F238E27FC236}">
                <a16:creationId xmlns:a16="http://schemas.microsoft.com/office/drawing/2014/main" id="{ED4A0D1A-D75C-285F-4904-794C13843436}"/>
              </a:ext>
            </a:extLst>
          </p:cNvPr>
          <p:cNvSpPr txBox="1"/>
          <p:nvPr/>
        </p:nvSpPr>
        <p:spPr>
          <a:xfrm>
            <a:off x="516188" y="133756"/>
            <a:ext cx="6101442"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PROCESS</a:t>
            </a:r>
          </a:p>
        </p:txBody>
      </p:sp>
      <p:sp>
        <p:nvSpPr>
          <p:cNvPr id="6" name="Rectangle 5">
            <a:extLst>
              <a:ext uri="{FF2B5EF4-FFF2-40B4-BE49-F238E27FC236}">
                <a16:creationId xmlns:a16="http://schemas.microsoft.com/office/drawing/2014/main" id="{77121028-6985-B720-F848-B466DF1A5A26}"/>
              </a:ext>
            </a:extLst>
          </p:cNvPr>
          <p:cNvSpPr/>
          <p:nvPr/>
        </p:nvSpPr>
        <p:spPr>
          <a:xfrm>
            <a:off x="6886557" y="1940763"/>
            <a:ext cx="1001485" cy="1006916"/>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D1D7A61-C8FA-CF14-8D9F-73DC1A960350}"/>
              </a:ext>
            </a:extLst>
          </p:cNvPr>
          <p:cNvSpPr txBox="1"/>
          <p:nvPr/>
        </p:nvSpPr>
        <p:spPr>
          <a:xfrm>
            <a:off x="6969560" y="2244166"/>
            <a:ext cx="914400" cy="400110"/>
          </a:xfrm>
          <a:prstGeom prst="rect">
            <a:avLst/>
          </a:prstGeom>
          <a:noFill/>
        </p:spPr>
        <p:txBody>
          <a:bodyPr wrap="square" rtlCol="0">
            <a:spAutoFit/>
          </a:bodyPr>
          <a:lstStyle/>
          <a:p>
            <a:r>
              <a:rPr lang="en-IN" sz="2000" dirty="0"/>
              <a:t>Plugins</a:t>
            </a:r>
          </a:p>
        </p:txBody>
      </p:sp>
    </p:spTree>
    <p:extLst>
      <p:ext uri="{BB962C8B-B14F-4D97-AF65-F5344CB8AC3E}">
        <p14:creationId xmlns:p14="http://schemas.microsoft.com/office/powerpoint/2010/main" val="333968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itle%% %%page%% Version control post ...">
            <a:extLst>
              <a:ext uri="{FF2B5EF4-FFF2-40B4-BE49-F238E27FC236}">
                <a16:creationId xmlns:a16="http://schemas.microsoft.com/office/drawing/2014/main" id="{47B9BC6B-22A1-CEBD-348F-0039A0669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72" y="622157"/>
            <a:ext cx="3314700" cy="1381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AEC1C5-4001-7656-0576-A51E359ABEA3}"/>
              </a:ext>
            </a:extLst>
          </p:cNvPr>
          <p:cNvSpPr txBox="1"/>
          <p:nvPr/>
        </p:nvSpPr>
        <p:spPr>
          <a:xfrm>
            <a:off x="979714" y="2557280"/>
            <a:ext cx="10287000" cy="344709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GIT</a:t>
            </a:r>
          </a:p>
          <a:p>
            <a:r>
              <a:rPr lang="en-IN" sz="2000" dirty="0">
                <a:latin typeface="Times New Roman" panose="02020603050405020304" pitchFamily="18" charset="0"/>
                <a:cs typeface="Times New Roman" panose="02020603050405020304" pitchFamily="18" charset="0"/>
              </a:rPr>
              <a:t> Git is a distributed version control system for tracking changes in source code during software development. It is designed for coordinating work among programmers, but it can be used to track changes in any set of files. Its goals include speed, data integrity, and support for distributed, non-linear workflows.</a:t>
            </a: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GIT VS GITHUB</a:t>
            </a:r>
            <a:endParaRPr lang="en-US" sz="2000" b="1" dirty="0">
              <a:solidFill>
                <a:srgbClr val="333333"/>
              </a:solidFill>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Git is a distributed version control system used for tracking changes in source code, while GitHub is a web-based hosting service for Git repositories where you can collaborate, share, and manage your code online.</a:t>
            </a:r>
          </a:p>
          <a:p>
            <a:endParaRPr lang="en-IN" dirty="0"/>
          </a:p>
        </p:txBody>
      </p:sp>
    </p:spTree>
    <p:extLst>
      <p:ext uri="{BB962C8B-B14F-4D97-AF65-F5344CB8AC3E}">
        <p14:creationId xmlns:p14="http://schemas.microsoft.com/office/powerpoint/2010/main" val="171106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04374-2FC9-74DD-DD8E-E06D0AA6670C}"/>
              </a:ext>
            </a:extLst>
          </p:cNvPr>
          <p:cNvSpPr txBox="1"/>
          <p:nvPr/>
        </p:nvSpPr>
        <p:spPr>
          <a:xfrm>
            <a:off x="732065" y="615434"/>
            <a:ext cx="6101442"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JENKINS</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BC4D316-44ED-83F0-3398-5CF451FA15E4}"/>
              </a:ext>
            </a:extLst>
          </p:cNvPr>
          <p:cNvSpPr txBox="1"/>
          <p:nvPr/>
        </p:nvSpPr>
        <p:spPr>
          <a:xfrm>
            <a:off x="732065" y="1416120"/>
            <a:ext cx="10872106" cy="4431983"/>
          </a:xfrm>
          <a:prstGeom prst="rect">
            <a:avLst/>
          </a:prstGeom>
          <a:noFill/>
        </p:spPr>
        <p:txBody>
          <a:bodyPr wrap="square">
            <a:spAutoFit/>
          </a:bodyPr>
          <a:lstStyle/>
          <a:p>
            <a:pPr algn="just"/>
            <a:r>
              <a:rPr lang="en-IN" sz="2200" dirty="0">
                <a:latin typeface="Times New Roman" panose="02020603050405020304" pitchFamily="18" charset="0"/>
                <a:cs typeface="Times New Roman" panose="02020603050405020304" pitchFamily="18" charset="0"/>
              </a:rPr>
              <a:t>Jenkins is an open-source automation server that helps automate the parts of software development related to building, testing, and deploying</a:t>
            </a:r>
          </a:p>
          <a:p>
            <a:pPr algn="just"/>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Developers commit changes to the source code, found in the repository.</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Jenkins CI server checks the repository at regular intervals and pulls any newly available code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Build Server builds the code into an executable file. In case the build fails, feedback is sent to the developers.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Jenkins deploys the build application to the test server. If the test fails, the developers are alerted.</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the code is error-free, the tested application is deployed on the production server</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Jenkins is used to implement Infrastructure as Code practices</a:t>
            </a:r>
          </a:p>
          <a:p>
            <a:endParaRPr lang="en-IN" dirty="0"/>
          </a:p>
        </p:txBody>
      </p:sp>
    </p:spTree>
    <p:extLst>
      <p:ext uri="{BB962C8B-B14F-4D97-AF65-F5344CB8AC3E}">
        <p14:creationId xmlns:p14="http://schemas.microsoft.com/office/powerpoint/2010/main" val="74449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3" name="Picture 5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5" name="Straight Connector 5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9" name="Rectangle 58">
            <a:extLst>
              <a:ext uri="{FF2B5EF4-FFF2-40B4-BE49-F238E27FC236}">
                <a16:creationId xmlns:a16="http://schemas.microsoft.com/office/drawing/2014/main" id="{11587617-1CD9-4BB4-8FDB-02547523F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2359BEA-F467-446B-9ED2-7DE4AE394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TextBox 2">
            <a:extLst>
              <a:ext uri="{FF2B5EF4-FFF2-40B4-BE49-F238E27FC236}">
                <a16:creationId xmlns:a16="http://schemas.microsoft.com/office/drawing/2014/main" id="{73143A70-8429-1E3D-21BB-A2A49DCEE37E}"/>
              </a:ext>
            </a:extLst>
          </p:cNvPr>
          <p:cNvSpPr txBox="1"/>
          <p:nvPr/>
        </p:nvSpPr>
        <p:spPr>
          <a:xfrm>
            <a:off x="1776729" y="4459039"/>
            <a:ext cx="8643011" cy="551528"/>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3600" cap="all">
                <a:latin typeface="+mj-lt"/>
                <a:ea typeface="+mj-ea"/>
                <a:cs typeface="+mj-cs"/>
              </a:rPr>
              <a:t>Integrating git with jenkins</a:t>
            </a:r>
          </a:p>
        </p:txBody>
      </p:sp>
      <p:pic>
        <p:nvPicPr>
          <p:cNvPr id="5" name="Picture 2" descr="Integrate GitHub And Jenkins. Connect Jenkins and GitHub. And trigger… | by  Bharathiraja | Medium">
            <a:extLst>
              <a:ext uri="{FF2B5EF4-FFF2-40B4-BE49-F238E27FC236}">
                <a16:creationId xmlns:a16="http://schemas.microsoft.com/office/drawing/2014/main" id="{21CE7965-11F0-6C19-352F-F79A007AC71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776728" y="643992"/>
            <a:ext cx="8319771" cy="3652214"/>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a:extLst>
              <a:ext uri="{FF2B5EF4-FFF2-40B4-BE49-F238E27FC236}">
                <a16:creationId xmlns:a16="http://schemas.microsoft.com/office/drawing/2014/main" id="{07C4A58F-EDCB-42E6-BB21-2D410EF07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5" name="Picture 64">
            <a:extLst>
              <a:ext uri="{FF2B5EF4-FFF2-40B4-BE49-F238E27FC236}">
                <a16:creationId xmlns:a16="http://schemas.microsoft.com/office/drawing/2014/main" id="{CEF18BD6-B169-4CEE-BB3D-71DFD6A833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0C253CD2-F713-407C-B979-22CDBA531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89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B1463C-0C33-C097-462C-6353233B0DB7}"/>
              </a:ext>
            </a:extLst>
          </p:cNvPr>
          <p:cNvSpPr txBox="1"/>
          <p:nvPr/>
        </p:nvSpPr>
        <p:spPr>
          <a:xfrm>
            <a:off x="505618" y="1382286"/>
            <a:ext cx="11180763" cy="4093428"/>
          </a:xfrm>
          <a:prstGeom prst="rect">
            <a:avLst/>
          </a:prstGeom>
          <a:noFill/>
        </p:spPr>
        <p:txBody>
          <a:bodyPr wrap="square">
            <a:spAutoFit/>
          </a:bodyPr>
          <a:lstStyle/>
          <a:p>
            <a:r>
              <a:rPr lang="en-IN" sz="2600" dirty="0">
                <a:latin typeface="Times New Roman" panose="02020603050405020304" pitchFamily="18" charset="0"/>
                <a:cs typeface="Times New Roman" panose="02020603050405020304" pitchFamily="18" charset="0"/>
              </a:rPr>
              <a:t>Maven is a popular open-source build automation and project management tool primarily used in Java-based development projects.</a:t>
            </a:r>
          </a:p>
          <a:p>
            <a:endParaRPr lang="en-IN" sz="2600" dirty="0">
              <a:latin typeface="Times New Roman" panose="02020603050405020304" pitchFamily="18" charset="0"/>
              <a:cs typeface="Times New Roman" panose="02020603050405020304" pitchFamily="18" charset="0"/>
            </a:endParaRPr>
          </a:p>
          <a:p>
            <a:r>
              <a:rPr lang="en-IN" sz="2600" b="1" dirty="0">
                <a:latin typeface="Times New Roman" panose="02020603050405020304" pitchFamily="18" charset="0"/>
                <a:cs typeface="Times New Roman" panose="02020603050405020304" pitchFamily="18" charset="0"/>
              </a:rPr>
              <a:t>Features</a:t>
            </a:r>
          </a:p>
          <a:p>
            <a:pPr marL="342900" indent="-3429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Dependency management, featuring automatic updating</a:t>
            </a:r>
          </a:p>
          <a:p>
            <a:pPr marL="342900" indent="-3429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Backwards compatible with previous versions</a:t>
            </a:r>
          </a:p>
          <a:p>
            <a:pPr marL="342900" indent="-3429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Strong error and integrity reporting</a:t>
            </a:r>
          </a:p>
          <a:p>
            <a:pPr marL="342900" indent="-3429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Ensures consistent usage across all projects</a:t>
            </a:r>
          </a:p>
          <a:p>
            <a:pPr marL="342900" indent="-342900">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It’s extensible, and you can easily write plug-ins using scripting languages or Java.</a:t>
            </a:r>
            <a:endParaRPr lang="en-IN" sz="2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B35DB2A-03AF-19C1-C0A8-1411AF8C9D74}"/>
              </a:ext>
            </a:extLst>
          </p:cNvPr>
          <p:cNvSpPr txBox="1"/>
          <p:nvPr/>
        </p:nvSpPr>
        <p:spPr>
          <a:xfrm>
            <a:off x="505618" y="500743"/>
            <a:ext cx="4452257"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MAVEN</a:t>
            </a:r>
          </a:p>
        </p:txBody>
      </p:sp>
    </p:spTree>
    <p:extLst>
      <p:ext uri="{BB962C8B-B14F-4D97-AF65-F5344CB8AC3E}">
        <p14:creationId xmlns:p14="http://schemas.microsoft.com/office/powerpoint/2010/main" val="3719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What is Tomcat? Everything You Need to Know">
            <a:extLst>
              <a:ext uri="{FF2B5EF4-FFF2-40B4-BE49-F238E27FC236}">
                <a16:creationId xmlns:a16="http://schemas.microsoft.com/office/drawing/2014/main" id="{C6C6DF3B-21F1-1D4B-D691-C2379D5ED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9692" y="1957503"/>
            <a:ext cx="2857500" cy="2324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288D63-6D71-54A5-61C9-30B0DAA0B559}"/>
              </a:ext>
            </a:extLst>
          </p:cNvPr>
          <p:cNvSpPr txBox="1"/>
          <p:nvPr/>
        </p:nvSpPr>
        <p:spPr>
          <a:xfrm>
            <a:off x="445407" y="1395299"/>
            <a:ext cx="7515225" cy="3448508"/>
          </a:xfrm>
          <a:prstGeom prst="rect">
            <a:avLst/>
          </a:prstGeom>
          <a:noFill/>
        </p:spPr>
        <p:txBody>
          <a:bodyPr wrap="square">
            <a:spAutoFit/>
          </a:bodyPr>
          <a:lstStyle/>
          <a:p>
            <a:pPr indent="-228600" algn="just" defTabSz="914400">
              <a:lnSpc>
                <a:spcPct val="110000"/>
              </a:lnSpc>
              <a:spcAft>
                <a:spcPts val="600"/>
              </a:spcAft>
              <a:buClr>
                <a:schemeClr val="accent1"/>
              </a:buClr>
              <a:buSzPct val="1000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Tomcat is an open-source web server and servlet. The Apache Software Foundation has developed it. It is used widely for hosting Java-based applications on the web. It is built on Java technologies and implements the Java Servlet and </a:t>
            </a:r>
            <a:r>
              <a:rPr lang="en-US" sz="2500" dirty="0" err="1">
                <a:latin typeface="Times New Roman" panose="02020603050405020304" pitchFamily="18" charset="0"/>
                <a:cs typeface="Times New Roman" panose="02020603050405020304" pitchFamily="18" charset="0"/>
              </a:rPr>
              <a:t>JavaServer</a:t>
            </a:r>
            <a:r>
              <a:rPr lang="en-US" sz="2500" dirty="0">
                <a:latin typeface="Times New Roman" panose="02020603050405020304" pitchFamily="18" charset="0"/>
                <a:cs typeface="Times New Roman" panose="02020603050405020304" pitchFamily="18" charset="0"/>
              </a:rPr>
              <a:t> Pages (JSP) specifications. Tomcat acts as a bridge between web servers and Java-based applications, facilitating the execution of dynamic content and processing client requests.</a:t>
            </a:r>
          </a:p>
        </p:txBody>
      </p:sp>
      <p:sp>
        <p:nvSpPr>
          <p:cNvPr id="2" name="TextBox 1">
            <a:extLst>
              <a:ext uri="{FF2B5EF4-FFF2-40B4-BE49-F238E27FC236}">
                <a16:creationId xmlns:a16="http://schemas.microsoft.com/office/drawing/2014/main" id="{3B682F84-1E93-5D01-7FF7-646119CD029B}"/>
              </a:ext>
            </a:extLst>
          </p:cNvPr>
          <p:cNvSpPr txBox="1"/>
          <p:nvPr/>
        </p:nvSpPr>
        <p:spPr>
          <a:xfrm>
            <a:off x="445407" y="361157"/>
            <a:ext cx="4064455"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TOMCAT</a:t>
            </a:r>
          </a:p>
        </p:txBody>
      </p:sp>
    </p:spTree>
    <p:extLst>
      <p:ext uri="{BB962C8B-B14F-4D97-AF65-F5344CB8AC3E}">
        <p14:creationId xmlns:p14="http://schemas.microsoft.com/office/powerpoint/2010/main" val="42724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B0CF25-C22D-EAB7-1096-15C930505B18}"/>
              </a:ext>
            </a:extLst>
          </p:cNvPr>
          <p:cNvSpPr txBox="1"/>
          <p:nvPr/>
        </p:nvSpPr>
        <p:spPr>
          <a:xfrm>
            <a:off x="904874" y="311488"/>
            <a:ext cx="7832725" cy="661720"/>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DOCKER</a:t>
            </a:r>
          </a:p>
        </p:txBody>
      </p:sp>
      <p:sp>
        <p:nvSpPr>
          <p:cNvPr id="7" name="TextBox 6">
            <a:extLst>
              <a:ext uri="{FF2B5EF4-FFF2-40B4-BE49-F238E27FC236}">
                <a16:creationId xmlns:a16="http://schemas.microsoft.com/office/drawing/2014/main" id="{1133412F-7414-52A2-EA25-7059243EC26A}"/>
              </a:ext>
            </a:extLst>
          </p:cNvPr>
          <p:cNvSpPr txBox="1"/>
          <p:nvPr/>
        </p:nvSpPr>
        <p:spPr>
          <a:xfrm>
            <a:off x="904874" y="1312386"/>
            <a:ext cx="8747125" cy="120032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Docker is a containerization platform that allows developers to package applications and their dependencies into lightweight, portable containers.</a:t>
            </a:r>
          </a:p>
        </p:txBody>
      </p:sp>
      <p:sp>
        <p:nvSpPr>
          <p:cNvPr id="9" name="TextBox 8">
            <a:extLst>
              <a:ext uri="{FF2B5EF4-FFF2-40B4-BE49-F238E27FC236}">
                <a16:creationId xmlns:a16="http://schemas.microsoft.com/office/drawing/2014/main" id="{B813D8AF-A15E-1386-46A3-4ED084E1DD36}"/>
              </a:ext>
            </a:extLst>
          </p:cNvPr>
          <p:cNvSpPr txBox="1"/>
          <p:nvPr/>
        </p:nvSpPr>
        <p:spPr>
          <a:xfrm>
            <a:off x="852487" y="2606348"/>
            <a:ext cx="10487026" cy="3477875"/>
          </a:xfrm>
          <a:prstGeom prst="rect">
            <a:avLst/>
          </a:prstGeom>
          <a:noFill/>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Key concepts:-</a:t>
            </a:r>
          </a:p>
          <a:p>
            <a:pPr marL="285750" indent="-285750" algn="just">
              <a:buFont typeface="Wingdings" panose="05000000000000000000" pitchFamily="2" charset="2"/>
              <a:buChar char="Ø"/>
            </a:pPr>
            <a:endParaRPr lang="en-US" sz="2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Images: </a:t>
            </a:r>
            <a:r>
              <a:rPr lang="en-US" sz="2200" dirty="0">
                <a:latin typeface="Times New Roman" panose="02020603050405020304" pitchFamily="18" charset="0"/>
                <a:cs typeface="Times New Roman" panose="02020603050405020304" pitchFamily="18" charset="0"/>
              </a:rPr>
              <a:t>Docker images are read-only templates that define an application’s environment. They include the application code, runtime, system libraries, and other dependencies.</a:t>
            </a:r>
          </a:p>
          <a:p>
            <a:pPr marL="285750" indent="-28575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Containers: </a:t>
            </a:r>
            <a:r>
              <a:rPr lang="en-US" sz="2200" dirty="0">
                <a:latin typeface="Times New Roman" panose="02020603050405020304" pitchFamily="18" charset="0"/>
                <a:cs typeface="Times New Roman" panose="02020603050405020304" pitchFamily="18" charset="0"/>
              </a:rPr>
              <a:t>Containers are instances of Docker images. They are lightweight, isolated, and can be started, stopped, and moved between different hosts.</a:t>
            </a:r>
          </a:p>
          <a:p>
            <a:pPr marL="285750" indent="-285750"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Docker file: </a:t>
            </a:r>
            <a:r>
              <a:rPr lang="en-US" sz="2200" dirty="0">
                <a:latin typeface="Times New Roman" panose="02020603050405020304" pitchFamily="18" charset="0"/>
                <a:cs typeface="Times New Roman" panose="02020603050405020304" pitchFamily="18" charset="0"/>
              </a:rPr>
              <a:t>A Docker file is a script that defines how to build a Docker image. It specifies the base image, adds application code, sets environment variables, and configures other settings.</a:t>
            </a:r>
          </a:p>
        </p:txBody>
      </p:sp>
    </p:spTree>
    <p:extLst>
      <p:ext uri="{BB962C8B-B14F-4D97-AF65-F5344CB8AC3E}">
        <p14:creationId xmlns:p14="http://schemas.microsoft.com/office/powerpoint/2010/main" val="12555191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TM10001114[[fn=Gallery]]</Template>
  <TotalTime>221</TotalTime>
  <Words>784</Words>
  <Application>Microsoft Office PowerPoint</Application>
  <PresentationFormat>Widescreen</PresentationFormat>
  <Paragraphs>83</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Aptos</vt:lpstr>
      <vt:lpstr>Arial</vt:lpstr>
      <vt:lpstr>Gill Sans MT</vt:lpstr>
      <vt:lpstr>Times New Roman</vt:lpstr>
      <vt:lpstr>Wingdings</vt:lpstr>
      <vt:lpstr>Gallery</vt:lpstr>
      <vt:lpstr>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Kavana M</dc:creator>
  <cp:lastModifiedBy>Aryan Sahoo</cp:lastModifiedBy>
  <cp:revision>3</cp:revision>
  <dcterms:created xsi:type="dcterms:W3CDTF">2024-07-10T11:01:56Z</dcterms:created>
  <dcterms:modified xsi:type="dcterms:W3CDTF">2024-07-11T12:12:51Z</dcterms:modified>
</cp:coreProperties>
</file>