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21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E6EFB-24B0-4663-B9F1-49AC475DFDDC}" type="datetimeFigureOut">
              <a:rPr lang="en-US" smtClean="0"/>
              <a:t>15/6/2016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3DCA5-346B-4A28-9A9F-8F6BED969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59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E6EFB-24B0-4663-B9F1-49AC475DFDDC}" type="datetimeFigureOut">
              <a:rPr lang="en-US" smtClean="0"/>
              <a:t>15/6/2016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3DCA5-346B-4A28-9A9F-8F6BED969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174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E6EFB-24B0-4663-B9F1-49AC475DFDDC}" type="datetimeFigureOut">
              <a:rPr lang="en-US" smtClean="0"/>
              <a:t>15/6/2016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3DCA5-346B-4A28-9A9F-8F6BED969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858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E6EFB-24B0-4663-B9F1-49AC475DFDDC}" type="datetimeFigureOut">
              <a:rPr lang="en-US" smtClean="0"/>
              <a:t>15/6/2016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3DCA5-346B-4A28-9A9F-8F6BED969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900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E6EFB-24B0-4663-B9F1-49AC475DFDDC}" type="datetimeFigureOut">
              <a:rPr lang="en-US" smtClean="0"/>
              <a:t>15/6/2016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3DCA5-346B-4A28-9A9F-8F6BED969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258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E6EFB-24B0-4663-B9F1-49AC475DFDDC}" type="datetimeFigureOut">
              <a:rPr lang="en-US" smtClean="0"/>
              <a:t>15/6/2016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3DCA5-346B-4A28-9A9F-8F6BED969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988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E6EFB-24B0-4663-B9F1-49AC475DFDDC}" type="datetimeFigureOut">
              <a:rPr lang="en-US" smtClean="0"/>
              <a:t>15/6/2016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3DCA5-346B-4A28-9A9F-8F6BED969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183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E6EFB-24B0-4663-B9F1-49AC475DFDDC}" type="datetimeFigureOut">
              <a:rPr lang="en-US" smtClean="0"/>
              <a:t>15/6/2016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3DCA5-346B-4A28-9A9F-8F6BED969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749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E6EFB-24B0-4663-B9F1-49AC475DFDDC}" type="datetimeFigureOut">
              <a:rPr lang="en-US" smtClean="0"/>
              <a:t>15/6/2016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3DCA5-346B-4A28-9A9F-8F6BED969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42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E6EFB-24B0-4663-B9F1-49AC475DFDDC}" type="datetimeFigureOut">
              <a:rPr lang="en-US" smtClean="0"/>
              <a:t>15/6/2016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3DCA5-346B-4A28-9A9F-8F6BED969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79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E6EFB-24B0-4663-B9F1-49AC475DFDDC}" type="datetimeFigureOut">
              <a:rPr lang="en-US" smtClean="0"/>
              <a:t>15/6/2016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3DCA5-346B-4A28-9A9F-8F6BED969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157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0E6EFB-24B0-4663-B9F1-49AC475DFDDC}" type="datetimeFigureOut">
              <a:rPr lang="en-US" smtClean="0"/>
              <a:t>15/6/2016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3DCA5-346B-4A28-9A9F-8F6BED969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483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Process 3"/>
          <p:cNvSpPr/>
          <p:nvPr/>
        </p:nvSpPr>
        <p:spPr>
          <a:xfrm>
            <a:off x="3689838" y="1460788"/>
            <a:ext cx="3370245" cy="3428712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Flowchart: Process 4"/>
          <p:cNvSpPr/>
          <p:nvPr/>
        </p:nvSpPr>
        <p:spPr>
          <a:xfrm>
            <a:off x="3949024" y="1794509"/>
            <a:ext cx="1335203" cy="1171074"/>
          </a:xfrm>
          <a:prstGeom prst="flowChartProcess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050" b="1" dirty="0" smtClean="0"/>
              <a:t>gateway.kave.org</a:t>
            </a:r>
          </a:p>
          <a:p>
            <a:pPr algn="ctr"/>
            <a:endParaRPr lang="en-US" sz="1050" dirty="0" smtClean="0"/>
          </a:p>
          <a:p>
            <a:r>
              <a:rPr lang="en-US" sz="800" b="1" dirty="0" smtClean="0"/>
              <a:t>KAVELANDING</a:t>
            </a:r>
          </a:p>
          <a:p>
            <a:r>
              <a:rPr lang="en-US" sz="800" b="1" dirty="0" smtClean="0"/>
              <a:t>KAVETOOLBOXGATE</a:t>
            </a:r>
          </a:p>
          <a:p>
            <a:r>
              <a:rPr lang="en-US" sz="800" i="1" dirty="0" smtClean="0"/>
              <a:t>SONARQUBE_RUNNER</a:t>
            </a:r>
          </a:p>
          <a:p>
            <a:r>
              <a:rPr lang="en-US" sz="800" i="1" dirty="0" smtClean="0"/>
              <a:t>FREEIPA_CLIENT</a:t>
            </a:r>
          </a:p>
          <a:p>
            <a:r>
              <a:rPr lang="nl-NL" sz="800" i="1" dirty="0" smtClean="0"/>
              <a:t>METRICS_MONITOR</a:t>
            </a:r>
            <a:endParaRPr lang="en-US" sz="800" i="1" dirty="0" smtClean="0"/>
          </a:p>
          <a:p>
            <a:r>
              <a:rPr lang="en-US" sz="800" i="1" dirty="0" smtClean="0"/>
              <a:t>ZOOKEEPER_CLIENT</a:t>
            </a:r>
            <a:endParaRPr lang="en-US" sz="800" i="1" dirty="0"/>
          </a:p>
        </p:txBody>
      </p:sp>
      <p:sp>
        <p:nvSpPr>
          <p:cNvPr id="7" name="Flowchart: Process 6"/>
          <p:cNvSpPr/>
          <p:nvPr/>
        </p:nvSpPr>
        <p:spPr>
          <a:xfrm>
            <a:off x="5504553" y="1794508"/>
            <a:ext cx="1335203" cy="1340087"/>
          </a:xfrm>
          <a:prstGeom prst="flowChartProcess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050" b="1" dirty="0" smtClean="0"/>
              <a:t>ambari.kave.org</a:t>
            </a:r>
          </a:p>
          <a:p>
            <a:endParaRPr lang="en-US" sz="1050" dirty="0" smtClean="0"/>
          </a:p>
          <a:p>
            <a:r>
              <a:rPr lang="en-US" sz="800" b="1" dirty="0" smtClean="0"/>
              <a:t>AMBARI_SERVER</a:t>
            </a:r>
          </a:p>
          <a:p>
            <a:r>
              <a:rPr lang="en-US" sz="800" b="1" dirty="0" smtClean="0"/>
              <a:t>ZOOKEEPER_SERVER</a:t>
            </a:r>
          </a:p>
          <a:p>
            <a:r>
              <a:rPr lang="en-US" sz="800" b="1" dirty="0"/>
              <a:t>METRICS_COLLECTOR</a:t>
            </a:r>
          </a:p>
          <a:p>
            <a:r>
              <a:rPr lang="en-US" sz="800" b="1" dirty="0" smtClean="0"/>
              <a:t>METRICS_GRAFANA</a:t>
            </a:r>
            <a:endParaRPr lang="en-US" sz="800" b="1" dirty="0" smtClean="0"/>
          </a:p>
          <a:p>
            <a:r>
              <a:rPr lang="en-US" sz="800" b="1" dirty="0" smtClean="0"/>
              <a:t>FREEIPA_SERVER</a:t>
            </a:r>
            <a:endParaRPr lang="en-US" sz="800" b="1" i="1" dirty="0" smtClean="0"/>
          </a:p>
          <a:p>
            <a:r>
              <a:rPr lang="en-US" sz="800" i="1" dirty="0"/>
              <a:t>FREEIPA_CLIENT</a:t>
            </a:r>
          </a:p>
          <a:p>
            <a:r>
              <a:rPr lang="nl-NL" sz="800" i="1" dirty="0"/>
              <a:t>METRICS_MONITOR</a:t>
            </a:r>
            <a:endParaRPr lang="en-US" sz="800" i="1" dirty="0"/>
          </a:p>
          <a:p>
            <a:r>
              <a:rPr lang="en-US" sz="800" i="1" dirty="0"/>
              <a:t>ZOOKEEPER_CLIENT</a:t>
            </a:r>
          </a:p>
        </p:txBody>
      </p:sp>
      <p:sp>
        <p:nvSpPr>
          <p:cNvPr id="9" name="Flowchart: Process 8"/>
          <p:cNvSpPr/>
          <p:nvPr/>
        </p:nvSpPr>
        <p:spPr>
          <a:xfrm>
            <a:off x="3949023" y="3052376"/>
            <a:ext cx="1335203" cy="1760923"/>
          </a:xfrm>
          <a:prstGeom prst="flowChartProcess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050" b="1" dirty="0" smtClean="0"/>
              <a:t>ci.kave.org</a:t>
            </a:r>
          </a:p>
          <a:p>
            <a:endParaRPr lang="en-US" sz="1050" dirty="0" smtClean="0"/>
          </a:p>
          <a:p>
            <a:r>
              <a:rPr lang="en-US" sz="800" b="1" dirty="0" smtClean="0"/>
              <a:t>GITLAB_SERVER</a:t>
            </a:r>
          </a:p>
          <a:p>
            <a:r>
              <a:rPr lang="en-US" sz="800" b="1" dirty="0" smtClean="0"/>
              <a:t>JENKINS_MASTER</a:t>
            </a:r>
          </a:p>
          <a:p>
            <a:r>
              <a:rPr lang="en-US" sz="800" b="1" dirty="0" smtClean="0"/>
              <a:t>ARCHIVA_SERVER</a:t>
            </a:r>
          </a:p>
          <a:p>
            <a:r>
              <a:rPr lang="en-US" sz="700" b="1" dirty="0" smtClean="0"/>
              <a:t>SONARQUBE_MYSQL_SERVER</a:t>
            </a:r>
          </a:p>
          <a:p>
            <a:r>
              <a:rPr lang="en-US" sz="800" b="1" dirty="0" smtClean="0"/>
              <a:t>SONARQUBE_SERVER</a:t>
            </a:r>
            <a:endParaRPr lang="en-US" sz="800" b="1" dirty="0"/>
          </a:p>
          <a:p>
            <a:r>
              <a:rPr lang="en-US" sz="800" b="1" dirty="0" smtClean="0"/>
              <a:t>TWIKI_SERVER</a:t>
            </a:r>
            <a:endParaRPr lang="en-US" sz="800" b="1" i="1" dirty="0"/>
          </a:p>
          <a:p>
            <a:r>
              <a:rPr lang="en-US" sz="800" i="1" dirty="0" smtClean="0"/>
              <a:t>SONARQUBE_RUNNER</a:t>
            </a:r>
            <a:endParaRPr lang="en-US" sz="800" b="1" i="1" dirty="0" smtClean="0"/>
          </a:p>
          <a:p>
            <a:r>
              <a:rPr lang="en-US" sz="800" i="1" dirty="0" smtClean="0"/>
              <a:t>KAVETOOLBOXNODE</a:t>
            </a:r>
            <a:endParaRPr lang="en-US" sz="800" i="1" dirty="0"/>
          </a:p>
          <a:p>
            <a:r>
              <a:rPr lang="en-US" sz="800" i="1" dirty="0"/>
              <a:t>FREEIPA_CLIENT</a:t>
            </a:r>
          </a:p>
          <a:p>
            <a:r>
              <a:rPr lang="nl-NL" sz="800" i="1" dirty="0"/>
              <a:t>METRICS_MONITOR</a:t>
            </a:r>
            <a:endParaRPr lang="en-US" sz="800" i="1" dirty="0"/>
          </a:p>
          <a:p>
            <a:r>
              <a:rPr lang="en-US" sz="800" i="1" dirty="0"/>
              <a:t>ZOOKEEPER_CLIENT</a:t>
            </a:r>
          </a:p>
        </p:txBody>
      </p:sp>
      <p:cxnSp>
        <p:nvCxnSpPr>
          <p:cNvPr id="12" name="Straight Connector 11"/>
          <p:cNvCxnSpPr>
            <a:stCxn id="10" idx="0"/>
            <a:endCxn id="5" idx="1"/>
          </p:cNvCxnSpPr>
          <p:nvPr/>
        </p:nvCxnSpPr>
        <p:spPr>
          <a:xfrm>
            <a:off x="3508648" y="2380046"/>
            <a:ext cx="440376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/>
          <p:cNvGrpSpPr/>
          <p:nvPr/>
        </p:nvGrpSpPr>
        <p:grpSpPr>
          <a:xfrm>
            <a:off x="571361" y="1806696"/>
            <a:ext cx="1507947" cy="1333500"/>
            <a:chOff x="287902" y="1969122"/>
            <a:chExt cx="1507947" cy="1333500"/>
          </a:xfrm>
        </p:grpSpPr>
        <p:pic>
          <p:nvPicPr>
            <p:cNvPr id="1026" name="Picture 2" descr="http://pixabay.com/static/uploads/photo/2010/12/13/09/52/computer-1881_640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8380" y="2180145"/>
              <a:ext cx="773957" cy="5151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Flowchart: Process 12"/>
            <p:cNvSpPr/>
            <p:nvPr/>
          </p:nvSpPr>
          <p:spPr>
            <a:xfrm>
              <a:off x="287902" y="1969122"/>
              <a:ext cx="1507947" cy="1333500"/>
            </a:xfrm>
            <a:prstGeom prst="flowChartProcess">
              <a:avLst/>
            </a:prstGeom>
            <a:solidFill>
              <a:srgbClr val="FFFFFF">
                <a:alpha val="32941"/>
              </a:srgbClr>
            </a:solidFill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sz="1050" b="1" dirty="0" smtClean="0"/>
                <a:t>Dev laptop</a:t>
              </a:r>
            </a:p>
            <a:p>
              <a:endParaRPr lang="en-US" sz="1050" dirty="0" smtClean="0"/>
            </a:p>
            <a:p>
              <a:endParaRPr lang="en-US" sz="1050" dirty="0" smtClean="0"/>
            </a:p>
            <a:p>
              <a:endParaRPr lang="en-US" sz="1050" dirty="0"/>
            </a:p>
            <a:p>
              <a:r>
                <a:rPr lang="en-US" sz="1050" dirty="0" smtClean="0"/>
                <a:t>Linux or VM</a:t>
              </a:r>
            </a:p>
            <a:p>
              <a:r>
                <a:rPr lang="en-US" sz="1050" dirty="0" smtClean="0"/>
                <a:t>KAVETOOLBOX</a:t>
              </a:r>
            </a:p>
            <a:p>
              <a:r>
                <a:rPr lang="en-US" sz="1050" dirty="0" smtClean="0"/>
                <a:t>(stand-alone install)</a:t>
              </a:r>
            </a:p>
            <a:p>
              <a:r>
                <a:rPr lang="en-US" sz="1050" dirty="0" smtClean="0"/>
                <a:t>Firefox with </a:t>
              </a:r>
              <a:r>
                <a:rPr lang="en-US" sz="1050" dirty="0" err="1" smtClean="0"/>
                <a:t>FoxyProxy</a:t>
              </a:r>
              <a:endParaRPr lang="en-US" sz="1050" dirty="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654583" y="3518023"/>
            <a:ext cx="1507947" cy="1157002"/>
            <a:chOff x="160215" y="3653895"/>
            <a:chExt cx="1507947" cy="1157002"/>
          </a:xfrm>
        </p:grpSpPr>
        <p:pic>
          <p:nvPicPr>
            <p:cNvPr id="14" name="Picture 2" descr="http://pixabay.com/static/uploads/photo/2010/12/13/09/52/computer-1881_640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0693" y="3864918"/>
              <a:ext cx="773957" cy="5151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Flowchart: Process 14"/>
            <p:cNvSpPr/>
            <p:nvPr/>
          </p:nvSpPr>
          <p:spPr>
            <a:xfrm>
              <a:off x="160215" y="3653895"/>
              <a:ext cx="1507947" cy="1157002"/>
            </a:xfrm>
            <a:prstGeom prst="flowChartProcess">
              <a:avLst/>
            </a:prstGeom>
            <a:solidFill>
              <a:srgbClr val="FFFFFF">
                <a:alpha val="32941"/>
              </a:srgbClr>
            </a:solidFill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sz="1050" b="1" dirty="0" smtClean="0"/>
                <a:t>Thin Client</a:t>
              </a:r>
            </a:p>
            <a:p>
              <a:endParaRPr lang="en-US" sz="1050" dirty="0" smtClean="0"/>
            </a:p>
            <a:p>
              <a:endParaRPr lang="en-US" sz="1050" dirty="0" smtClean="0"/>
            </a:p>
            <a:p>
              <a:endParaRPr lang="en-US" sz="1050" dirty="0"/>
            </a:p>
            <a:p>
              <a:r>
                <a:rPr lang="en-US" sz="1050" dirty="0" smtClean="0"/>
                <a:t>SSH client installed</a:t>
              </a:r>
            </a:p>
            <a:p>
              <a:r>
                <a:rPr lang="en-US" sz="1050" dirty="0" smtClean="0"/>
                <a:t>VNC viewer (</a:t>
              </a:r>
              <a:r>
                <a:rPr lang="en-US" sz="1050" dirty="0" err="1" smtClean="0"/>
                <a:t>TightVNC</a:t>
              </a:r>
              <a:r>
                <a:rPr lang="en-US" sz="1050" dirty="0" smtClean="0"/>
                <a:t>)</a:t>
              </a:r>
              <a:endParaRPr lang="en-US" sz="1050" dirty="0"/>
            </a:p>
            <a:p>
              <a:r>
                <a:rPr lang="en-US" sz="1050" dirty="0"/>
                <a:t>Firefox with </a:t>
              </a:r>
              <a:r>
                <a:rPr lang="en-US" sz="1050" dirty="0" err="1" smtClean="0"/>
                <a:t>FoxyProxy</a:t>
              </a:r>
              <a:endParaRPr lang="en-US" sz="1050" dirty="0"/>
            </a:p>
          </p:txBody>
        </p:sp>
      </p:grpSp>
      <p:cxnSp>
        <p:nvCxnSpPr>
          <p:cNvPr id="19" name="Straight Connector 18"/>
          <p:cNvCxnSpPr>
            <a:stCxn id="13" idx="3"/>
            <a:endCxn id="10" idx="2"/>
          </p:cNvCxnSpPr>
          <p:nvPr/>
        </p:nvCxnSpPr>
        <p:spPr>
          <a:xfrm flipV="1">
            <a:off x="2079308" y="2380046"/>
            <a:ext cx="639978" cy="9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5" idx="3"/>
          </p:cNvCxnSpPr>
          <p:nvPr/>
        </p:nvCxnSpPr>
        <p:spPr>
          <a:xfrm flipV="1">
            <a:off x="2162530" y="2470451"/>
            <a:ext cx="853354" cy="16260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58" idx="0"/>
            <a:endCxn id="10" idx="1"/>
          </p:cNvCxnSpPr>
          <p:nvPr/>
        </p:nvCxnSpPr>
        <p:spPr>
          <a:xfrm flipV="1">
            <a:off x="3005162" y="2687999"/>
            <a:ext cx="107906" cy="4465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9" idx="2"/>
          </p:cNvCxnSpPr>
          <p:nvPr/>
        </p:nvCxnSpPr>
        <p:spPr>
          <a:xfrm flipH="1">
            <a:off x="4616451" y="4813299"/>
            <a:ext cx="174" cy="391511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797155" y="4889500"/>
            <a:ext cx="10756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to specific</a:t>
            </a:r>
          </a:p>
          <a:p>
            <a:r>
              <a:rPr lang="en-US" sz="1200" dirty="0" smtClean="0"/>
              <a:t>corporate </a:t>
            </a:r>
            <a:r>
              <a:rPr lang="en-US" sz="1200" dirty="0" err="1" smtClean="0"/>
              <a:t>ips</a:t>
            </a:r>
            <a:r>
              <a:rPr lang="en-US" sz="1200" dirty="0" smtClean="0"/>
              <a:t>?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3094664" y="1731148"/>
            <a:ext cx="18404" cy="2175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672465" y="1389633"/>
            <a:ext cx="789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www?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524455" y="2518141"/>
            <a:ext cx="4267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SSH</a:t>
            </a:r>
            <a:endParaRPr lang="en-US" sz="1200" b="1" dirty="0"/>
          </a:p>
        </p:txBody>
      </p:sp>
      <p:sp>
        <p:nvSpPr>
          <p:cNvPr id="1024" name="Rectangle 1023"/>
          <p:cNvSpPr/>
          <p:nvPr/>
        </p:nvSpPr>
        <p:spPr>
          <a:xfrm>
            <a:off x="4540645" y="1410570"/>
            <a:ext cx="16914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example.kave.io</a:t>
            </a:r>
            <a:endParaRPr lang="en-US" dirty="0"/>
          </a:p>
        </p:txBody>
      </p:sp>
      <p:grpSp>
        <p:nvGrpSpPr>
          <p:cNvPr id="1031" name="Group 1030"/>
          <p:cNvGrpSpPr/>
          <p:nvPr/>
        </p:nvGrpSpPr>
        <p:grpSpPr>
          <a:xfrm>
            <a:off x="7301707" y="1406444"/>
            <a:ext cx="1716080" cy="1754007"/>
            <a:chOff x="7400767" y="1406444"/>
            <a:chExt cx="1716080" cy="1754007"/>
          </a:xfrm>
        </p:grpSpPr>
        <p:sp>
          <p:nvSpPr>
            <p:cNvPr id="35" name="Flowchart: Process 34"/>
            <p:cNvSpPr/>
            <p:nvPr/>
          </p:nvSpPr>
          <p:spPr>
            <a:xfrm>
              <a:off x="8845683" y="1801832"/>
              <a:ext cx="188683" cy="174910"/>
            </a:xfrm>
            <a:prstGeom prst="flowChartProcess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endParaRPr lang="en-US" sz="800" i="1" dirty="0"/>
            </a:p>
          </p:txBody>
        </p:sp>
        <p:sp>
          <p:nvSpPr>
            <p:cNvPr id="1027" name="TextBox 1026"/>
            <p:cNvSpPr txBox="1"/>
            <p:nvPr/>
          </p:nvSpPr>
          <p:spPr>
            <a:xfrm>
              <a:off x="7560169" y="1729349"/>
              <a:ext cx="128875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400" dirty="0" smtClean="0"/>
                <a:t>Machine (host)</a:t>
              </a:r>
              <a:endParaRPr lang="en-US" sz="1400" dirty="0"/>
            </a:p>
          </p:txBody>
        </p:sp>
        <p:sp>
          <p:nvSpPr>
            <p:cNvPr id="1028" name="TextBox 1027"/>
            <p:cNvSpPr txBox="1"/>
            <p:nvPr/>
          </p:nvSpPr>
          <p:spPr>
            <a:xfrm>
              <a:off x="8326823" y="1406444"/>
              <a:ext cx="5822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rial" panose="020B0604020202020204" pitchFamily="34" charset="0"/>
                  <a:cs typeface="Arial" panose="020B0604020202020204" pitchFamily="34" charset="0"/>
                </a:rPr>
                <a:t>Key</a:t>
              </a:r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Flowchart: Process 37"/>
            <p:cNvSpPr/>
            <p:nvPr/>
          </p:nvSpPr>
          <p:spPr>
            <a:xfrm>
              <a:off x="8845683" y="2409334"/>
              <a:ext cx="188683" cy="174910"/>
            </a:xfrm>
            <a:prstGeom prst="flowChartProcess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endParaRPr lang="en-US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7400767" y="2331624"/>
              <a:ext cx="144815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400" dirty="0" smtClean="0"/>
                <a:t>Functional Group</a:t>
              </a:r>
              <a:endParaRPr lang="en-US" sz="1400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7808955" y="2592974"/>
              <a:ext cx="103996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400" dirty="0" smtClean="0"/>
                <a:t>Access Path</a:t>
              </a:r>
              <a:endParaRPr lang="en-US" sz="1400" dirty="0"/>
            </a:p>
          </p:txBody>
        </p:sp>
        <p:cxnSp>
          <p:nvCxnSpPr>
            <p:cNvPr id="41" name="Straight Connector 40"/>
            <p:cNvCxnSpPr/>
            <p:nvPr/>
          </p:nvCxnSpPr>
          <p:spPr>
            <a:xfrm>
              <a:off x="8845683" y="2743143"/>
              <a:ext cx="182039" cy="371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7937837" y="2852250"/>
              <a:ext cx="9110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400" dirty="0" smtClean="0"/>
                <a:t>Data Flow</a:t>
              </a:r>
              <a:endParaRPr lang="en-US" sz="1400" dirty="0"/>
            </a:p>
          </p:txBody>
        </p:sp>
        <p:cxnSp>
          <p:nvCxnSpPr>
            <p:cNvPr id="44" name="Straight Arrow Connector 43"/>
            <p:cNvCxnSpPr/>
            <p:nvPr/>
          </p:nvCxnSpPr>
          <p:spPr>
            <a:xfrm flipH="1">
              <a:off x="8940024" y="2851825"/>
              <a:ext cx="6526" cy="308626"/>
            </a:xfrm>
            <a:prstGeom prst="straightConnector1">
              <a:avLst/>
            </a:prstGeom>
            <a:ln w="762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Flowchart: Process 45"/>
            <p:cNvSpPr/>
            <p:nvPr/>
          </p:nvSpPr>
          <p:spPr>
            <a:xfrm>
              <a:off x="8821215" y="2043975"/>
              <a:ext cx="188683" cy="174910"/>
            </a:xfrm>
            <a:prstGeom prst="flowChartProcess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endParaRPr lang="en-US" sz="800" i="1" dirty="0"/>
            </a:p>
          </p:txBody>
        </p:sp>
        <p:sp>
          <p:nvSpPr>
            <p:cNvPr id="47" name="Flowchart: Process 46"/>
            <p:cNvSpPr/>
            <p:nvPr/>
          </p:nvSpPr>
          <p:spPr>
            <a:xfrm>
              <a:off x="8877139" y="2098529"/>
              <a:ext cx="188683" cy="174910"/>
            </a:xfrm>
            <a:prstGeom prst="flowChartProcess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endParaRPr lang="en-US" sz="800" i="1" dirty="0"/>
            </a:p>
          </p:txBody>
        </p:sp>
        <p:sp>
          <p:nvSpPr>
            <p:cNvPr id="48" name="Flowchart: Process 47"/>
            <p:cNvSpPr/>
            <p:nvPr/>
          </p:nvSpPr>
          <p:spPr>
            <a:xfrm>
              <a:off x="8928164" y="2145903"/>
              <a:ext cx="188683" cy="174910"/>
            </a:xfrm>
            <a:prstGeom prst="flowChartProcess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endParaRPr lang="en-US" sz="800" i="1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7401151" y="2031467"/>
              <a:ext cx="14477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400" dirty="0" smtClean="0"/>
                <a:t>Multi-host Group</a:t>
              </a:r>
              <a:endParaRPr lang="en-US" sz="1400" dirty="0"/>
            </a:p>
          </p:txBody>
        </p:sp>
      </p:grpSp>
      <p:sp>
        <p:nvSpPr>
          <p:cNvPr id="10" name="Cloud 9"/>
          <p:cNvSpPr/>
          <p:nvPr/>
        </p:nvSpPr>
        <p:spPr>
          <a:xfrm>
            <a:off x="2716828" y="2071436"/>
            <a:ext cx="792480" cy="617220"/>
          </a:xfrm>
          <a:prstGeom prst="cloud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8" name="Picture 103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2834" y="3230266"/>
            <a:ext cx="628738" cy="1481344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 rotWithShape="1">
          <a:blip r:embed="rId3"/>
          <a:srcRect b="47976"/>
          <a:stretch/>
        </p:blipFill>
        <p:spPr>
          <a:xfrm>
            <a:off x="2690793" y="3134596"/>
            <a:ext cx="628738" cy="770654"/>
          </a:xfrm>
          <a:prstGeom prst="rect">
            <a:avLst/>
          </a:prstGeom>
        </p:spPr>
      </p:pic>
      <p:sp>
        <p:nvSpPr>
          <p:cNvPr id="59" name="TextBox 58"/>
          <p:cNvSpPr txBox="1"/>
          <p:nvPr/>
        </p:nvSpPr>
        <p:spPr>
          <a:xfrm>
            <a:off x="2593109" y="3849208"/>
            <a:ext cx="8547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(Other </a:t>
            </a:r>
            <a:br>
              <a:rPr lang="en-US" dirty="0" smtClean="0"/>
            </a:br>
            <a:r>
              <a:rPr lang="en-US" dirty="0" smtClean="0"/>
              <a:t>KAVE)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593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Process 3"/>
          <p:cNvSpPr/>
          <p:nvPr/>
        </p:nvSpPr>
        <p:spPr>
          <a:xfrm>
            <a:off x="3333871" y="1282912"/>
            <a:ext cx="4912205" cy="5010795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043055" y="1581501"/>
            <a:ext cx="3089563" cy="3388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Process 4"/>
          <p:cNvSpPr/>
          <p:nvPr/>
        </p:nvSpPr>
        <p:spPr>
          <a:xfrm>
            <a:off x="3572216" y="1482673"/>
            <a:ext cx="1335203" cy="2034884"/>
          </a:xfrm>
          <a:prstGeom prst="flowChartProcess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800" b="1" dirty="0" smtClean="0"/>
              <a:t>gateway.kave.org</a:t>
            </a:r>
          </a:p>
          <a:p>
            <a:pPr algn="ctr"/>
            <a:endParaRPr lang="en-US" sz="800" dirty="0" smtClean="0"/>
          </a:p>
          <a:p>
            <a:r>
              <a:rPr lang="en-US" sz="800" b="1" dirty="0"/>
              <a:t>KAVELANDING</a:t>
            </a:r>
          </a:p>
          <a:p>
            <a:r>
              <a:rPr lang="en-US" sz="800" b="1" dirty="0"/>
              <a:t>KAVETOOLBOXGATE</a:t>
            </a:r>
          </a:p>
          <a:p>
            <a:r>
              <a:rPr lang="en-US" sz="800" i="1" dirty="0"/>
              <a:t>SONARQUBE_RUNNER</a:t>
            </a:r>
          </a:p>
          <a:p>
            <a:r>
              <a:rPr lang="en-US" sz="800" i="1" dirty="0" smtClean="0"/>
              <a:t>HDFS_CLIENT</a:t>
            </a:r>
          </a:p>
          <a:p>
            <a:r>
              <a:rPr lang="en-US" sz="800" i="1" dirty="0" smtClean="0"/>
              <a:t>YARN_CLIENT</a:t>
            </a:r>
          </a:p>
          <a:p>
            <a:r>
              <a:rPr lang="en-US" sz="800" i="1" dirty="0" smtClean="0"/>
              <a:t>SQOOP</a:t>
            </a:r>
          </a:p>
          <a:p>
            <a:r>
              <a:rPr lang="en-US" sz="800" i="1" dirty="0" smtClean="0"/>
              <a:t>TEZ_CLIENT</a:t>
            </a:r>
          </a:p>
          <a:p>
            <a:r>
              <a:rPr lang="en-US" sz="800" i="1" dirty="0" smtClean="0"/>
              <a:t>HIVE_CLIENT</a:t>
            </a:r>
          </a:p>
          <a:p>
            <a:r>
              <a:rPr lang="en-US" sz="800" i="1" dirty="0" smtClean="0"/>
              <a:t>MAPREDUCE2_CLIENT</a:t>
            </a:r>
          </a:p>
          <a:p>
            <a:r>
              <a:rPr lang="nl-NL" sz="800" i="1" dirty="0" smtClean="0"/>
              <a:t>SPARK_CLIENT</a:t>
            </a:r>
          </a:p>
          <a:p>
            <a:r>
              <a:rPr lang="nl-NL" sz="800" i="1" dirty="0" smtClean="0"/>
              <a:t>OOZIE_CLIENT</a:t>
            </a:r>
            <a:endParaRPr lang="en-US" sz="800" i="1" dirty="0" smtClean="0"/>
          </a:p>
          <a:p>
            <a:r>
              <a:rPr lang="en-US" sz="800" i="1" dirty="0" smtClean="0"/>
              <a:t>FREEIPA_CLIENT</a:t>
            </a:r>
            <a:endParaRPr lang="en-US" sz="800" i="1" dirty="0"/>
          </a:p>
          <a:p>
            <a:r>
              <a:rPr lang="en-US" sz="800" i="1" dirty="0" smtClean="0"/>
              <a:t>ZOOKEEPER_CLIENT METRICS_MONITOR</a:t>
            </a:r>
          </a:p>
          <a:p>
            <a:pPr algn="ctr"/>
            <a:endParaRPr lang="en-US" sz="1050" dirty="0"/>
          </a:p>
        </p:txBody>
      </p:sp>
      <p:sp>
        <p:nvSpPr>
          <p:cNvPr id="7" name="Flowchart: Process 6"/>
          <p:cNvSpPr/>
          <p:nvPr/>
        </p:nvSpPr>
        <p:spPr>
          <a:xfrm>
            <a:off x="6707822" y="5051522"/>
            <a:ext cx="1335203" cy="1171074"/>
          </a:xfrm>
          <a:prstGeom prst="flowChartProcess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800" b="1" dirty="0" smtClean="0"/>
              <a:t>ambari.kave.org</a:t>
            </a:r>
          </a:p>
          <a:p>
            <a:endParaRPr lang="en-US" sz="800" dirty="0" smtClean="0"/>
          </a:p>
          <a:p>
            <a:r>
              <a:rPr lang="en-US" sz="800" b="1" dirty="0"/>
              <a:t>AMBARI_SERVER</a:t>
            </a:r>
          </a:p>
          <a:p>
            <a:r>
              <a:rPr lang="en-US" sz="800" b="1" dirty="0"/>
              <a:t>METRICS_COLLECTOR</a:t>
            </a:r>
          </a:p>
          <a:p>
            <a:r>
              <a:rPr lang="en-US" sz="800" b="1" dirty="0" smtClean="0"/>
              <a:t>METRICS_GRAFANA</a:t>
            </a:r>
            <a:endParaRPr lang="en-US" sz="800" b="1" dirty="0"/>
          </a:p>
          <a:p>
            <a:r>
              <a:rPr lang="en-US" sz="800" b="1" dirty="0"/>
              <a:t>FREEIPA_SERVER</a:t>
            </a:r>
            <a:endParaRPr lang="en-US" sz="800" b="1" i="1" dirty="0"/>
          </a:p>
          <a:p>
            <a:r>
              <a:rPr lang="en-US" sz="800" i="1" dirty="0"/>
              <a:t>FREEIPA_CLIENT</a:t>
            </a:r>
          </a:p>
          <a:p>
            <a:r>
              <a:rPr lang="nl-NL" sz="800" i="1" dirty="0"/>
              <a:t>METRICS_MONITOR</a:t>
            </a:r>
            <a:endParaRPr lang="en-US" sz="800" i="1" dirty="0"/>
          </a:p>
          <a:p>
            <a:r>
              <a:rPr lang="en-US" sz="800" i="1" dirty="0"/>
              <a:t>ZOOKEEPER_CLIENT</a:t>
            </a:r>
          </a:p>
        </p:txBody>
      </p:sp>
      <p:cxnSp>
        <p:nvCxnSpPr>
          <p:cNvPr id="12" name="Straight Connector 11"/>
          <p:cNvCxnSpPr>
            <a:stCxn id="25" idx="0"/>
            <a:endCxn id="5" idx="1"/>
          </p:cNvCxnSpPr>
          <p:nvPr/>
        </p:nvCxnSpPr>
        <p:spPr>
          <a:xfrm>
            <a:off x="3174104" y="2403463"/>
            <a:ext cx="398112" cy="96652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lowchart: Process 10"/>
          <p:cNvSpPr/>
          <p:nvPr/>
        </p:nvSpPr>
        <p:spPr>
          <a:xfrm>
            <a:off x="5123440" y="1646596"/>
            <a:ext cx="1335203" cy="3213726"/>
          </a:xfrm>
          <a:prstGeom prst="flowChartProcess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800" b="1" dirty="0" smtClean="0"/>
              <a:t>namenode.kave.org</a:t>
            </a:r>
            <a:endParaRPr lang="en-US" sz="500" b="1" dirty="0" smtClean="0"/>
          </a:p>
          <a:p>
            <a:endParaRPr lang="en-US" sz="800" dirty="0" smtClean="0"/>
          </a:p>
          <a:p>
            <a:r>
              <a:rPr lang="en-US" sz="800" b="1" dirty="0" smtClean="0"/>
              <a:t>NAMENODE</a:t>
            </a:r>
          </a:p>
          <a:p>
            <a:r>
              <a:rPr lang="en-US" sz="800" b="1" dirty="0" smtClean="0"/>
              <a:t>RESOURCEMANAGER</a:t>
            </a:r>
          </a:p>
          <a:p>
            <a:r>
              <a:rPr lang="en-US" sz="800" b="1" dirty="0" smtClean="0"/>
              <a:t>ZOOKEEPER_SERVER</a:t>
            </a:r>
          </a:p>
          <a:p>
            <a:r>
              <a:rPr lang="en-US" sz="800" b="1" dirty="0" smtClean="0"/>
              <a:t>APP_TIMELINE_SERVER</a:t>
            </a:r>
          </a:p>
          <a:p>
            <a:r>
              <a:rPr lang="en-US" sz="800" b="1" dirty="0" smtClean="0"/>
              <a:t>HISTORYSERVER</a:t>
            </a:r>
            <a:endParaRPr lang="en-US" sz="800" b="1" dirty="0"/>
          </a:p>
          <a:p>
            <a:r>
              <a:rPr lang="en-US" sz="800" b="1" dirty="0"/>
              <a:t>HUE_SERVER</a:t>
            </a:r>
          </a:p>
          <a:p>
            <a:r>
              <a:rPr lang="en-US" sz="800" b="1" dirty="0" smtClean="0"/>
              <a:t>PIG</a:t>
            </a:r>
          </a:p>
          <a:p>
            <a:r>
              <a:rPr lang="en-US" sz="800" b="1" dirty="0" smtClean="0"/>
              <a:t>HCAT</a:t>
            </a:r>
          </a:p>
          <a:p>
            <a:r>
              <a:rPr lang="en-US" sz="800" b="1" dirty="0" smtClean="0"/>
              <a:t>HIVE_SERVER</a:t>
            </a:r>
          </a:p>
          <a:p>
            <a:r>
              <a:rPr lang="en-US" sz="800" b="1" dirty="0" smtClean="0"/>
              <a:t>HIVE_METASTORE</a:t>
            </a:r>
          </a:p>
          <a:p>
            <a:r>
              <a:rPr lang="en-US" sz="800" b="1" dirty="0" smtClean="0"/>
              <a:t>OOZIE_SERVER</a:t>
            </a:r>
          </a:p>
          <a:p>
            <a:r>
              <a:rPr lang="en-US" sz="800" b="1" dirty="0" smtClean="0"/>
              <a:t>WEBHCAT_SERVER</a:t>
            </a:r>
          </a:p>
          <a:p>
            <a:r>
              <a:rPr lang="en-US" sz="800" b="1" dirty="0" smtClean="0"/>
              <a:t>MYSQL_SERVER</a:t>
            </a:r>
          </a:p>
          <a:p>
            <a:r>
              <a:rPr lang="en-US" sz="800" b="1" dirty="0" smtClean="0"/>
              <a:t>SPARK_THRIFTSERVER</a:t>
            </a:r>
          </a:p>
          <a:p>
            <a:r>
              <a:rPr lang="en-US" sz="750" b="1" dirty="0"/>
              <a:t>SPARK_JOBHISTORYSERVER</a:t>
            </a:r>
            <a:r>
              <a:rPr lang="en-US" sz="800" b="1" dirty="0"/>
              <a:t> </a:t>
            </a:r>
            <a:endParaRPr lang="en-US" sz="800" b="1" dirty="0" smtClean="0"/>
          </a:p>
          <a:p>
            <a:r>
              <a:rPr lang="en-US" sz="800" i="1" dirty="0" smtClean="0"/>
              <a:t>TEZ_CLIENT</a:t>
            </a:r>
          </a:p>
          <a:p>
            <a:r>
              <a:rPr lang="en-US" sz="800" i="1" dirty="0"/>
              <a:t>HDFS_CLIENT</a:t>
            </a:r>
          </a:p>
          <a:p>
            <a:r>
              <a:rPr lang="en-US" sz="800" i="1" dirty="0"/>
              <a:t>YARN_CLIENT</a:t>
            </a:r>
          </a:p>
          <a:p>
            <a:r>
              <a:rPr lang="en-US" sz="800" i="1" dirty="0"/>
              <a:t>HIVE_CLIENT</a:t>
            </a:r>
          </a:p>
          <a:p>
            <a:r>
              <a:rPr lang="en-US" sz="800" i="1" dirty="0"/>
              <a:t>MAPREDUCE2_CLIENT</a:t>
            </a:r>
            <a:endParaRPr lang="en-US" sz="800" b="1" dirty="0"/>
          </a:p>
          <a:p>
            <a:r>
              <a:rPr lang="en-US" sz="800" i="1" dirty="0" smtClean="0"/>
              <a:t>KAVETOOLBOXNODE</a:t>
            </a:r>
            <a:endParaRPr lang="en-US" sz="800" i="1" dirty="0"/>
          </a:p>
          <a:p>
            <a:r>
              <a:rPr lang="en-US" sz="800" i="1" dirty="0" smtClean="0"/>
              <a:t>ZOOKEEPER_CLIENT METRICS_MONITOR</a:t>
            </a:r>
            <a:endParaRPr lang="en-US" sz="800" i="1" dirty="0"/>
          </a:p>
          <a:p>
            <a:r>
              <a:rPr lang="en-US" sz="800" i="1" dirty="0" smtClean="0"/>
              <a:t>FREEIPA_CLIENT</a:t>
            </a:r>
            <a:endParaRPr lang="en-US" sz="800" i="1" dirty="0"/>
          </a:p>
          <a:p>
            <a:endParaRPr lang="en-US" sz="800" dirty="0" smtClean="0"/>
          </a:p>
        </p:txBody>
      </p:sp>
      <p:sp>
        <p:nvSpPr>
          <p:cNvPr id="13" name="Flowchart: Process 12"/>
          <p:cNvSpPr/>
          <p:nvPr/>
        </p:nvSpPr>
        <p:spPr>
          <a:xfrm>
            <a:off x="6622097" y="1973035"/>
            <a:ext cx="1335203" cy="1171074"/>
          </a:xfrm>
          <a:prstGeom prst="flowChartProcess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800" b="1" dirty="0" smtClean="0"/>
              <a:t>snamenode.kave.org</a:t>
            </a:r>
          </a:p>
          <a:p>
            <a:endParaRPr lang="en-US" sz="800" dirty="0" smtClean="0"/>
          </a:p>
          <a:p>
            <a:r>
              <a:rPr lang="en-US" sz="800" b="1" dirty="0" smtClean="0"/>
              <a:t>SECONDARY_NAMENODE</a:t>
            </a:r>
          </a:p>
          <a:p>
            <a:r>
              <a:rPr lang="en-US" sz="800" i="1" dirty="0" smtClean="0"/>
              <a:t>KAVETOOLBOXNODE</a:t>
            </a:r>
            <a:endParaRPr lang="en-US" sz="800" i="1" dirty="0"/>
          </a:p>
          <a:p>
            <a:r>
              <a:rPr lang="en-US" sz="800" i="1" dirty="0"/>
              <a:t>FREEIPA_CLIENT</a:t>
            </a:r>
          </a:p>
          <a:p>
            <a:r>
              <a:rPr lang="en-US" sz="800" i="1" dirty="0" smtClean="0"/>
              <a:t>ZOOKEEPER_CLIENT METRICS_MONITOR</a:t>
            </a:r>
            <a:endParaRPr lang="en-US" sz="800" i="1" dirty="0"/>
          </a:p>
        </p:txBody>
      </p:sp>
      <p:sp>
        <p:nvSpPr>
          <p:cNvPr id="14" name="Flowchart: Process 13"/>
          <p:cNvSpPr/>
          <p:nvPr/>
        </p:nvSpPr>
        <p:spPr>
          <a:xfrm>
            <a:off x="6622097" y="3523114"/>
            <a:ext cx="1335203" cy="1171074"/>
          </a:xfrm>
          <a:prstGeom prst="flowChartProcess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050" b="1" dirty="0" smtClean="0"/>
              <a:t>datanodeNNN.kave.org</a:t>
            </a:r>
          </a:p>
          <a:p>
            <a:endParaRPr lang="en-US" sz="1050" dirty="0" smtClean="0"/>
          </a:p>
          <a:p>
            <a:r>
              <a:rPr lang="en-US" sz="1050" dirty="0" smtClean="0"/>
              <a:t>ZOOKEEPER_CLIENT METRICS_MONITOR</a:t>
            </a:r>
          </a:p>
        </p:txBody>
      </p:sp>
      <p:sp>
        <p:nvSpPr>
          <p:cNvPr id="16" name="Flowchart: Process 15"/>
          <p:cNvSpPr/>
          <p:nvPr/>
        </p:nvSpPr>
        <p:spPr>
          <a:xfrm>
            <a:off x="6669941" y="3568583"/>
            <a:ext cx="1335203" cy="1171074"/>
          </a:xfrm>
          <a:prstGeom prst="flowChartProcess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050" b="1" dirty="0" smtClean="0"/>
              <a:t>datanodeNNN.kave.org</a:t>
            </a:r>
          </a:p>
          <a:p>
            <a:endParaRPr lang="en-US" sz="1050" dirty="0" smtClean="0"/>
          </a:p>
          <a:p>
            <a:r>
              <a:rPr lang="en-US" sz="1050" dirty="0" smtClean="0"/>
              <a:t>ZOOKEEPER_CLIENT METRICS_MONITOR</a:t>
            </a:r>
          </a:p>
        </p:txBody>
      </p:sp>
      <p:sp>
        <p:nvSpPr>
          <p:cNvPr id="17" name="Flowchart: Process 16"/>
          <p:cNvSpPr/>
          <p:nvPr/>
        </p:nvSpPr>
        <p:spPr>
          <a:xfrm>
            <a:off x="6714172" y="3618364"/>
            <a:ext cx="1335203" cy="1171074"/>
          </a:xfrm>
          <a:prstGeom prst="flowChartProcess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800" b="1" dirty="0" smtClean="0"/>
              <a:t>datanodeNNN.kave.org</a:t>
            </a:r>
          </a:p>
          <a:p>
            <a:endParaRPr lang="en-US" sz="800" dirty="0" smtClean="0"/>
          </a:p>
          <a:p>
            <a:r>
              <a:rPr lang="en-US" sz="800" b="1" dirty="0" smtClean="0"/>
              <a:t>DATANODE</a:t>
            </a:r>
          </a:p>
          <a:p>
            <a:r>
              <a:rPr lang="en-US" sz="800" b="1" dirty="0" smtClean="0"/>
              <a:t>NODEMANAGER</a:t>
            </a:r>
          </a:p>
          <a:p>
            <a:r>
              <a:rPr lang="en-US" sz="800" i="1" dirty="0"/>
              <a:t>KAVETOOLBOXNODE</a:t>
            </a:r>
          </a:p>
          <a:p>
            <a:r>
              <a:rPr lang="en-US" sz="800" i="1" dirty="0" smtClean="0"/>
              <a:t>ZOOKEEPER_CLIENT METRICS_MONITOR</a:t>
            </a:r>
            <a:endParaRPr lang="en-US" sz="800" i="1" dirty="0"/>
          </a:p>
          <a:p>
            <a:r>
              <a:rPr lang="en-US" sz="800" i="1" dirty="0" smtClean="0"/>
              <a:t>FREEIPA_CLIENT</a:t>
            </a:r>
          </a:p>
          <a:p>
            <a:endParaRPr lang="en-US" sz="800" dirty="0" smtClean="0"/>
          </a:p>
        </p:txBody>
      </p:sp>
      <p:grpSp>
        <p:nvGrpSpPr>
          <p:cNvPr id="28" name="Group 27"/>
          <p:cNvGrpSpPr/>
          <p:nvPr/>
        </p:nvGrpSpPr>
        <p:grpSpPr>
          <a:xfrm>
            <a:off x="277522" y="1846055"/>
            <a:ext cx="1507947" cy="1333500"/>
            <a:chOff x="287902" y="1969122"/>
            <a:chExt cx="1507947" cy="1333500"/>
          </a:xfrm>
        </p:grpSpPr>
        <p:pic>
          <p:nvPicPr>
            <p:cNvPr id="29" name="Picture 2" descr="http://pixabay.com/static/uploads/photo/2010/12/13/09/52/computer-1881_640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8380" y="2180145"/>
              <a:ext cx="773957" cy="5151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Flowchart: Process 29"/>
            <p:cNvSpPr/>
            <p:nvPr/>
          </p:nvSpPr>
          <p:spPr>
            <a:xfrm>
              <a:off x="287902" y="1969122"/>
              <a:ext cx="1507947" cy="1333500"/>
            </a:xfrm>
            <a:prstGeom prst="flowChartProcess">
              <a:avLst/>
            </a:prstGeom>
            <a:solidFill>
              <a:srgbClr val="FFFFFF">
                <a:alpha val="32941"/>
              </a:srgbClr>
            </a:solidFill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sz="1050" b="1" dirty="0" smtClean="0"/>
                <a:t>Dev laptop</a:t>
              </a:r>
            </a:p>
            <a:p>
              <a:endParaRPr lang="en-US" sz="1050" dirty="0" smtClean="0"/>
            </a:p>
            <a:p>
              <a:endParaRPr lang="en-US" sz="1050" dirty="0" smtClean="0"/>
            </a:p>
            <a:p>
              <a:endParaRPr lang="en-US" sz="1050" dirty="0"/>
            </a:p>
            <a:p>
              <a:r>
                <a:rPr lang="en-US" sz="1050" dirty="0" smtClean="0"/>
                <a:t>Linux or VM</a:t>
              </a:r>
            </a:p>
            <a:p>
              <a:r>
                <a:rPr lang="en-US" sz="1050" dirty="0" smtClean="0"/>
                <a:t>KAVETOOLBOX</a:t>
              </a:r>
            </a:p>
            <a:p>
              <a:r>
                <a:rPr lang="en-US" sz="1050" dirty="0" smtClean="0"/>
                <a:t>(stand-alone install)</a:t>
              </a:r>
            </a:p>
            <a:p>
              <a:r>
                <a:rPr lang="en-US" sz="1050" dirty="0" smtClean="0"/>
                <a:t>Firefox with </a:t>
              </a:r>
              <a:r>
                <a:rPr lang="en-US" sz="1050" dirty="0" err="1" smtClean="0"/>
                <a:t>FoxyProxy</a:t>
              </a:r>
              <a:endParaRPr lang="en-US" sz="1050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524340" y="3383769"/>
            <a:ext cx="1507947" cy="1157002"/>
            <a:chOff x="160215" y="3653895"/>
            <a:chExt cx="1507947" cy="1157002"/>
          </a:xfrm>
        </p:grpSpPr>
        <p:pic>
          <p:nvPicPr>
            <p:cNvPr id="32" name="Picture 2" descr="http://pixabay.com/static/uploads/photo/2010/12/13/09/52/computer-1881_640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0693" y="3864918"/>
              <a:ext cx="773957" cy="5151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3" name="Flowchart: Process 32"/>
            <p:cNvSpPr/>
            <p:nvPr/>
          </p:nvSpPr>
          <p:spPr>
            <a:xfrm>
              <a:off x="160215" y="3653895"/>
              <a:ext cx="1507947" cy="1157002"/>
            </a:xfrm>
            <a:prstGeom prst="flowChartProcess">
              <a:avLst/>
            </a:prstGeom>
            <a:solidFill>
              <a:srgbClr val="FFFFFF">
                <a:alpha val="32941"/>
              </a:srgbClr>
            </a:solidFill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sz="1050" b="1" dirty="0" smtClean="0"/>
                <a:t>Thin Client</a:t>
              </a:r>
            </a:p>
            <a:p>
              <a:endParaRPr lang="en-US" sz="1050" dirty="0" smtClean="0"/>
            </a:p>
            <a:p>
              <a:endParaRPr lang="en-US" sz="1050" dirty="0" smtClean="0"/>
            </a:p>
            <a:p>
              <a:endParaRPr lang="en-US" sz="1050" dirty="0"/>
            </a:p>
            <a:p>
              <a:r>
                <a:rPr lang="en-US" sz="1050" dirty="0" smtClean="0"/>
                <a:t>SSH client installed</a:t>
              </a:r>
            </a:p>
            <a:p>
              <a:r>
                <a:rPr lang="en-US" sz="1050" dirty="0" smtClean="0"/>
                <a:t>VNC viewer (</a:t>
              </a:r>
              <a:r>
                <a:rPr lang="en-US" sz="1050" dirty="0" err="1" smtClean="0"/>
                <a:t>TightVNC</a:t>
              </a:r>
              <a:r>
                <a:rPr lang="en-US" sz="1050" dirty="0" smtClean="0"/>
                <a:t>)</a:t>
              </a:r>
              <a:endParaRPr lang="en-US" sz="1050" dirty="0"/>
            </a:p>
            <a:p>
              <a:r>
                <a:rPr lang="en-US" sz="1050" dirty="0"/>
                <a:t>Firefox with </a:t>
              </a:r>
              <a:r>
                <a:rPr lang="en-US" sz="1050" dirty="0" err="1" smtClean="0"/>
                <a:t>FoxyProxy</a:t>
              </a:r>
              <a:endParaRPr lang="en-US" sz="1050" dirty="0"/>
            </a:p>
          </p:txBody>
        </p:sp>
      </p:grpSp>
      <p:cxnSp>
        <p:nvCxnSpPr>
          <p:cNvPr id="35" name="Straight Connector 34"/>
          <p:cNvCxnSpPr>
            <a:stCxn id="30" idx="3"/>
            <a:endCxn id="25" idx="2"/>
          </p:cNvCxnSpPr>
          <p:nvPr/>
        </p:nvCxnSpPr>
        <p:spPr>
          <a:xfrm flipV="1">
            <a:off x="1785469" y="2403463"/>
            <a:ext cx="599273" cy="1093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33" idx="3"/>
          </p:cNvCxnSpPr>
          <p:nvPr/>
        </p:nvCxnSpPr>
        <p:spPr>
          <a:xfrm flipV="1">
            <a:off x="2032287" y="2660886"/>
            <a:ext cx="771138" cy="13013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endCxn id="25" idx="1"/>
          </p:cNvCxnSpPr>
          <p:nvPr/>
        </p:nvCxnSpPr>
        <p:spPr>
          <a:xfrm flipH="1" flipV="1">
            <a:off x="2778524" y="2711416"/>
            <a:ext cx="25308" cy="7273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loud 24"/>
          <p:cNvSpPr/>
          <p:nvPr/>
        </p:nvSpPr>
        <p:spPr>
          <a:xfrm>
            <a:off x="2382284" y="2094853"/>
            <a:ext cx="792480" cy="617220"/>
          </a:xfrm>
          <a:prstGeom prst="cloud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>
            <a:endCxn id="25" idx="3"/>
          </p:cNvCxnSpPr>
          <p:nvPr/>
        </p:nvCxnSpPr>
        <p:spPr>
          <a:xfrm>
            <a:off x="2741715" y="1644652"/>
            <a:ext cx="36809" cy="4854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381226" y="1339004"/>
            <a:ext cx="789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www?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189345" y="2403463"/>
            <a:ext cx="4267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SSH</a:t>
            </a:r>
            <a:endParaRPr lang="en-US" sz="1200" b="1" dirty="0"/>
          </a:p>
        </p:txBody>
      </p:sp>
      <p:sp>
        <p:nvSpPr>
          <p:cNvPr id="34" name="Flowchart: Process 33"/>
          <p:cNvSpPr/>
          <p:nvPr/>
        </p:nvSpPr>
        <p:spPr>
          <a:xfrm>
            <a:off x="3572216" y="3597956"/>
            <a:ext cx="1335203" cy="2624639"/>
          </a:xfrm>
          <a:prstGeom prst="flowChartProcess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800" b="1" dirty="0" smtClean="0"/>
              <a:t>ci.kave.org</a:t>
            </a:r>
          </a:p>
          <a:p>
            <a:endParaRPr lang="en-US" sz="800" dirty="0" smtClean="0"/>
          </a:p>
          <a:p>
            <a:r>
              <a:rPr lang="en-US" sz="800" b="1" dirty="0" smtClean="0"/>
              <a:t>GITLAB_SERVER</a:t>
            </a:r>
          </a:p>
          <a:p>
            <a:r>
              <a:rPr lang="en-US" sz="800" b="1" dirty="0" smtClean="0"/>
              <a:t>JENKINS_MASTER</a:t>
            </a:r>
          </a:p>
          <a:p>
            <a:r>
              <a:rPr lang="en-US" sz="800" b="1" dirty="0" smtClean="0"/>
              <a:t>ARCHIVA_SERVER</a:t>
            </a:r>
            <a:endParaRPr lang="en-US" sz="800" b="1" dirty="0"/>
          </a:p>
          <a:p>
            <a:r>
              <a:rPr lang="en-US" sz="800" b="1" dirty="0" smtClean="0"/>
              <a:t>TWIKI_SERVER</a:t>
            </a:r>
          </a:p>
          <a:p>
            <a:r>
              <a:rPr lang="en-US" sz="700" b="1" dirty="0" smtClean="0"/>
              <a:t>SONARQUBE_MYSQL_SERVER</a:t>
            </a:r>
          </a:p>
          <a:p>
            <a:r>
              <a:rPr lang="en-US" sz="800" b="1" dirty="0" smtClean="0"/>
              <a:t>SONARQUBE_SERVER</a:t>
            </a:r>
            <a:endParaRPr lang="en-US" sz="800" b="1" dirty="0"/>
          </a:p>
          <a:p>
            <a:r>
              <a:rPr lang="en-US" sz="800" i="1" dirty="0" smtClean="0"/>
              <a:t>SONARQUBE_RUNNER</a:t>
            </a:r>
            <a:endParaRPr lang="en-US" sz="800" i="1" dirty="0"/>
          </a:p>
          <a:p>
            <a:r>
              <a:rPr lang="en-US" sz="800" i="1" dirty="0"/>
              <a:t>HDFS_CLIENT</a:t>
            </a:r>
          </a:p>
          <a:p>
            <a:r>
              <a:rPr lang="en-US" sz="800" i="1" dirty="0" smtClean="0"/>
              <a:t>YARN_CLIENT</a:t>
            </a:r>
            <a:endParaRPr lang="en-US" sz="800" i="1" dirty="0"/>
          </a:p>
          <a:p>
            <a:r>
              <a:rPr lang="en-US" sz="800" i="1" dirty="0"/>
              <a:t>SQOOP</a:t>
            </a:r>
          </a:p>
          <a:p>
            <a:r>
              <a:rPr lang="en-US" sz="800" i="1" dirty="0"/>
              <a:t>TEZ_CLIENT</a:t>
            </a:r>
          </a:p>
          <a:p>
            <a:r>
              <a:rPr lang="en-US" sz="800" i="1" dirty="0" smtClean="0"/>
              <a:t>HIVE_CLIENT</a:t>
            </a:r>
            <a:endParaRPr lang="en-US" sz="800" i="1" dirty="0"/>
          </a:p>
          <a:p>
            <a:r>
              <a:rPr lang="en-US" sz="800" i="1" dirty="0" smtClean="0"/>
              <a:t>MAPREDUCE2_CLIENT</a:t>
            </a:r>
          </a:p>
          <a:p>
            <a:r>
              <a:rPr lang="nl-NL" sz="800" i="1" dirty="0" smtClean="0"/>
              <a:t>SPARK_CLIENT</a:t>
            </a:r>
          </a:p>
          <a:p>
            <a:r>
              <a:rPr lang="nl-NL" sz="800" i="1" dirty="0" smtClean="0"/>
              <a:t>OOZIE_CLIENT</a:t>
            </a:r>
            <a:endParaRPr lang="en-US" sz="800" i="1" dirty="0"/>
          </a:p>
          <a:p>
            <a:r>
              <a:rPr lang="en-US" sz="800" i="1" dirty="0" smtClean="0"/>
              <a:t>ZOOKEEPER_CLIENT</a:t>
            </a:r>
          </a:p>
          <a:p>
            <a:r>
              <a:rPr lang="en-US" sz="800" i="1" dirty="0" smtClean="0"/>
              <a:t>KAVETOOLBOXNODE</a:t>
            </a:r>
            <a:endParaRPr lang="en-US" sz="800" i="1" dirty="0"/>
          </a:p>
          <a:p>
            <a:r>
              <a:rPr lang="en-US" sz="800" i="1" dirty="0" smtClean="0"/>
              <a:t>FREEIPA_CLIENT METRICS_MONITOR</a:t>
            </a:r>
            <a:endParaRPr lang="en-US" sz="800" i="1" dirty="0"/>
          </a:p>
        </p:txBody>
      </p:sp>
      <p:sp>
        <p:nvSpPr>
          <p:cNvPr id="10" name="TextBox 9"/>
          <p:cNvSpPr txBox="1"/>
          <p:nvPr/>
        </p:nvSpPr>
        <p:spPr>
          <a:xfrm>
            <a:off x="7442363" y="1542019"/>
            <a:ext cx="6783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Hadoop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259078" y="1223270"/>
            <a:ext cx="16914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example.kave.io</a:t>
            </a:r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 rotWithShape="1">
          <a:blip r:embed="rId3"/>
          <a:srcRect b="48239"/>
          <a:stretch/>
        </p:blipFill>
        <p:spPr>
          <a:xfrm>
            <a:off x="5215527" y="5248664"/>
            <a:ext cx="628738" cy="766761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 rotWithShape="1">
          <a:blip r:embed="rId3"/>
          <a:srcRect b="49899"/>
          <a:stretch/>
        </p:blipFill>
        <p:spPr>
          <a:xfrm>
            <a:off x="2484071" y="3229752"/>
            <a:ext cx="628738" cy="742173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2368619" y="3911429"/>
            <a:ext cx="8547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(Other </a:t>
            </a:r>
            <a:br>
              <a:rPr lang="en-US" dirty="0" smtClean="0"/>
            </a:br>
            <a:r>
              <a:rPr lang="en-US" dirty="0" smtClean="0"/>
              <a:t>KAVE)</a:t>
            </a:r>
            <a:endParaRPr lang="en-US" dirty="0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 rotWithShape="1">
          <a:blip r:embed="rId3"/>
          <a:srcRect t="50930" b="202"/>
          <a:stretch/>
        </p:blipFill>
        <p:spPr>
          <a:xfrm>
            <a:off x="5906503" y="5300617"/>
            <a:ext cx="628738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987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Process 3"/>
          <p:cNvSpPr/>
          <p:nvPr/>
        </p:nvSpPr>
        <p:spPr>
          <a:xfrm>
            <a:off x="2713793" y="474832"/>
            <a:ext cx="6672662" cy="5481339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example.kave.io</a:t>
            </a:r>
          </a:p>
        </p:txBody>
      </p:sp>
      <p:sp>
        <p:nvSpPr>
          <p:cNvPr id="80" name="Flowchart: Process 79"/>
          <p:cNvSpPr/>
          <p:nvPr/>
        </p:nvSpPr>
        <p:spPr>
          <a:xfrm>
            <a:off x="2823322" y="536583"/>
            <a:ext cx="1335203" cy="2377768"/>
          </a:xfrm>
          <a:prstGeom prst="flowChartProcess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800" b="1" dirty="0" smtClean="0"/>
              <a:t>gatewayNNN.kave.org</a:t>
            </a:r>
          </a:p>
          <a:p>
            <a:pPr algn="ctr"/>
            <a:endParaRPr lang="en-US" sz="800" dirty="0" smtClean="0"/>
          </a:p>
          <a:p>
            <a:r>
              <a:rPr lang="en-US" sz="800" b="1" dirty="0"/>
              <a:t>KAVELANDING</a:t>
            </a:r>
          </a:p>
          <a:p>
            <a:r>
              <a:rPr lang="en-US" sz="800" b="1" dirty="0"/>
              <a:t>KAVETOOLBOXGATE</a:t>
            </a:r>
          </a:p>
          <a:p>
            <a:r>
              <a:rPr lang="en-US" sz="800" i="1" dirty="0"/>
              <a:t>SONARQUBE_RUNNER</a:t>
            </a:r>
          </a:p>
          <a:p>
            <a:r>
              <a:rPr lang="en-US" sz="800" i="1" dirty="0" smtClean="0"/>
              <a:t>HDFS_CLIENT</a:t>
            </a:r>
          </a:p>
          <a:p>
            <a:r>
              <a:rPr lang="en-US" sz="800" i="1" dirty="0" smtClean="0"/>
              <a:t>YARN_CLIENT</a:t>
            </a:r>
          </a:p>
          <a:p>
            <a:r>
              <a:rPr lang="en-US" sz="800" i="1" dirty="0" smtClean="0"/>
              <a:t>SQOOP</a:t>
            </a:r>
          </a:p>
          <a:p>
            <a:r>
              <a:rPr lang="en-US" sz="800" i="1" dirty="0" smtClean="0"/>
              <a:t>TEZ_CLIENT</a:t>
            </a:r>
          </a:p>
          <a:p>
            <a:r>
              <a:rPr lang="en-US" sz="800" i="1" dirty="0" smtClean="0"/>
              <a:t>HIVE_CLIENT</a:t>
            </a:r>
            <a:endParaRPr lang="en-US" sz="800" i="1" dirty="0"/>
          </a:p>
          <a:p>
            <a:r>
              <a:rPr lang="en-US" sz="800" i="1" dirty="0" smtClean="0"/>
              <a:t>STORMSD_CLIENT</a:t>
            </a:r>
            <a:endParaRPr lang="en-US" sz="800" i="1" dirty="0"/>
          </a:p>
          <a:p>
            <a:r>
              <a:rPr lang="en-US" sz="800" i="1" dirty="0" smtClean="0"/>
              <a:t>MONGODB_CLIENT</a:t>
            </a:r>
          </a:p>
          <a:p>
            <a:r>
              <a:rPr lang="en-US" sz="800" i="1" dirty="0" smtClean="0"/>
              <a:t>MAPREDUCE2_CLIENT</a:t>
            </a:r>
          </a:p>
          <a:p>
            <a:r>
              <a:rPr lang="en-US" sz="800" i="1" dirty="0" smtClean="0"/>
              <a:t>ZOOKEEPER_CLIENT</a:t>
            </a:r>
          </a:p>
          <a:p>
            <a:r>
              <a:rPr lang="en-US" sz="800" i="1" dirty="0" smtClean="0"/>
              <a:t>FREEIPA_CLIENT</a:t>
            </a:r>
            <a:endParaRPr lang="en-US" sz="800" i="1" dirty="0"/>
          </a:p>
          <a:p>
            <a:r>
              <a:rPr lang="en-US" sz="800" i="1" dirty="0" smtClean="0"/>
              <a:t>ZOOKEEPER_CLIENT METRICS_MONITOR</a:t>
            </a:r>
          </a:p>
          <a:p>
            <a:pPr algn="ctr"/>
            <a:endParaRPr lang="en-US" sz="1050" dirty="0"/>
          </a:p>
        </p:txBody>
      </p:sp>
      <p:sp>
        <p:nvSpPr>
          <p:cNvPr id="79" name="Flowchart: Process 78"/>
          <p:cNvSpPr/>
          <p:nvPr/>
        </p:nvSpPr>
        <p:spPr>
          <a:xfrm>
            <a:off x="2886780" y="598123"/>
            <a:ext cx="1335203" cy="2377768"/>
          </a:xfrm>
          <a:prstGeom prst="flowChartProcess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800" b="1" dirty="0" smtClean="0"/>
              <a:t>gatewayNNN.kave.org</a:t>
            </a:r>
          </a:p>
          <a:p>
            <a:pPr algn="ctr"/>
            <a:endParaRPr lang="en-US" sz="800" dirty="0" smtClean="0"/>
          </a:p>
        </p:txBody>
      </p:sp>
      <p:sp>
        <p:nvSpPr>
          <p:cNvPr id="36" name="Rectangle 35"/>
          <p:cNvSpPr/>
          <p:nvPr/>
        </p:nvSpPr>
        <p:spPr>
          <a:xfrm>
            <a:off x="4476913" y="4489368"/>
            <a:ext cx="1544781" cy="146544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7617057" y="826182"/>
            <a:ext cx="1672415" cy="30043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2471763" y="1564856"/>
            <a:ext cx="510668" cy="3847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lowchart: Process 17"/>
          <p:cNvSpPr/>
          <p:nvPr/>
        </p:nvSpPr>
        <p:spPr>
          <a:xfrm>
            <a:off x="7789068" y="979318"/>
            <a:ext cx="1335203" cy="1421548"/>
          </a:xfrm>
          <a:prstGeom prst="flowChartProcess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800" b="1" dirty="0" smtClean="0"/>
              <a:t>nimbus.kave.org</a:t>
            </a:r>
          </a:p>
          <a:p>
            <a:endParaRPr lang="en-US" sz="800" dirty="0" smtClean="0"/>
          </a:p>
          <a:p>
            <a:r>
              <a:rPr lang="en-US" sz="800" b="1" dirty="0" smtClean="0"/>
              <a:t>NIMBUS_SD_MASTER</a:t>
            </a:r>
          </a:p>
          <a:p>
            <a:r>
              <a:rPr lang="en-US" sz="800" b="1" dirty="0"/>
              <a:t>STORMSD_UI_SERVER</a:t>
            </a:r>
          </a:p>
          <a:p>
            <a:r>
              <a:rPr lang="en-US" sz="800" b="1" dirty="0" smtClean="0"/>
              <a:t>STORMSD_DRPC_SERVER</a:t>
            </a:r>
          </a:p>
          <a:p>
            <a:r>
              <a:rPr lang="en-US" sz="800" b="1" dirty="0" smtClean="0"/>
              <a:t>STORMSD_LOG_VIEWER</a:t>
            </a:r>
          </a:p>
          <a:p>
            <a:r>
              <a:rPr lang="en-US" sz="800" b="1" dirty="0" smtClean="0"/>
              <a:t>ZOOKEEPER_SERVER</a:t>
            </a:r>
            <a:endParaRPr lang="en-US" sz="800" b="1" i="1" dirty="0" smtClean="0"/>
          </a:p>
          <a:p>
            <a:r>
              <a:rPr lang="en-US" sz="800" i="1" dirty="0" smtClean="0"/>
              <a:t>KAVETOOLBOXNODE</a:t>
            </a:r>
          </a:p>
          <a:p>
            <a:r>
              <a:rPr lang="en-US" sz="800" i="1" dirty="0" smtClean="0"/>
              <a:t>FREEIPA_CLIENT</a:t>
            </a:r>
          </a:p>
          <a:p>
            <a:r>
              <a:rPr lang="en-US" sz="800" i="1" dirty="0" smtClean="0"/>
              <a:t>ZOOKEEPER_CLIENT METRICS_MONITOR</a:t>
            </a:r>
            <a:endParaRPr lang="en-US" sz="800" i="1" dirty="0"/>
          </a:p>
        </p:txBody>
      </p:sp>
      <p:grpSp>
        <p:nvGrpSpPr>
          <p:cNvPr id="3" name="Group 2"/>
          <p:cNvGrpSpPr/>
          <p:nvPr/>
        </p:nvGrpSpPr>
        <p:grpSpPr>
          <a:xfrm>
            <a:off x="7765074" y="2469100"/>
            <a:ext cx="1420928" cy="1266324"/>
            <a:chOff x="5186863" y="3041531"/>
            <a:chExt cx="1420928" cy="1266324"/>
          </a:xfrm>
        </p:grpSpPr>
        <p:sp>
          <p:nvSpPr>
            <p:cNvPr id="20" name="Flowchart: Process 19"/>
            <p:cNvSpPr/>
            <p:nvPr/>
          </p:nvSpPr>
          <p:spPr>
            <a:xfrm>
              <a:off x="5186863" y="3041531"/>
              <a:ext cx="1335203" cy="1171074"/>
            </a:xfrm>
            <a:prstGeom prst="flowChartProcess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sz="1050" b="1" dirty="0" smtClean="0"/>
                <a:t>supervisorNNN.kave.org</a:t>
              </a:r>
            </a:p>
            <a:p>
              <a:endParaRPr lang="en-US" sz="1050" dirty="0" smtClean="0"/>
            </a:p>
            <a:p>
              <a:r>
                <a:rPr lang="en-US" sz="1050" dirty="0" smtClean="0"/>
                <a:t>ZOOKEEPER_CLIENT METRICS_MONITOR</a:t>
              </a:r>
            </a:p>
          </p:txBody>
        </p:sp>
        <p:sp>
          <p:nvSpPr>
            <p:cNvPr id="21" name="Flowchart: Process 20"/>
            <p:cNvSpPr/>
            <p:nvPr/>
          </p:nvSpPr>
          <p:spPr>
            <a:xfrm>
              <a:off x="5231532" y="3087000"/>
              <a:ext cx="1335203" cy="1171074"/>
            </a:xfrm>
            <a:prstGeom prst="flowChartProcess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sz="1050" b="1" dirty="0" smtClean="0"/>
                <a:t>supervisorNNN.kave.org</a:t>
              </a:r>
            </a:p>
            <a:p>
              <a:endParaRPr lang="en-US" sz="1050" dirty="0" smtClean="0"/>
            </a:p>
            <a:p>
              <a:r>
                <a:rPr lang="en-US" sz="1050" dirty="0" smtClean="0"/>
                <a:t>ZOOKEEPER_CLIENT METRICS_MONITOR</a:t>
              </a:r>
            </a:p>
          </p:txBody>
        </p:sp>
        <p:sp>
          <p:nvSpPr>
            <p:cNvPr id="22" name="Flowchart: Process 21"/>
            <p:cNvSpPr/>
            <p:nvPr/>
          </p:nvSpPr>
          <p:spPr>
            <a:xfrm>
              <a:off x="5272588" y="3136781"/>
              <a:ext cx="1335203" cy="1171074"/>
            </a:xfrm>
            <a:prstGeom prst="flowChartProcess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sz="800" b="1" dirty="0"/>
                <a:t>w</a:t>
              </a:r>
              <a:r>
                <a:rPr lang="en-US" sz="800" b="1" dirty="0" smtClean="0"/>
                <a:t>rk-NNN.kave.org</a:t>
              </a:r>
            </a:p>
            <a:p>
              <a:endParaRPr lang="en-US" sz="800" dirty="0" smtClean="0"/>
            </a:p>
            <a:p>
              <a:r>
                <a:rPr lang="en-US" sz="800" b="1" dirty="0"/>
                <a:t>SUPERVISOR_SD_SLAVE</a:t>
              </a:r>
            </a:p>
            <a:p>
              <a:r>
                <a:rPr lang="en-US" sz="800" b="1" dirty="0" smtClean="0"/>
                <a:t>STORMSD_LOG_VIEWER</a:t>
              </a:r>
              <a:endParaRPr lang="en-US" sz="800" b="1" i="1" dirty="0"/>
            </a:p>
            <a:p>
              <a:r>
                <a:rPr lang="en-US" sz="800" i="1" dirty="0" smtClean="0"/>
                <a:t>ZOOKEEPER_CLIENT</a:t>
              </a:r>
            </a:p>
            <a:p>
              <a:r>
                <a:rPr lang="en-US" sz="800" i="1" dirty="0"/>
                <a:t>KAVETOOLBOXNODE</a:t>
              </a:r>
            </a:p>
            <a:p>
              <a:r>
                <a:rPr lang="en-US" sz="800" i="1" dirty="0" smtClean="0"/>
                <a:t>FREEIPA_CLIENT</a:t>
              </a:r>
            </a:p>
            <a:p>
              <a:r>
                <a:rPr lang="en-US" sz="800" i="1" dirty="0" smtClean="0"/>
                <a:t>METRICS_MONITOR</a:t>
              </a:r>
            </a:p>
            <a:p>
              <a:endParaRPr lang="en-US" sz="800" dirty="0" smtClean="0"/>
            </a:p>
          </p:txBody>
        </p:sp>
      </p:grpSp>
      <p:sp>
        <p:nvSpPr>
          <p:cNvPr id="24" name="Flowchart: Process 23"/>
          <p:cNvSpPr/>
          <p:nvPr/>
        </p:nvSpPr>
        <p:spPr>
          <a:xfrm>
            <a:off x="4581701" y="4552239"/>
            <a:ext cx="1335203" cy="1171074"/>
          </a:xfrm>
          <a:prstGeom prst="flowChartProcess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800" b="1" dirty="0" smtClean="0"/>
              <a:t>jboss.kave.org</a:t>
            </a:r>
          </a:p>
          <a:p>
            <a:endParaRPr lang="en-US" sz="800" dirty="0" smtClean="0"/>
          </a:p>
          <a:p>
            <a:r>
              <a:rPr lang="en-US" sz="800" b="1" dirty="0" smtClean="0"/>
              <a:t>JBOSS_APP_MASTER</a:t>
            </a:r>
          </a:p>
          <a:p>
            <a:r>
              <a:rPr lang="en-US" sz="800" b="1" dirty="0" smtClean="0"/>
              <a:t>APACHE_WEB_MASTER</a:t>
            </a:r>
            <a:endParaRPr lang="en-US" sz="800" b="1" i="1" dirty="0"/>
          </a:p>
          <a:p>
            <a:r>
              <a:rPr lang="en-US" sz="800" i="1" dirty="0" smtClean="0"/>
              <a:t>MONGODB_CLIENT</a:t>
            </a:r>
            <a:endParaRPr lang="en-US" sz="800" b="1" i="1" dirty="0"/>
          </a:p>
          <a:p>
            <a:r>
              <a:rPr lang="en-US" sz="800" i="1" dirty="0"/>
              <a:t>FREEIPA_CLIENT</a:t>
            </a:r>
          </a:p>
          <a:p>
            <a:r>
              <a:rPr lang="en-US" sz="800" i="1" dirty="0" smtClean="0"/>
              <a:t>ZOOKEEPER_CLIENT METRICS_MONITOR</a:t>
            </a:r>
            <a:endParaRPr lang="en-US" sz="800" i="1" dirty="0"/>
          </a:p>
        </p:txBody>
      </p:sp>
      <p:cxnSp>
        <p:nvCxnSpPr>
          <p:cNvPr id="8" name="Straight Arrow Connector 7"/>
          <p:cNvCxnSpPr>
            <a:stCxn id="24" idx="2"/>
          </p:cNvCxnSpPr>
          <p:nvPr/>
        </p:nvCxnSpPr>
        <p:spPr>
          <a:xfrm>
            <a:off x="5249303" y="5723313"/>
            <a:ext cx="12007" cy="699584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5469863" y="5677812"/>
            <a:ext cx="4908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DMZ</a:t>
            </a:r>
            <a:endParaRPr lang="en-US" sz="1200" dirty="0">
              <a:solidFill>
                <a:schemeClr val="bg1"/>
              </a:solidFill>
            </a:endParaRPr>
          </a:p>
        </p:txBody>
      </p:sp>
      <p:grpSp>
        <p:nvGrpSpPr>
          <p:cNvPr id="54" name="Group 53"/>
          <p:cNvGrpSpPr/>
          <p:nvPr/>
        </p:nvGrpSpPr>
        <p:grpSpPr>
          <a:xfrm>
            <a:off x="0" y="1015201"/>
            <a:ext cx="1507947" cy="1333500"/>
            <a:chOff x="287902" y="1969122"/>
            <a:chExt cx="1507947" cy="1333500"/>
          </a:xfrm>
        </p:grpSpPr>
        <p:pic>
          <p:nvPicPr>
            <p:cNvPr id="55" name="Picture 2" descr="http://pixabay.com/static/uploads/photo/2010/12/13/09/52/computer-1881_640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8380" y="2180145"/>
              <a:ext cx="773957" cy="5151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6" name="Flowchart: Process 55"/>
            <p:cNvSpPr/>
            <p:nvPr/>
          </p:nvSpPr>
          <p:spPr>
            <a:xfrm>
              <a:off x="287902" y="1969122"/>
              <a:ext cx="1507947" cy="1333500"/>
            </a:xfrm>
            <a:prstGeom prst="flowChartProcess">
              <a:avLst/>
            </a:prstGeom>
            <a:solidFill>
              <a:srgbClr val="FFFFFF">
                <a:alpha val="32941"/>
              </a:srgbClr>
            </a:solidFill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sz="1050" b="1" dirty="0" smtClean="0"/>
                <a:t>Dev laptop</a:t>
              </a:r>
            </a:p>
            <a:p>
              <a:endParaRPr lang="en-US" sz="1050" dirty="0" smtClean="0"/>
            </a:p>
            <a:p>
              <a:endParaRPr lang="en-US" sz="1050" dirty="0" smtClean="0"/>
            </a:p>
            <a:p>
              <a:endParaRPr lang="en-US" sz="1050" dirty="0"/>
            </a:p>
            <a:p>
              <a:r>
                <a:rPr lang="en-US" sz="1050" dirty="0" smtClean="0"/>
                <a:t>Linux or VM</a:t>
              </a:r>
            </a:p>
            <a:p>
              <a:r>
                <a:rPr lang="en-US" sz="1050" dirty="0" smtClean="0"/>
                <a:t>KAVETOOLBOX</a:t>
              </a:r>
            </a:p>
            <a:p>
              <a:r>
                <a:rPr lang="en-US" sz="1050" dirty="0" smtClean="0"/>
                <a:t>(stand-alone install)</a:t>
              </a:r>
            </a:p>
            <a:p>
              <a:r>
                <a:rPr lang="en-US" sz="1050" dirty="0" smtClean="0"/>
                <a:t>Firefox with </a:t>
              </a:r>
              <a:r>
                <a:rPr lang="en-US" sz="1050" dirty="0" err="1" smtClean="0"/>
                <a:t>FoxyProxy</a:t>
              </a:r>
              <a:endParaRPr lang="en-US" sz="1050" dirty="0"/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140334" y="2606530"/>
            <a:ext cx="1507947" cy="1157002"/>
            <a:chOff x="160215" y="3653895"/>
            <a:chExt cx="1507947" cy="1157002"/>
          </a:xfrm>
        </p:grpSpPr>
        <p:pic>
          <p:nvPicPr>
            <p:cNvPr id="58" name="Picture 2" descr="http://pixabay.com/static/uploads/photo/2010/12/13/09/52/computer-1881_640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0693" y="3864918"/>
              <a:ext cx="773957" cy="5151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9" name="Flowchart: Process 58"/>
            <p:cNvSpPr/>
            <p:nvPr/>
          </p:nvSpPr>
          <p:spPr>
            <a:xfrm>
              <a:off x="160215" y="3653895"/>
              <a:ext cx="1507947" cy="1157002"/>
            </a:xfrm>
            <a:prstGeom prst="flowChartProcess">
              <a:avLst/>
            </a:prstGeom>
            <a:solidFill>
              <a:srgbClr val="FFFFFF">
                <a:alpha val="32941"/>
              </a:srgbClr>
            </a:solidFill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sz="1050" b="1" dirty="0" smtClean="0"/>
                <a:t>Thin Client</a:t>
              </a:r>
            </a:p>
            <a:p>
              <a:endParaRPr lang="en-US" sz="1050" dirty="0" smtClean="0"/>
            </a:p>
            <a:p>
              <a:endParaRPr lang="en-US" sz="1050" dirty="0" smtClean="0"/>
            </a:p>
            <a:p>
              <a:endParaRPr lang="en-US" sz="1050" dirty="0"/>
            </a:p>
            <a:p>
              <a:r>
                <a:rPr lang="en-US" sz="1050" dirty="0" smtClean="0"/>
                <a:t>SSH client installed</a:t>
              </a:r>
            </a:p>
            <a:p>
              <a:r>
                <a:rPr lang="en-US" sz="1050" dirty="0" smtClean="0"/>
                <a:t>VNC viewer (</a:t>
              </a:r>
              <a:r>
                <a:rPr lang="en-US" sz="1050" dirty="0" err="1" smtClean="0"/>
                <a:t>TightVNC</a:t>
              </a:r>
              <a:r>
                <a:rPr lang="en-US" sz="1050" dirty="0" smtClean="0"/>
                <a:t>)</a:t>
              </a:r>
              <a:endParaRPr lang="en-US" sz="1050" dirty="0"/>
            </a:p>
            <a:p>
              <a:r>
                <a:rPr lang="en-US" sz="1050" dirty="0"/>
                <a:t>Firefox with </a:t>
              </a:r>
              <a:r>
                <a:rPr lang="en-US" sz="1050" dirty="0" err="1" smtClean="0"/>
                <a:t>FoxyProxy</a:t>
              </a:r>
              <a:endParaRPr lang="en-US" sz="1050" dirty="0"/>
            </a:p>
          </p:txBody>
        </p:sp>
      </p:grpSp>
      <p:cxnSp>
        <p:nvCxnSpPr>
          <p:cNvPr id="61" name="Straight Connector 60"/>
          <p:cNvCxnSpPr>
            <a:stCxn id="56" idx="3"/>
            <a:endCxn id="51" idx="2"/>
          </p:cNvCxnSpPr>
          <p:nvPr/>
        </p:nvCxnSpPr>
        <p:spPr>
          <a:xfrm flipV="1">
            <a:off x="1507947" y="1664020"/>
            <a:ext cx="224639" cy="179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V="1">
            <a:off x="1641022" y="1728757"/>
            <a:ext cx="452378" cy="9078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endCxn id="51" idx="1"/>
          </p:cNvCxnSpPr>
          <p:nvPr/>
        </p:nvCxnSpPr>
        <p:spPr>
          <a:xfrm flipH="1" flipV="1">
            <a:off x="2126368" y="1971973"/>
            <a:ext cx="77453" cy="6827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loud 50"/>
          <p:cNvSpPr/>
          <p:nvPr/>
        </p:nvSpPr>
        <p:spPr>
          <a:xfrm>
            <a:off x="1730128" y="1355410"/>
            <a:ext cx="792480" cy="617220"/>
          </a:xfrm>
          <a:prstGeom prst="cloud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2128341" y="869919"/>
            <a:ext cx="36809" cy="4854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1706142" y="528404"/>
            <a:ext cx="789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www?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2471763" y="1580733"/>
            <a:ext cx="4267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SSH</a:t>
            </a:r>
            <a:endParaRPr lang="en-US" sz="1200" b="1" dirty="0"/>
          </a:p>
        </p:txBody>
      </p:sp>
      <p:grpSp>
        <p:nvGrpSpPr>
          <p:cNvPr id="2" name="Group 1"/>
          <p:cNvGrpSpPr/>
          <p:nvPr/>
        </p:nvGrpSpPr>
        <p:grpSpPr>
          <a:xfrm>
            <a:off x="4476913" y="746015"/>
            <a:ext cx="3089563" cy="3511855"/>
            <a:chOff x="4724927" y="1437222"/>
            <a:chExt cx="3089563" cy="3511855"/>
          </a:xfrm>
        </p:grpSpPr>
        <p:sp>
          <p:nvSpPr>
            <p:cNvPr id="41" name="Rectangle 40"/>
            <p:cNvSpPr/>
            <p:nvPr/>
          </p:nvSpPr>
          <p:spPr>
            <a:xfrm>
              <a:off x="4724927" y="1517390"/>
              <a:ext cx="3089563" cy="34316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lowchart: Process 41"/>
            <p:cNvSpPr/>
            <p:nvPr/>
          </p:nvSpPr>
          <p:spPr>
            <a:xfrm>
              <a:off x="4805312" y="1596120"/>
              <a:ext cx="1335203" cy="3275790"/>
            </a:xfrm>
            <a:prstGeom prst="flowChartProcess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sz="800" b="1" dirty="0" smtClean="0"/>
                <a:t>nno-001.kave.org</a:t>
              </a:r>
              <a:endParaRPr lang="en-US" sz="500" b="1" dirty="0" smtClean="0"/>
            </a:p>
            <a:p>
              <a:endParaRPr lang="en-US" sz="800" dirty="0" smtClean="0"/>
            </a:p>
            <a:p>
              <a:r>
                <a:rPr lang="en-US" sz="800" b="1" dirty="0"/>
                <a:t>NAMENODE</a:t>
              </a:r>
            </a:p>
            <a:p>
              <a:r>
                <a:rPr lang="en-US" sz="800" b="1" dirty="0"/>
                <a:t>RESOURCEMANAGER</a:t>
              </a:r>
            </a:p>
            <a:p>
              <a:r>
                <a:rPr lang="en-US" sz="800" b="1" dirty="0"/>
                <a:t>ZOOKEEPER_SERVER</a:t>
              </a:r>
            </a:p>
            <a:p>
              <a:r>
                <a:rPr lang="en-US" sz="800" b="1" dirty="0"/>
                <a:t>APP_TIMELINE_SERVER</a:t>
              </a:r>
            </a:p>
            <a:p>
              <a:r>
                <a:rPr lang="en-US" sz="800" b="1" dirty="0"/>
                <a:t>HISTORYSERVER</a:t>
              </a:r>
            </a:p>
            <a:p>
              <a:r>
                <a:rPr lang="en-US" sz="800" b="1" dirty="0"/>
                <a:t>HUE_SERVER</a:t>
              </a:r>
            </a:p>
            <a:p>
              <a:r>
                <a:rPr lang="en-US" sz="800" b="1" dirty="0"/>
                <a:t>PIG</a:t>
              </a:r>
            </a:p>
            <a:p>
              <a:r>
                <a:rPr lang="en-US" sz="800" b="1" dirty="0"/>
                <a:t>HCAT</a:t>
              </a:r>
            </a:p>
            <a:p>
              <a:r>
                <a:rPr lang="en-US" sz="800" b="1" dirty="0"/>
                <a:t>HIVE_SERVER</a:t>
              </a:r>
            </a:p>
            <a:p>
              <a:r>
                <a:rPr lang="en-US" sz="800" b="1" dirty="0"/>
                <a:t>HIVE_METASTORE</a:t>
              </a:r>
            </a:p>
            <a:p>
              <a:r>
                <a:rPr lang="en-US" sz="800" b="1" dirty="0"/>
                <a:t>OOZIE_SERVER</a:t>
              </a:r>
            </a:p>
            <a:p>
              <a:r>
                <a:rPr lang="en-US" sz="800" b="1" dirty="0"/>
                <a:t>WEBHCAT_SERVER</a:t>
              </a:r>
            </a:p>
            <a:p>
              <a:r>
                <a:rPr lang="en-US" sz="800" b="1" dirty="0"/>
                <a:t>MYSQL_SERVER</a:t>
              </a:r>
            </a:p>
            <a:p>
              <a:r>
                <a:rPr lang="en-US" sz="800" b="1" dirty="0"/>
                <a:t>SPARK_THRIFTSERVER</a:t>
              </a:r>
            </a:p>
            <a:p>
              <a:r>
                <a:rPr lang="en-US" sz="750" b="1" dirty="0"/>
                <a:t>SPARK_JOBHISTORYSERVER</a:t>
              </a:r>
              <a:r>
                <a:rPr lang="en-US" sz="800" b="1" dirty="0"/>
                <a:t> </a:t>
              </a:r>
            </a:p>
            <a:p>
              <a:r>
                <a:rPr lang="en-US" sz="800" i="1" dirty="0"/>
                <a:t>TEZ_CLIENT</a:t>
              </a:r>
            </a:p>
            <a:p>
              <a:r>
                <a:rPr lang="en-US" sz="800" i="1" dirty="0"/>
                <a:t>HDFS_CLIENT</a:t>
              </a:r>
            </a:p>
            <a:p>
              <a:r>
                <a:rPr lang="en-US" sz="800" i="1" dirty="0"/>
                <a:t>YARN_CLIENT</a:t>
              </a:r>
            </a:p>
            <a:p>
              <a:r>
                <a:rPr lang="en-US" sz="800" i="1" dirty="0"/>
                <a:t>HIVE_CLIENT</a:t>
              </a:r>
            </a:p>
            <a:p>
              <a:r>
                <a:rPr lang="en-US" sz="800" i="1" dirty="0"/>
                <a:t>MAPREDUCE2_CLIENT</a:t>
              </a:r>
              <a:endParaRPr lang="en-US" sz="800" b="1" dirty="0"/>
            </a:p>
            <a:p>
              <a:r>
                <a:rPr lang="en-US" sz="800" i="1" dirty="0"/>
                <a:t>KAVETOOLBOXNODE</a:t>
              </a:r>
            </a:p>
            <a:p>
              <a:r>
                <a:rPr lang="en-US" sz="800" i="1" dirty="0"/>
                <a:t>ZOOKEEPER_CLIENT METRICS_MONITOR</a:t>
              </a:r>
            </a:p>
            <a:p>
              <a:r>
                <a:rPr lang="en-US" sz="800" i="1" dirty="0" smtClean="0"/>
                <a:t>FREEIPA_CLIENT</a:t>
              </a:r>
              <a:endParaRPr lang="en-US" sz="800" i="1" dirty="0"/>
            </a:p>
          </p:txBody>
        </p:sp>
        <p:sp>
          <p:nvSpPr>
            <p:cNvPr id="43" name="Flowchart: Process 42"/>
            <p:cNvSpPr/>
            <p:nvPr/>
          </p:nvSpPr>
          <p:spPr>
            <a:xfrm>
              <a:off x="6303969" y="1822926"/>
              <a:ext cx="1335203" cy="1171074"/>
            </a:xfrm>
            <a:prstGeom prst="flowChartProcess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sz="800" b="1" dirty="0"/>
                <a:t>n</a:t>
              </a:r>
              <a:r>
                <a:rPr lang="en-US" sz="800" b="1" dirty="0" smtClean="0"/>
                <a:t>no-002.kave.org</a:t>
              </a:r>
            </a:p>
            <a:p>
              <a:endParaRPr lang="en-US" sz="800" dirty="0" smtClean="0"/>
            </a:p>
            <a:p>
              <a:r>
                <a:rPr lang="en-US" sz="800" b="1" dirty="0" smtClean="0"/>
                <a:t>SECONDARY_NAMENODE</a:t>
              </a:r>
            </a:p>
            <a:p>
              <a:r>
                <a:rPr lang="en-US" sz="800" b="1" dirty="0" smtClean="0"/>
                <a:t>ZOOKEEPER_SERVER</a:t>
              </a:r>
            </a:p>
            <a:p>
              <a:r>
                <a:rPr lang="en-US" sz="800" i="1" dirty="0" smtClean="0"/>
                <a:t>KAVETOOLBOXNODE</a:t>
              </a:r>
              <a:endParaRPr lang="en-US" sz="800" i="1" dirty="0"/>
            </a:p>
            <a:p>
              <a:r>
                <a:rPr lang="en-US" sz="800" i="1" dirty="0"/>
                <a:t>FREEIPA_CLIENT</a:t>
              </a:r>
            </a:p>
            <a:p>
              <a:r>
                <a:rPr lang="en-US" sz="800" i="1" dirty="0" smtClean="0"/>
                <a:t>ZOOKEEPER_CLIENT METRICS_MONITOR</a:t>
              </a:r>
              <a:endParaRPr lang="en-US" sz="800" i="1" dirty="0"/>
            </a:p>
          </p:txBody>
        </p:sp>
        <p:sp>
          <p:nvSpPr>
            <p:cNvPr id="44" name="Flowchart: Process 43"/>
            <p:cNvSpPr/>
            <p:nvPr/>
          </p:nvSpPr>
          <p:spPr>
            <a:xfrm>
              <a:off x="6288729" y="3261794"/>
              <a:ext cx="1335203" cy="1171074"/>
            </a:xfrm>
            <a:prstGeom prst="flowChartProcess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sz="1050" b="1" dirty="0" smtClean="0"/>
                <a:t>datanodeNNN.kave.org</a:t>
              </a:r>
            </a:p>
            <a:p>
              <a:endParaRPr lang="en-US" sz="1050" dirty="0" smtClean="0"/>
            </a:p>
            <a:p>
              <a:r>
                <a:rPr lang="en-US" sz="1050" dirty="0" smtClean="0"/>
                <a:t>ZOOKEEPER_CLIENT METRICS_MONITOR</a:t>
              </a:r>
            </a:p>
          </p:txBody>
        </p:sp>
        <p:sp>
          <p:nvSpPr>
            <p:cNvPr id="45" name="Flowchart: Process 44"/>
            <p:cNvSpPr/>
            <p:nvPr/>
          </p:nvSpPr>
          <p:spPr>
            <a:xfrm>
              <a:off x="6339113" y="3307263"/>
              <a:ext cx="1335203" cy="1171074"/>
            </a:xfrm>
            <a:prstGeom prst="flowChartProcess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sz="1050" b="1" dirty="0" smtClean="0"/>
                <a:t>datanodeNNN.kave.org</a:t>
              </a:r>
            </a:p>
            <a:p>
              <a:endParaRPr lang="en-US" sz="1050" dirty="0" smtClean="0"/>
            </a:p>
            <a:p>
              <a:r>
                <a:rPr lang="en-US" sz="1050" dirty="0" smtClean="0"/>
                <a:t>ZOOKEEPER_CLIENT METRICS_MONITOR</a:t>
              </a:r>
            </a:p>
          </p:txBody>
        </p:sp>
        <p:sp>
          <p:nvSpPr>
            <p:cNvPr id="49" name="Flowchart: Process 48"/>
            <p:cNvSpPr/>
            <p:nvPr/>
          </p:nvSpPr>
          <p:spPr>
            <a:xfrm>
              <a:off x="6389694" y="3357044"/>
              <a:ext cx="1335203" cy="1171074"/>
            </a:xfrm>
            <a:prstGeom prst="flowChartProcess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sz="800" b="1" dirty="0"/>
                <a:t>d</a:t>
              </a:r>
              <a:r>
                <a:rPr lang="en-US" sz="800" b="1" dirty="0" smtClean="0"/>
                <a:t>ata-NNN.kave.org</a:t>
              </a:r>
            </a:p>
            <a:p>
              <a:endParaRPr lang="en-US" sz="800" dirty="0" smtClean="0"/>
            </a:p>
            <a:p>
              <a:r>
                <a:rPr lang="en-US" sz="800" b="1" dirty="0" smtClean="0"/>
                <a:t>DATANODE</a:t>
              </a:r>
            </a:p>
            <a:p>
              <a:r>
                <a:rPr lang="en-US" sz="800" b="1" dirty="0" smtClean="0"/>
                <a:t>NODEMANAGER</a:t>
              </a:r>
            </a:p>
            <a:p>
              <a:r>
                <a:rPr lang="en-US" sz="800" i="1" dirty="0"/>
                <a:t>KAVETOOLBOXNODE</a:t>
              </a:r>
            </a:p>
            <a:p>
              <a:r>
                <a:rPr lang="en-US" sz="800" i="1" dirty="0" smtClean="0"/>
                <a:t>ZOOKEEPER_CLIENT METRICS_MONITOR</a:t>
              </a:r>
              <a:endParaRPr lang="en-US" sz="800" i="1" dirty="0"/>
            </a:p>
            <a:p>
              <a:r>
                <a:rPr lang="en-US" sz="800" i="1" dirty="0" smtClean="0"/>
                <a:t>FREEIPA_CLIENT</a:t>
              </a:r>
            </a:p>
            <a:p>
              <a:endParaRPr lang="en-US" sz="800" dirty="0" smtClean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7124235" y="1437222"/>
              <a:ext cx="67839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bg1"/>
                  </a:solidFill>
                </a:rPr>
                <a:t>Hadoop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74" name="TextBox 73"/>
          <p:cNvSpPr txBox="1"/>
          <p:nvPr/>
        </p:nvSpPr>
        <p:spPr>
          <a:xfrm>
            <a:off x="8586614" y="746015"/>
            <a:ext cx="7282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solidFill>
                  <a:schemeClr val="bg1"/>
                </a:solidFill>
              </a:rPr>
              <a:t>StormSD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75" name="Flowchart: Process 74"/>
          <p:cNvSpPr/>
          <p:nvPr/>
        </p:nvSpPr>
        <p:spPr>
          <a:xfrm>
            <a:off x="2957607" y="658980"/>
            <a:ext cx="1335203" cy="2380009"/>
          </a:xfrm>
          <a:prstGeom prst="flowChartProcess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800" b="1" dirty="0"/>
              <a:t>g</a:t>
            </a:r>
            <a:r>
              <a:rPr lang="en-US" sz="800" b="1" dirty="0" smtClean="0"/>
              <a:t>ate-NNN.kave.org</a:t>
            </a:r>
          </a:p>
          <a:p>
            <a:pPr algn="ctr"/>
            <a:endParaRPr lang="en-US" sz="800" dirty="0" smtClean="0"/>
          </a:p>
          <a:p>
            <a:r>
              <a:rPr lang="en-US" sz="800" b="1" dirty="0"/>
              <a:t>KAVELANDING</a:t>
            </a:r>
          </a:p>
          <a:p>
            <a:r>
              <a:rPr lang="en-US" sz="800" b="1" dirty="0"/>
              <a:t>KAVETOOLBOXGATE</a:t>
            </a:r>
          </a:p>
          <a:p>
            <a:r>
              <a:rPr lang="en-US" sz="800" i="1" dirty="0"/>
              <a:t>SONARQUBE_RUNNER</a:t>
            </a:r>
          </a:p>
          <a:p>
            <a:r>
              <a:rPr lang="en-US" sz="800" i="1" dirty="0"/>
              <a:t>HDFS_CLIENT</a:t>
            </a:r>
          </a:p>
          <a:p>
            <a:r>
              <a:rPr lang="en-US" sz="800" i="1" dirty="0"/>
              <a:t>YARN_CLIENT</a:t>
            </a:r>
          </a:p>
          <a:p>
            <a:r>
              <a:rPr lang="en-US" sz="800" i="1" dirty="0"/>
              <a:t>SQOOP</a:t>
            </a:r>
          </a:p>
          <a:p>
            <a:r>
              <a:rPr lang="en-US" sz="800" i="1" dirty="0"/>
              <a:t>TEZ_CLIENT</a:t>
            </a:r>
          </a:p>
          <a:p>
            <a:r>
              <a:rPr lang="en-US" sz="800" i="1" dirty="0"/>
              <a:t>HIVE_CLIENT</a:t>
            </a:r>
          </a:p>
          <a:p>
            <a:r>
              <a:rPr lang="en-US" sz="800" i="1" dirty="0"/>
              <a:t>MAPREDUCE2_CLIENT</a:t>
            </a:r>
          </a:p>
          <a:p>
            <a:r>
              <a:rPr lang="nl-NL" sz="800" i="1" dirty="0"/>
              <a:t>SPARK_CLIENT</a:t>
            </a:r>
          </a:p>
          <a:p>
            <a:r>
              <a:rPr lang="nl-NL" sz="800" i="1" dirty="0"/>
              <a:t>OOZIE_CLIENT</a:t>
            </a:r>
            <a:endParaRPr lang="en-US" sz="800" i="1" dirty="0"/>
          </a:p>
          <a:p>
            <a:r>
              <a:rPr lang="en-US" sz="800" i="1" dirty="0" smtClean="0"/>
              <a:t>STORMSD_CLIENT</a:t>
            </a:r>
            <a:endParaRPr lang="en-US" sz="800" i="1" dirty="0"/>
          </a:p>
          <a:p>
            <a:r>
              <a:rPr lang="en-US" sz="800" i="1" dirty="0" smtClean="0"/>
              <a:t>MONGODB_CLIENT</a:t>
            </a:r>
          </a:p>
          <a:p>
            <a:r>
              <a:rPr lang="en-US" sz="800" i="1" dirty="0" smtClean="0"/>
              <a:t>MAPREDUCE2_CLIENT</a:t>
            </a:r>
          </a:p>
          <a:p>
            <a:r>
              <a:rPr lang="en-US" sz="800" i="1" dirty="0" smtClean="0"/>
              <a:t>FREEIPA_CLIENT</a:t>
            </a:r>
            <a:endParaRPr lang="en-US" sz="800" i="1" dirty="0"/>
          </a:p>
          <a:p>
            <a:r>
              <a:rPr lang="en-US" sz="800" i="1" dirty="0" smtClean="0"/>
              <a:t>ZOOKEEPER_CLIENT METRICS_MONITOR</a:t>
            </a:r>
            <a:endParaRPr lang="en-US" sz="1050" dirty="0"/>
          </a:p>
        </p:txBody>
      </p:sp>
      <p:sp>
        <p:nvSpPr>
          <p:cNvPr id="76" name="Flowchart: Process 75"/>
          <p:cNvSpPr/>
          <p:nvPr/>
        </p:nvSpPr>
        <p:spPr>
          <a:xfrm>
            <a:off x="2954931" y="3130418"/>
            <a:ext cx="1335203" cy="2761320"/>
          </a:xfrm>
          <a:prstGeom prst="flowChartProcess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800" b="1" dirty="0"/>
              <a:t>c</a:t>
            </a:r>
            <a:r>
              <a:rPr lang="en-US" sz="800" b="1" dirty="0" smtClean="0"/>
              <a:t>i.kave.org</a:t>
            </a:r>
          </a:p>
          <a:p>
            <a:endParaRPr lang="en-US" sz="800" dirty="0" smtClean="0"/>
          </a:p>
          <a:p>
            <a:r>
              <a:rPr lang="en-US" sz="800" b="1" dirty="0"/>
              <a:t>JENKINS_MASTER</a:t>
            </a:r>
          </a:p>
          <a:p>
            <a:r>
              <a:rPr lang="en-US" sz="800" b="1" dirty="0"/>
              <a:t>ARCHIVA_SERVER</a:t>
            </a:r>
          </a:p>
          <a:p>
            <a:r>
              <a:rPr lang="en-US" sz="800" b="1" dirty="0"/>
              <a:t>TWIKI_SERVER</a:t>
            </a:r>
          </a:p>
          <a:p>
            <a:r>
              <a:rPr lang="en-US" sz="700" b="1" dirty="0"/>
              <a:t>SONARQUBE_MYSQL_SERVER</a:t>
            </a:r>
          </a:p>
          <a:p>
            <a:r>
              <a:rPr lang="en-US" sz="800" b="1" dirty="0"/>
              <a:t>SONARQUBE_SERVER</a:t>
            </a:r>
          </a:p>
          <a:p>
            <a:r>
              <a:rPr lang="en-US" sz="800" i="1" dirty="0"/>
              <a:t>SONARQUBE_RUNNER</a:t>
            </a:r>
          </a:p>
          <a:p>
            <a:r>
              <a:rPr lang="en-US" sz="800" i="1" dirty="0"/>
              <a:t>HDFS_CLIENT</a:t>
            </a:r>
          </a:p>
          <a:p>
            <a:r>
              <a:rPr lang="en-US" sz="800" i="1" dirty="0"/>
              <a:t>YARN_CLIENT</a:t>
            </a:r>
          </a:p>
          <a:p>
            <a:r>
              <a:rPr lang="en-US" sz="800" i="1" dirty="0"/>
              <a:t>SQOOP</a:t>
            </a:r>
          </a:p>
          <a:p>
            <a:r>
              <a:rPr lang="en-US" sz="800" i="1" dirty="0"/>
              <a:t>TEZ_CLIENT</a:t>
            </a:r>
          </a:p>
          <a:p>
            <a:r>
              <a:rPr lang="en-US" sz="800" i="1" dirty="0"/>
              <a:t>HIVE_CLIENT</a:t>
            </a:r>
          </a:p>
          <a:p>
            <a:r>
              <a:rPr lang="en-US" sz="800" i="1" dirty="0"/>
              <a:t>MAPREDUCE2_CLIENT</a:t>
            </a:r>
          </a:p>
          <a:p>
            <a:r>
              <a:rPr lang="nl-NL" sz="800" i="1" dirty="0"/>
              <a:t>SPARK_CLIENT</a:t>
            </a:r>
          </a:p>
          <a:p>
            <a:r>
              <a:rPr lang="nl-NL" sz="800" i="1" dirty="0"/>
              <a:t>OOZIE_CLIENT</a:t>
            </a:r>
            <a:endParaRPr lang="en-US" sz="800" i="1" dirty="0"/>
          </a:p>
          <a:p>
            <a:r>
              <a:rPr lang="en-US" sz="800" i="1" dirty="0"/>
              <a:t>ZOOKEEPER_CLIENT</a:t>
            </a:r>
          </a:p>
          <a:p>
            <a:r>
              <a:rPr lang="en-US" sz="800" i="1" dirty="0" smtClean="0"/>
              <a:t>STORMSD_CLIENT</a:t>
            </a:r>
            <a:endParaRPr lang="en-US" sz="800" i="1" dirty="0"/>
          </a:p>
          <a:p>
            <a:r>
              <a:rPr lang="en-US" sz="800" i="1" dirty="0" smtClean="0"/>
              <a:t>MONGODB_CLIENT</a:t>
            </a:r>
          </a:p>
          <a:p>
            <a:r>
              <a:rPr lang="en-US" sz="800" i="1" dirty="0" smtClean="0"/>
              <a:t>KAVETOOLBOXNODE</a:t>
            </a:r>
            <a:endParaRPr lang="en-US" sz="800" i="1" dirty="0"/>
          </a:p>
          <a:p>
            <a:r>
              <a:rPr lang="en-US" sz="800" i="1" dirty="0" smtClean="0"/>
              <a:t>FREEIPA_CLIENT</a:t>
            </a:r>
          </a:p>
          <a:p>
            <a:r>
              <a:rPr lang="en-US" sz="800" i="1" dirty="0" smtClean="0"/>
              <a:t>METRICS_MONITOR</a:t>
            </a:r>
            <a:endParaRPr lang="en-US" sz="800" i="1" dirty="0"/>
          </a:p>
        </p:txBody>
      </p:sp>
      <p:sp>
        <p:nvSpPr>
          <p:cNvPr id="77" name="TextBox 76"/>
          <p:cNvSpPr txBox="1"/>
          <p:nvPr/>
        </p:nvSpPr>
        <p:spPr>
          <a:xfrm>
            <a:off x="5421154" y="6065174"/>
            <a:ext cx="10235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to specific</a:t>
            </a:r>
          </a:p>
          <a:p>
            <a:r>
              <a:rPr lang="en-US" sz="1200" dirty="0" smtClean="0"/>
              <a:t>App servers?</a:t>
            </a:r>
          </a:p>
        </p:txBody>
      </p:sp>
      <p:sp>
        <p:nvSpPr>
          <p:cNvPr id="78" name="Flowchart: Process 77"/>
          <p:cNvSpPr/>
          <p:nvPr/>
        </p:nvSpPr>
        <p:spPr>
          <a:xfrm>
            <a:off x="7964423" y="4700333"/>
            <a:ext cx="1335203" cy="1171074"/>
          </a:xfrm>
          <a:prstGeom prst="flowChartProcess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800" b="1" dirty="0" smtClean="0"/>
              <a:t>ambari.kave.org</a:t>
            </a:r>
          </a:p>
          <a:p>
            <a:endParaRPr lang="en-US" sz="800" dirty="0" smtClean="0"/>
          </a:p>
          <a:p>
            <a:r>
              <a:rPr lang="en-US" sz="800" b="1" dirty="0" smtClean="0"/>
              <a:t>AMBARI_SERVER</a:t>
            </a:r>
            <a:endParaRPr lang="en-US" sz="800" b="1" dirty="0"/>
          </a:p>
          <a:p>
            <a:r>
              <a:rPr lang="en-US" sz="800" b="1" dirty="0"/>
              <a:t>METRICS_COLLECTOR</a:t>
            </a:r>
          </a:p>
          <a:p>
            <a:r>
              <a:rPr lang="en-US" sz="800" b="1" smtClean="0"/>
              <a:t>METRICS_GRAFANA</a:t>
            </a:r>
            <a:endParaRPr lang="en-US" sz="800" b="1" dirty="0"/>
          </a:p>
          <a:p>
            <a:r>
              <a:rPr lang="en-US" sz="800" b="1" dirty="0"/>
              <a:t>FREEIPA_SERVER</a:t>
            </a:r>
            <a:endParaRPr lang="en-US" sz="800" b="1" i="1" dirty="0"/>
          </a:p>
          <a:p>
            <a:r>
              <a:rPr lang="en-US" sz="800" i="1" dirty="0"/>
              <a:t>FREEIPA_CLIENT</a:t>
            </a:r>
          </a:p>
          <a:p>
            <a:r>
              <a:rPr lang="nl-NL" sz="800" i="1" dirty="0"/>
              <a:t>METRICS_MONITOR</a:t>
            </a:r>
            <a:endParaRPr lang="en-US" sz="800" i="1" dirty="0"/>
          </a:p>
          <a:p>
            <a:r>
              <a:rPr lang="en-US" sz="800" i="1" dirty="0"/>
              <a:t>ZOOKEEPER_CLIENT</a:t>
            </a:r>
          </a:p>
        </p:txBody>
      </p:sp>
      <p:sp>
        <p:nvSpPr>
          <p:cNvPr id="23" name="Flowchart: Process 22"/>
          <p:cNvSpPr/>
          <p:nvPr/>
        </p:nvSpPr>
        <p:spPr>
          <a:xfrm>
            <a:off x="6219409" y="4547066"/>
            <a:ext cx="1335203" cy="1171074"/>
          </a:xfrm>
          <a:prstGeom prst="flowChartProcess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800" b="1" dirty="0" smtClean="0"/>
              <a:t>mongo.kave.org</a:t>
            </a:r>
          </a:p>
          <a:p>
            <a:endParaRPr lang="en-US" sz="800" dirty="0" smtClean="0"/>
          </a:p>
          <a:p>
            <a:r>
              <a:rPr lang="en-US" sz="800" b="1" dirty="0" smtClean="0"/>
              <a:t>MONGODB_MASTER</a:t>
            </a:r>
          </a:p>
          <a:p>
            <a:r>
              <a:rPr lang="en-US" sz="800" i="1" dirty="0" smtClean="0"/>
              <a:t>FREEIPA_CLIENT</a:t>
            </a:r>
            <a:endParaRPr lang="en-US" sz="800" i="1" dirty="0"/>
          </a:p>
          <a:p>
            <a:r>
              <a:rPr lang="en-US" sz="800" i="1" dirty="0" smtClean="0"/>
              <a:t>ZOOKEEPER_CLIENT METRICS_MONITOR</a:t>
            </a:r>
            <a:endParaRPr lang="en-US" sz="800" i="1" dirty="0"/>
          </a:p>
        </p:txBody>
      </p:sp>
      <p:cxnSp>
        <p:nvCxnSpPr>
          <p:cNvPr id="48" name="Straight Arrow Connector 47"/>
          <p:cNvCxnSpPr>
            <a:stCxn id="23" idx="1"/>
            <a:endCxn id="24" idx="3"/>
          </p:cNvCxnSpPr>
          <p:nvPr/>
        </p:nvCxnSpPr>
        <p:spPr>
          <a:xfrm flipH="1">
            <a:off x="5916904" y="5132603"/>
            <a:ext cx="302505" cy="5173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6" name="Picture 85"/>
          <p:cNvPicPr>
            <a:picLocks noChangeAspect="1"/>
          </p:cNvPicPr>
          <p:nvPr/>
        </p:nvPicPr>
        <p:blipFill rotWithShape="1">
          <a:blip r:embed="rId3"/>
          <a:srcRect b="48072"/>
          <a:stretch/>
        </p:blipFill>
        <p:spPr>
          <a:xfrm>
            <a:off x="1893870" y="2469272"/>
            <a:ext cx="628738" cy="769228"/>
          </a:xfrm>
          <a:prstGeom prst="rect">
            <a:avLst/>
          </a:prstGeom>
        </p:spPr>
      </p:pic>
      <p:sp>
        <p:nvSpPr>
          <p:cNvPr id="87" name="TextBox 86"/>
          <p:cNvSpPr txBox="1"/>
          <p:nvPr/>
        </p:nvSpPr>
        <p:spPr>
          <a:xfrm>
            <a:off x="1776460" y="3133296"/>
            <a:ext cx="8547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(Other </a:t>
            </a:r>
            <a:br>
              <a:rPr lang="en-US" dirty="0" smtClean="0"/>
            </a:br>
            <a:r>
              <a:rPr lang="en-US" dirty="0" smtClean="0"/>
              <a:t>KAVE)</a:t>
            </a:r>
            <a:endParaRPr lang="en-US" dirty="0"/>
          </a:p>
        </p:txBody>
      </p:sp>
      <p:cxnSp>
        <p:nvCxnSpPr>
          <p:cNvPr id="52" name="Straight Arrow Connector 51"/>
          <p:cNvCxnSpPr>
            <a:endCxn id="23" idx="0"/>
          </p:cNvCxnSpPr>
          <p:nvPr/>
        </p:nvCxnSpPr>
        <p:spPr>
          <a:xfrm>
            <a:off x="6887010" y="4269903"/>
            <a:ext cx="1" cy="277163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>
            <a:off x="7539966" y="3836911"/>
            <a:ext cx="355672" cy="710155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0" name="Picture 59"/>
          <p:cNvPicPr>
            <a:picLocks noChangeAspect="1"/>
          </p:cNvPicPr>
          <p:nvPr/>
        </p:nvPicPr>
        <p:blipFill rotWithShape="1">
          <a:blip r:embed="rId3"/>
          <a:srcRect b="48239"/>
          <a:stretch/>
        </p:blipFill>
        <p:spPr>
          <a:xfrm>
            <a:off x="7895638" y="3891649"/>
            <a:ext cx="628738" cy="766761"/>
          </a:xfrm>
          <a:prstGeom prst="rect">
            <a:avLst/>
          </a:prstGeom>
        </p:spPr>
      </p:pic>
      <p:pic>
        <p:nvPicPr>
          <p:cNvPr id="64" name="Picture 63"/>
          <p:cNvPicPr>
            <a:picLocks noChangeAspect="1"/>
          </p:cNvPicPr>
          <p:nvPr/>
        </p:nvPicPr>
        <p:blipFill rotWithShape="1">
          <a:blip r:embed="rId3"/>
          <a:srcRect t="50930" b="202"/>
          <a:stretch/>
        </p:blipFill>
        <p:spPr>
          <a:xfrm>
            <a:off x="8586614" y="3943602"/>
            <a:ext cx="628738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0401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4090</TotalTime>
  <Words>384</Words>
  <Application>Microsoft Office PowerPoint</Application>
  <PresentationFormat>On-screen Show (4:3)</PresentationFormat>
  <Paragraphs>339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>KPMG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Hoekstra, Maarten</dc:creator>
  <cp:lastModifiedBy>Lambert, Rob</cp:lastModifiedBy>
  <cp:revision>34</cp:revision>
  <dcterms:created xsi:type="dcterms:W3CDTF">2015-02-19T17:42:14Z</dcterms:created>
  <dcterms:modified xsi:type="dcterms:W3CDTF">2016-06-15T09:50:59Z</dcterms:modified>
</cp:coreProperties>
</file>