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>
        <p:scale>
          <a:sx n="100" d="100"/>
          <a:sy n="100" d="100"/>
        </p:scale>
        <p:origin x="166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5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0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8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8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4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5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E6EFB-24B0-4663-B9F1-49AC475DFDDC}" type="datetimeFigureOut">
              <a:rPr lang="en-US" smtClean="0"/>
              <a:t>28/4/2016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689838" y="1460788"/>
            <a:ext cx="3370245" cy="342871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949024" y="1794509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gateway.kave.org</a:t>
            </a:r>
          </a:p>
          <a:p>
            <a:pPr algn="ctr"/>
            <a:endParaRPr lang="en-US" sz="1050" dirty="0" smtClean="0"/>
          </a:p>
          <a:p>
            <a:r>
              <a:rPr lang="en-US" sz="800" b="1" dirty="0" smtClean="0"/>
              <a:t>KAVELANDING</a:t>
            </a:r>
          </a:p>
          <a:p>
            <a:r>
              <a:rPr lang="en-US" sz="800" b="1" dirty="0" smtClean="0"/>
              <a:t>KAVETOOLBOXGATE</a:t>
            </a:r>
          </a:p>
          <a:p>
            <a:r>
              <a:rPr lang="en-US" sz="800" i="1" dirty="0" smtClean="0"/>
              <a:t>SONARQUBE_RUNNER</a:t>
            </a:r>
          </a:p>
          <a:p>
            <a:r>
              <a:rPr lang="en-US" sz="800" i="1" dirty="0" smtClean="0"/>
              <a:t>FREEIPA_CLIENT</a:t>
            </a:r>
          </a:p>
          <a:p>
            <a:r>
              <a:rPr lang="nl-NL" sz="800" i="1" dirty="0" smtClean="0"/>
              <a:t>METRICS_MONITOR</a:t>
            </a:r>
            <a:endParaRPr lang="en-US" sz="800" i="1" dirty="0" smtClean="0"/>
          </a:p>
          <a:p>
            <a:r>
              <a:rPr lang="en-US" sz="800" i="1" dirty="0" smtClean="0"/>
              <a:t>ZOOKEEPER_CLIENT</a:t>
            </a:r>
            <a:endParaRPr lang="en-US" sz="800" i="1" dirty="0"/>
          </a:p>
        </p:txBody>
      </p:sp>
      <p:sp>
        <p:nvSpPr>
          <p:cNvPr id="7" name="Flowchart: Process 6"/>
          <p:cNvSpPr/>
          <p:nvPr/>
        </p:nvSpPr>
        <p:spPr>
          <a:xfrm>
            <a:off x="5504553" y="1794509"/>
            <a:ext cx="1335203" cy="1257868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ambari.kave.org</a:t>
            </a:r>
          </a:p>
          <a:p>
            <a:endParaRPr lang="en-US" sz="1050" dirty="0" smtClean="0"/>
          </a:p>
          <a:p>
            <a:r>
              <a:rPr lang="en-US" sz="800" b="1" dirty="0" smtClean="0"/>
              <a:t>AMBARI_SERVER</a:t>
            </a:r>
          </a:p>
          <a:p>
            <a:r>
              <a:rPr lang="en-US" sz="800" b="1" dirty="0" smtClean="0"/>
              <a:t>ZOOKEEPER_SERVER</a:t>
            </a:r>
          </a:p>
          <a:p>
            <a:r>
              <a:rPr lang="en-US" sz="800" b="1" dirty="0" smtClean="0"/>
              <a:t>METRICS_COLLECTOR</a:t>
            </a:r>
          </a:p>
          <a:p>
            <a:r>
              <a:rPr lang="en-US" sz="800" b="1" dirty="0" smtClean="0"/>
              <a:t>FREEIPA_SERVER</a:t>
            </a:r>
            <a:endParaRPr lang="en-US" sz="800" b="1" i="1" dirty="0" smtClean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/>
              <a:t>METRICS_MONITOR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3949023" y="3052376"/>
            <a:ext cx="1335203" cy="1760923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ci.kave.org</a:t>
            </a:r>
          </a:p>
          <a:p>
            <a:endParaRPr lang="en-US" sz="1050" dirty="0" smtClean="0"/>
          </a:p>
          <a:p>
            <a:r>
              <a:rPr lang="en-US" sz="800" b="1" dirty="0" smtClean="0"/>
              <a:t>GITLAB_SERVER</a:t>
            </a:r>
          </a:p>
          <a:p>
            <a:r>
              <a:rPr lang="en-US" sz="800" b="1" dirty="0" smtClean="0"/>
              <a:t>JENKINS_MASTER</a:t>
            </a:r>
          </a:p>
          <a:p>
            <a:r>
              <a:rPr lang="en-US" sz="800" b="1" dirty="0" smtClean="0"/>
              <a:t>ARCHIVA_SERVER</a:t>
            </a:r>
          </a:p>
          <a:p>
            <a:r>
              <a:rPr lang="en-US" sz="700" b="1" dirty="0" smtClean="0"/>
              <a:t>SONARQUBE_MYSQL_SERVER</a:t>
            </a:r>
          </a:p>
          <a:p>
            <a:r>
              <a:rPr lang="en-US" sz="800" b="1" dirty="0" smtClean="0"/>
              <a:t>SONARQUBE_SERVER</a:t>
            </a:r>
            <a:endParaRPr lang="en-US" sz="800" b="1" dirty="0"/>
          </a:p>
          <a:p>
            <a:r>
              <a:rPr lang="en-US" sz="800" b="1" dirty="0" smtClean="0"/>
              <a:t>TWIKI_SERVER</a:t>
            </a:r>
            <a:endParaRPr lang="en-US" sz="800" b="1" i="1" dirty="0"/>
          </a:p>
          <a:p>
            <a:r>
              <a:rPr lang="en-US" sz="800" i="1" dirty="0" smtClean="0"/>
              <a:t>SONARQUBE_RUNNER</a:t>
            </a:r>
            <a:endParaRPr lang="en-US" sz="800" b="1" i="1" dirty="0" smtClean="0"/>
          </a:p>
          <a:p>
            <a:r>
              <a:rPr lang="en-US" sz="800" i="1" dirty="0" smtClean="0"/>
              <a:t>KAVETOOLBOXNODE</a:t>
            </a:r>
            <a:endParaRPr lang="en-US" sz="800" i="1" dirty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/>
              <a:t>METRICS_MONITOR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</p:txBody>
      </p:sp>
      <p:cxnSp>
        <p:nvCxnSpPr>
          <p:cNvPr id="12" name="Straight Connector 11"/>
          <p:cNvCxnSpPr>
            <a:stCxn id="10" idx="0"/>
            <a:endCxn id="5" idx="1"/>
          </p:cNvCxnSpPr>
          <p:nvPr/>
        </p:nvCxnSpPr>
        <p:spPr>
          <a:xfrm>
            <a:off x="3508648" y="2380046"/>
            <a:ext cx="44037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71361" y="1806696"/>
            <a:ext cx="1507947" cy="1333500"/>
            <a:chOff x="287902" y="1969122"/>
            <a:chExt cx="1507947" cy="1333500"/>
          </a:xfrm>
        </p:grpSpPr>
        <p:pic>
          <p:nvPicPr>
            <p:cNvPr id="1026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80" y="2180145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owchart: Process 12"/>
            <p:cNvSpPr/>
            <p:nvPr/>
          </p:nvSpPr>
          <p:spPr>
            <a:xfrm>
              <a:off x="287902" y="1969122"/>
              <a:ext cx="1507947" cy="1333500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Dev laptop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Linux or VM</a:t>
              </a:r>
            </a:p>
            <a:p>
              <a:r>
                <a:rPr lang="en-US" sz="1050" dirty="0" smtClean="0"/>
                <a:t>KAVETOOLBOX</a:t>
              </a:r>
            </a:p>
            <a:p>
              <a:r>
                <a:rPr lang="en-US" sz="1050" dirty="0" smtClean="0"/>
                <a:t>(stand-alone install)</a:t>
              </a:r>
            </a:p>
            <a:p>
              <a:r>
                <a:rPr lang="en-US" sz="1050" dirty="0" smtClean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4583" y="3518023"/>
            <a:ext cx="1507947" cy="1157002"/>
            <a:chOff x="160215" y="3653895"/>
            <a:chExt cx="1507947" cy="1157002"/>
          </a:xfrm>
        </p:grpSpPr>
        <p:pic>
          <p:nvPicPr>
            <p:cNvPr id="14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93" y="3864918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lowchart: Process 14"/>
            <p:cNvSpPr/>
            <p:nvPr/>
          </p:nvSpPr>
          <p:spPr>
            <a:xfrm>
              <a:off x="160215" y="3653895"/>
              <a:ext cx="1507947" cy="1157002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Thin Client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SSH client installed</a:t>
              </a:r>
            </a:p>
            <a:p>
              <a:r>
                <a:rPr lang="en-US" sz="1050" dirty="0" smtClean="0"/>
                <a:t>VNC viewer (</a:t>
              </a:r>
              <a:r>
                <a:rPr lang="en-US" sz="1050" dirty="0" err="1" smtClean="0"/>
                <a:t>TightVNC</a:t>
              </a:r>
              <a:r>
                <a:rPr lang="en-US" sz="1050" dirty="0" smtClean="0"/>
                <a:t>)</a:t>
              </a:r>
              <a:endParaRPr lang="en-US" sz="1050" dirty="0"/>
            </a:p>
            <a:p>
              <a:r>
                <a:rPr lang="en-US" sz="1050" dirty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cxnSp>
        <p:nvCxnSpPr>
          <p:cNvPr id="19" name="Straight Connector 18"/>
          <p:cNvCxnSpPr>
            <a:stCxn id="13" idx="3"/>
            <a:endCxn id="10" idx="2"/>
          </p:cNvCxnSpPr>
          <p:nvPr/>
        </p:nvCxnSpPr>
        <p:spPr>
          <a:xfrm flipV="1">
            <a:off x="2079308" y="2380046"/>
            <a:ext cx="639978" cy="9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3"/>
          </p:cNvCxnSpPr>
          <p:nvPr/>
        </p:nvCxnSpPr>
        <p:spPr>
          <a:xfrm flipV="1">
            <a:off x="2162530" y="2470451"/>
            <a:ext cx="853354" cy="1626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8" idx="0"/>
            <a:endCxn id="10" idx="1"/>
          </p:cNvCxnSpPr>
          <p:nvPr/>
        </p:nvCxnSpPr>
        <p:spPr>
          <a:xfrm flipV="1">
            <a:off x="3005162" y="2687999"/>
            <a:ext cx="107906" cy="446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</p:cNvCxnSpPr>
          <p:nvPr/>
        </p:nvCxnSpPr>
        <p:spPr>
          <a:xfrm flipH="1">
            <a:off x="4616451" y="4813299"/>
            <a:ext cx="174" cy="39151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97155" y="4889500"/>
            <a:ext cx="1075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 specific</a:t>
            </a:r>
          </a:p>
          <a:p>
            <a:r>
              <a:rPr lang="en-US" sz="1200" dirty="0" smtClean="0"/>
              <a:t>corporate </a:t>
            </a:r>
            <a:r>
              <a:rPr lang="en-US" sz="1200" dirty="0" err="1" smtClean="0"/>
              <a:t>ips</a:t>
            </a:r>
            <a:r>
              <a:rPr lang="en-US" sz="1200" dirty="0" smtClean="0"/>
              <a:t>?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094664" y="1731148"/>
            <a:ext cx="18404" cy="21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72465" y="1389633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www?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24455" y="251814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SSH</a:t>
            </a:r>
            <a:endParaRPr lang="en-US" sz="1200" b="1" dirty="0"/>
          </a:p>
        </p:txBody>
      </p:sp>
      <p:sp>
        <p:nvSpPr>
          <p:cNvPr id="1024" name="Rectangle 1023"/>
          <p:cNvSpPr/>
          <p:nvPr/>
        </p:nvSpPr>
        <p:spPr>
          <a:xfrm>
            <a:off x="4540645" y="1410570"/>
            <a:ext cx="1691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example.kave.io</a:t>
            </a:r>
            <a:endParaRPr lang="en-US" dirty="0"/>
          </a:p>
        </p:txBody>
      </p:sp>
      <p:grpSp>
        <p:nvGrpSpPr>
          <p:cNvPr id="1031" name="Group 1030"/>
          <p:cNvGrpSpPr/>
          <p:nvPr/>
        </p:nvGrpSpPr>
        <p:grpSpPr>
          <a:xfrm>
            <a:off x="7301707" y="1406444"/>
            <a:ext cx="1716080" cy="1754007"/>
            <a:chOff x="7400767" y="1406444"/>
            <a:chExt cx="1716080" cy="1754007"/>
          </a:xfrm>
        </p:grpSpPr>
        <p:sp>
          <p:nvSpPr>
            <p:cNvPr id="35" name="Flowchart: Process 34"/>
            <p:cNvSpPr/>
            <p:nvPr/>
          </p:nvSpPr>
          <p:spPr>
            <a:xfrm>
              <a:off x="8845683" y="1801832"/>
              <a:ext cx="188683" cy="174910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800" i="1" dirty="0"/>
            </a:p>
          </p:txBody>
        </p:sp>
        <p:sp>
          <p:nvSpPr>
            <p:cNvPr id="1027" name="TextBox 1026"/>
            <p:cNvSpPr txBox="1"/>
            <p:nvPr/>
          </p:nvSpPr>
          <p:spPr>
            <a:xfrm>
              <a:off x="7560169" y="1729349"/>
              <a:ext cx="1288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Machine (host)</a:t>
              </a:r>
              <a:endParaRPr lang="en-US" sz="1400" dirty="0"/>
            </a:p>
          </p:txBody>
        </p:sp>
        <p:sp>
          <p:nvSpPr>
            <p:cNvPr id="1028" name="TextBox 1027"/>
            <p:cNvSpPr txBox="1"/>
            <p:nvPr/>
          </p:nvSpPr>
          <p:spPr>
            <a:xfrm>
              <a:off x="8326823" y="1406444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8845683" y="2409334"/>
              <a:ext cx="188683" cy="17491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00767" y="2331624"/>
              <a:ext cx="14481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Functional Group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08955" y="2592974"/>
              <a:ext cx="1039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Access Path</a:t>
              </a:r>
              <a:endParaRPr lang="en-US" sz="1400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8845683" y="2743143"/>
              <a:ext cx="182039" cy="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937837" y="2852250"/>
              <a:ext cx="911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Data Flow</a:t>
              </a:r>
              <a:endParaRPr lang="en-US" sz="14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8940024" y="2851825"/>
              <a:ext cx="6526" cy="308626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owchart: Process 45"/>
            <p:cNvSpPr/>
            <p:nvPr/>
          </p:nvSpPr>
          <p:spPr>
            <a:xfrm>
              <a:off x="8821215" y="2043975"/>
              <a:ext cx="188683" cy="174910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800" i="1" dirty="0"/>
            </a:p>
          </p:txBody>
        </p:sp>
        <p:sp>
          <p:nvSpPr>
            <p:cNvPr id="47" name="Flowchart: Process 46"/>
            <p:cNvSpPr/>
            <p:nvPr/>
          </p:nvSpPr>
          <p:spPr>
            <a:xfrm>
              <a:off x="8877139" y="2098529"/>
              <a:ext cx="188683" cy="174910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800" i="1" dirty="0"/>
            </a:p>
          </p:txBody>
        </p:sp>
        <p:sp>
          <p:nvSpPr>
            <p:cNvPr id="48" name="Flowchart: Process 47"/>
            <p:cNvSpPr/>
            <p:nvPr/>
          </p:nvSpPr>
          <p:spPr>
            <a:xfrm>
              <a:off x="8928164" y="2145903"/>
              <a:ext cx="188683" cy="174910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800" i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01151" y="2031467"/>
              <a:ext cx="1447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Multi-host Group</a:t>
              </a:r>
              <a:endParaRPr lang="en-US" sz="1400" dirty="0"/>
            </a:p>
          </p:txBody>
        </p:sp>
      </p:grpSp>
      <p:sp>
        <p:nvSpPr>
          <p:cNvPr id="10" name="Cloud 9"/>
          <p:cNvSpPr/>
          <p:nvPr/>
        </p:nvSpPr>
        <p:spPr>
          <a:xfrm>
            <a:off x="2716828" y="2071436"/>
            <a:ext cx="792480" cy="61722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0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834" y="3230266"/>
            <a:ext cx="628738" cy="148134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/>
          <a:srcRect b="47976"/>
          <a:stretch/>
        </p:blipFill>
        <p:spPr>
          <a:xfrm>
            <a:off x="2690793" y="3134596"/>
            <a:ext cx="628738" cy="770654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593109" y="3849208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(Other </a:t>
            </a:r>
            <a:br>
              <a:rPr lang="en-US" dirty="0" smtClean="0"/>
            </a:br>
            <a:r>
              <a:rPr lang="en-US" dirty="0" smtClean="0"/>
              <a:t>KAVE)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9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333871" y="1282912"/>
            <a:ext cx="4912205" cy="501079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43055" y="1581501"/>
            <a:ext cx="3089563" cy="3388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3572216" y="1482673"/>
            <a:ext cx="1335203" cy="203488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gateway.kave.org</a:t>
            </a:r>
          </a:p>
          <a:p>
            <a:pPr algn="ctr"/>
            <a:endParaRPr lang="en-US" sz="800" dirty="0" smtClean="0"/>
          </a:p>
          <a:p>
            <a:r>
              <a:rPr lang="en-US" sz="800" b="1" dirty="0"/>
              <a:t>KAVELANDING</a:t>
            </a:r>
          </a:p>
          <a:p>
            <a:r>
              <a:rPr lang="en-US" sz="800" b="1" dirty="0"/>
              <a:t>KAVETOOLBOXGATE</a:t>
            </a:r>
          </a:p>
          <a:p>
            <a:r>
              <a:rPr lang="en-US" sz="800" i="1" dirty="0"/>
              <a:t>SONARQUBE_RUNNER</a:t>
            </a:r>
          </a:p>
          <a:p>
            <a:r>
              <a:rPr lang="en-US" sz="800" i="1" dirty="0" smtClean="0"/>
              <a:t>HDFS_CLIENT</a:t>
            </a:r>
          </a:p>
          <a:p>
            <a:r>
              <a:rPr lang="en-US" sz="800" i="1" dirty="0" smtClean="0"/>
              <a:t>YARN_CLIENT</a:t>
            </a:r>
          </a:p>
          <a:p>
            <a:r>
              <a:rPr lang="en-US" sz="800" i="1" dirty="0" smtClean="0"/>
              <a:t>SQOOP</a:t>
            </a:r>
          </a:p>
          <a:p>
            <a:r>
              <a:rPr lang="en-US" sz="800" i="1" dirty="0" smtClean="0"/>
              <a:t>TEZ_CLIENT</a:t>
            </a:r>
          </a:p>
          <a:p>
            <a:r>
              <a:rPr lang="en-US" sz="800" i="1" dirty="0" smtClean="0"/>
              <a:t>HIVE_CLIENT</a:t>
            </a:r>
          </a:p>
          <a:p>
            <a:r>
              <a:rPr lang="en-US" sz="800" i="1" dirty="0" smtClean="0"/>
              <a:t>MAPREDUCE2_CLIENT</a:t>
            </a:r>
          </a:p>
          <a:p>
            <a:r>
              <a:rPr lang="nl-NL" sz="800" i="1" dirty="0" smtClean="0"/>
              <a:t>SPARK_CLIENT</a:t>
            </a:r>
          </a:p>
          <a:p>
            <a:r>
              <a:rPr lang="nl-NL" sz="800" i="1" dirty="0" smtClean="0"/>
              <a:t>OOZIE_CLIENT</a:t>
            </a:r>
            <a:endParaRPr lang="en-US" sz="800" i="1" dirty="0" smtClean="0"/>
          </a:p>
          <a:p>
            <a:r>
              <a:rPr lang="en-US" sz="800" i="1" dirty="0" smtClean="0"/>
              <a:t>FREEIPA_CLIENT</a:t>
            </a:r>
            <a:endParaRPr lang="en-US" sz="800" i="1" dirty="0"/>
          </a:p>
          <a:p>
            <a:r>
              <a:rPr lang="en-US" sz="800" i="1" dirty="0" smtClean="0"/>
              <a:t>ZOOKEEPER_CLIENT METRICS_MONITOR</a:t>
            </a:r>
          </a:p>
          <a:p>
            <a:pPr algn="ctr"/>
            <a:endParaRPr lang="en-US" sz="1050" dirty="0"/>
          </a:p>
        </p:txBody>
      </p:sp>
      <p:sp>
        <p:nvSpPr>
          <p:cNvPr id="7" name="Flowchart: Process 6"/>
          <p:cNvSpPr/>
          <p:nvPr/>
        </p:nvSpPr>
        <p:spPr>
          <a:xfrm>
            <a:off x="6707822" y="5051522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ambari.kave.org</a:t>
            </a:r>
          </a:p>
          <a:p>
            <a:endParaRPr lang="en-US" sz="800" dirty="0" smtClean="0"/>
          </a:p>
          <a:p>
            <a:r>
              <a:rPr lang="en-US" sz="800" b="1" dirty="0"/>
              <a:t>AMBARI_SERVER</a:t>
            </a:r>
          </a:p>
          <a:p>
            <a:r>
              <a:rPr lang="en-US" sz="800" b="1" dirty="0" smtClean="0"/>
              <a:t>METRICS_COLLECTOR</a:t>
            </a:r>
            <a:endParaRPr lang="en-US" sz="800" b="1" dirty="0"/>
          </a:p>
          <a:p>
            <a:r>
              <a:rPr lang="en-US" sz="800" b="1" dirty="0"/>
              <a:t>FREEIPA_SERVER</a:t>
            </a:r>
            <a:endParaRPr lang="en-US" sz="800" b="1" i="1" dirty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/>
              <a:t>METRICS_MONITOR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</p:txBody>
      </p:sp>
      <p:cxnSp>
        <p:nvCxnSpPr>
          <p:cNvPr id="12" name="Straight Connector 11"/>
          <p:cNvCxnSpPr>
            <a:stCxn id="25" idx="0"/>
            <a:endCxn id="5" idx="1"/>
          </p:cNvCxnSpPr>
          <p:nvPr/>
        </p:nvCxnSpPr>
        <p:spPr>
          <a:xfrm>
            <a:off x="3174104" y="2403463"/>
            <a:ext cx="398112" cy="9665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5123440" y="1646596"/>
            <a:ext cx="1335203" cy="3213726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namenode.kave.org</a:t>
            </a:r>
            <a:endParaRPr lang="en-US" sz="500" b="1" dirty="0" smtClean="0"/>
          </a:p>
          <a:p>
            <a:endParaRPr lang="en-US" sz="800" dirty="0" smtClean="0"/>
          </a:p>
          <a:p>
            <a:r>
              <a:rPr lang="en-US" sz="800" b="1" dirty="0" smtClean="0"/>
              <a:t>NAMENODE</a:t>
            </a:r>
          </a:p>
          <a:p>
            <a:r>
              <a:rPr lang="en-US" sz="800" b="1" dirty="0" smtClean="0"/>
              <a:t>RESOURCEMANAGER</a:t>
            </a:r>
          </a:p>
          <a:p>
            <a:r>
              <a:rPr lang="en-US" sz="800" b="1" dirty="0" smtClean="0"/>
              <a:t>ZOOKEEPER_SERVER</a:t>
            </a:r>
          </a:p>
          <a:p>
            <a:r>
              <a:rPr lang="en-US" sz="800" b="1" dirty="0" smtClean="0"/>
              <a:t>APP_TIMELINE_SERVER</a:t>
            </a:r>
          </a:p>
          <a:p>
            <a:r>
              <a:rPr lang="en-US" sz="800" b="1" dirty="0" smtClean="0"/>
              <a:t>HISTORYSERVER</a:t>
            </a:r>
            <a:endParaRPr lang="en-US" sz="800" b="1" dirty="0"/>
          </a:p>
          <a:p>
            <a:r>
              <a:rPr lang="en-US" sz="800" b="1" dirty="0"/>
              <a:t>HUE_SERVER</a:t>
            </a:r>
          </a:p>
          <a:p>
            <a:r>
              <a:rPr lang="en-US" sz="800" b="1" dirty="0" smtClean="0"/>
              <a:t>PIG</a:t>
            </a:r>
          </a:p>
          <a:p>
            <a:r>
              <a:rPr lang="en-US" sz="800" b="1" dirty="0" smtClean="0"/>
              <a:t>HCAT</a:t>
            </a:r>
          </a:p>
          <a:p>
            <a:r>
              <a:rPr lang="en-US" sz="800" b="1" dirty="0" smtClean="0"/>
              <a:t>HIVE_SERVER</a:t>
            </a:r>
          </a:p>
          <a:p>
            <a:r>
              <a:rPr lang="en-US" sz="800" b="1" dirty="0" smtClean="0"/>
              <a:t>HIVE_METASTORE</a:t>
            </a:r>
          </a:p>
          <a:p>
            <a:r>
              <a:rPr lang="en-US" sz="800" b="1" dirty="0" smtClean="0"/>
              <a:t>OOZIE_SERVER</a:t>
            </a:r>
          </a:p>
          <a:p>
            <a:r>
              <a:rPr lang="en-US" sz="800" b="1" dirty="0" smtClean="0"/>
              <a:t>WEBHCAT_SERVER</a:t>
            </a:r>
          </a:p>
          <a:p>
            <a:r>
              <a:rPr lang="en-US" sz="800" b="1" dirty="0" smtClean="0"/>
              <a:t>MYSQL_SERVER</a:t>
            </a:r>
          </a:p>
          <a:p>
            <a:r>
              <a:rPr lang="en-US" sz="800" b="1" dirty="0" smtClean="0"/>
              <a:t>SPARK_THRIFTSERVER</a:t>
            </a:r>
          </a:p>
          <a:p>
            <a:r>
              <a:rPr lang="en-US" sz="750" b="1" dirty="0"/>
              <a:t>SPARK_JOBHISTORYSERVER</a:t>
            </a:r>
            <a:r>
              <a:rPr lang="en-US" sz="800" b="1" dirty="0"/>
              <a:t> </a:t>
            </a:r>
            <a:endParaRPr lang="en-US" sz="800" b="1" dirty="0" smtClean="0"/>
          </a:p>
          <a:p>
            <a:r>
              <a:rPr lang="en-US" sz="800" i="1" dirty="0" smtClean="0"/>
              <a:t>TEZ_CLIENT</a:t>
            </a:r>
          </a:p>
          <a:p>
            <a:r>
              <a:rPr lang="en-US" sz="800" i="1" dirty="0"/>
              <a:t>HDFS_CLIENT</a:t>
            </a:r>
          </a:p>
          <a:p>
            <a:r>
              <a:rPr lang="en-US" sz="800" i="1" dirty="0"/>
              <a:t>YARN_CLIENT</a:t>
            </a:r>
          </a:p>
          <a:p>
            <a:r>
              <a:rPr lang="en-US" sz="800" i="1" dirty="0"/>
              <a:t>HIVE_CLIENT</a:t>
            </a:r>
          </a:p>
          <a:p>
            <a:r>
              <a:rPr lang="en-US" sz="800" i="1" dirty="0"/>
              <a:t>MAPREDUCE2_CLIENT</a:t>
            </a:r>
            <a:endParaRPr lang="en-US" sz="800" b="1" dirty="0"/>
          </a:p>
          <a:p>
            <a:r>
              <a:rPr lang="en-US" sz="800" i="1" dirty="0" smtClean="0"/>
              <a:t>KAVETOOLBOXNODE</a:t>
            </a:r>
            <a:endParaRPr lang="en-US" sz="800" i="1" dirty="0"/>
          </a:p>
          <a:p>
            <a:r>
              <a:rPr lang="en-US" sz="800" i="1" dirty="0" smtClean="0"/>
              <a:t>ZOOKEEPER_CLIENT METRICS_MONITOR</a:t>
            </a:r>
            <a:endParaRPr lang="en-US" sz="800" i="1" dirty="0"/>
          </a:p>
          <a:p>
            <a:r>
              <a:rPr lang="en-US" sz="800" i="1" dirty="0" smtClean="0"/>
              <a:t>FREEIPA_CLIENT</a:t>
            </a:r>
            <a:endParaRPr lang="en-US" sz="800" i="1" dirty="0"/>
          </a:p>
          <a:p>
            <a:endParaRPr lang="en-US" sz="800" dirty="0" smtClean="0"/>
          </a:p>
        </p:txBody>
      </p:sp>
      <p:sp>
        <p:nvSpPr>
          <p:cNvPr id="13" name="Flowchart: Process 12"/>
          <p:cNvSpPr/>
          <p:nvPr/>
        </p:nvSpPr>
        <p:spPr>
          <a:xfrm>
            <a:off x="6622097" y="1973035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snamenode.kave.org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SECONDARY_NAMENODE</a:t>
            </a:r>
          </a:p>
          <a:p>
            <a:r>
              <a:rPr lang="en-US" sz="800" i="1" dirty="0" smtClean="0"/>
              <a:t>KAVETOOLBOXNODE</a:t>
            </a:r>
            <a:endParaRPr lang="en-US" sz="800" i="1" dirty="0"/>
          </a:p>
          <a:p>
            <a:r>
              <a:rPr lang="en-US" sz="800" i="1" dirty="0"/>
              <a:t>FREEIPA_CLIENT</a:t>
            </a:r>
          </a:p>
          <a:p>
            <a:r>
              <a:rPr lang="en-US" sz="800" i="1" dirty="0" smtClean="0"/>
              <a:t>ZOOKEEPER_CLIENT METRICS_MONITOR</a:t>
            </a:r>
            <a:endParaRPr lang="en-US" sz="800" i="1" dirty="0"/>
          </a:p>
        </p:txBody>
      </p:sp>
      <p:sp>
        <p:nvSpPr>
          <p:cNvPr id="14" name="Flowchart: Process 13"/>
          <p:cNvSpPr/>
          <p:nvPr/>
        </p:nvSpPr>
        <p:spPr>
          <a:xfrm>
            <a:off x="6622097" y="3523114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datanodeNNN.kave.org</a:t>
            </a:r>
          </a:p>
          <a:p>
            <a:endParaRPr lang="en-US" sz="1050" dirty="0" smtClean="0"/>
          </a:p>
          <a:p>
            <a:r>
              <a:rPr lang="en-US" sz="1050" dirty="0" smtClean="0"/>
              <a:t>ZOOKEEPER_CLIENT METRICS_MONITOR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6669941" y="3568583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datanodeNNN.kave.org</a:t>
            </a:r>
          </a:p>
          <a:p>
            <a:endParaRPr lang="en-US" sz="1050" dirty="0" smtClean="0"/>
          </a:p>
          <a:p>
            <a:r>
              <a:rPr lang="en-US" sz="1050" dirty="0" smtClean="0"/>
              <a:t>ZOOKEEPER_CLIENT METRICS_MONITOR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6714172" y="3618364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datanodeNNN.kave.org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DATANODE</a:t>
            </a:r>
          </a:p>
          <a:p>
            <a:r>
              <a:rPr lang="en-US" sz="800" b="1" dirty="0" smtClean="0"/>
              <a:t>NODEMANAGER</a:t>
            </a:r>
          </a:p>
          <a:p>
            <a:r>
              <a:rPr lang="en-US" sz="800" i="1" dirty="0"/>
              <a:t>KAVETOOLBOXNODE</a:t>
            </a:r>
          </a:p>
          <a:p>
            <a:r>
              <a:rPr lang="en-US" sz="800" i="1" dirty="0" smtClean="0"/>
              <a:t>ZOOKEEPER_CLIENT METRICS_MONITOR</a:t>
            </a:r>
            <a:endParaRPr lang="en-US" sz="800" i="1" dirty="0"/>
          </a:p>
          <a:p>
            <a:r>
              <a:rPr lang="en-US" sz="800" i="1" dirty="0" smtClean="0"/>
              <a:t>FREEIPA_CLIENT</a:t>
            </a:r>
          </a:p>
          <a:p>
            <a:endParaRPr lang="en-US" sz="800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277522" y="1846055"/>
            <a:ext cx="1507947" cy="1333500"/>
            <a:chOff x="287902" y="1969122"/>
            <a:chExt cx="1507947" cy="1333500"/>
          </a:xfrm>
        </p:grpSpPr>
        <p:pic>
          <p:nvPicPr>
            <p:cNvPr id="29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80" y="2180145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Flowchart: Process 29"/>
            <p:cNvSpPr/>
            <p:nvPr/>
          </p:nvSpPr>
          <p:spPr>
            <a:xfrm>
              <a:off x="287902" y="1969122"/>
              <a:ext cx="1507947" cy="1333500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Dev laptop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Linux or VM</a:t>
              </a:r>
            </a:p>
            <a:p>
              <a:r>
                <a:rPr lang="en-US" sz="1050" dirty="0" smtClean="0"/>
                <a:t>KAVETOOLBOX</a:t>
              </a:r>
            </a:p>
            <a:p>
              <a:r>
                <a:rPr lang="en-US" sz="1050" dirty="0" smtClean="0"/>
                <a:t>(stand-alone install)</a:t>
              </a:r>
            </a:p>
            <a:p>
              <a:r>
                <a:rPr lang="en-US" sz="1050" dirty="0" smtClean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4340" y="3383769"/>
            <a:ext cx="1507947" cy="1157002"/>
            <a:chOff x="160215" y="3653895"/>
            <a:chExt cx="1507947" cy="1157002"/>
          </a:xfrm>
        </p:grpSpPr>
        <p:pic>
          <p:nvPicPr>
            <p:cNvPr id="32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93" y="3864918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Flowchart: Process 32"/>
            <p:cNvSpPr/>
            <p:nvPr/>
          </p:nvSpPr>
          <p:spPr>
            <a:xfrm>
              <a:off x="160215" y="3653895"/>
              <a:ext cx="1507947" cy="1157002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Thin Client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SSH client installed</a:t>
              </a:r>
            </a:p>
            <a:p>
              <a:r>
                <a:rPr lang="en-US" sz="1050" dirty="0" smtClean="0"/>
                <a:t>VNC viewer (</a:t>
              </a:r>
              <a:r>
                <a:rPr lang="en-US" sz="1050" dirty="0" err="1" smtClean="0"/>
                <a:t>TightVNC</a:t>
              </a:r>
              <a:r>
                <a:rPr lang="en-US" sz="1050" dirty="0" smtClean="0"/>
                <a:t>)</a:t>
              </a:r>
              <a:endParaRPr lang="en-US" sz="1050" dirty="0"/>
            </a:p>
            <a:p>
              <a:r>
                <a:rPr lang="en-US" sz="1050" dirty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cxnSp>
        <p:nvCxnSpPr>
          <p:cNvPr id="35" name="Straight Connector 34"/>
          <p:cNvCxnSpPr>
            <a:stCxn id="30" idx="3"/>
            <a:endCxn id="25" idx="2"/>
          </p:cNvCxnSpPr>
          <p:nvPr/>
        </p:nvCxnSpPr>
        <p:spPr>
          <a:xfrm flipV="1">
            <a:off x="1785469" y="2403463"/>
            <a:ext cx="599273" cy="10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</p:cNvCxnSpPr>
          <p:nvPr/>
        </p:nvCxnSpPr>
        <p:spPr>
          <a:xfrm flipV="1">
            <a:off x="2032287" y="2660886"/>
            <a:ext cx="771138" cy="130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5" idx="1"/>
          </p:cNvCxnSpPr>
          <p:nvPr/>
        </p:nvCxnSpPr>
        <p:spPr>
          <a:xfrm flipH="1" flipV="1">
            <a:off x="2778524" y="2711416"/>
            <a:ext cx="25308" cy="727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/>
          <p:cNvSpPr/>
          <p:nvPr/>
        </p:nvSpPr>
        <p:spPr>
          <a:xfrm>
            <a:off x="2382284" y="2094853"/>
            <a:ext cx="792480" cy="61722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25" idx="3"/>
          </p:cNvCxnSpPr>
          <p:nvPr/>
        </p:nvCxnSpPr>
        <p:spPr>
          <a:xfrm>
            <a:off x="2741715" y="1644652"/>
            <a:ext cx="36809" cy="48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1226" y="1339004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www?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89345" y="2403463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SSH</a:t>
            </a:r>
            <a:endParaRPr lang="en-US" sz="1200" b="1" dirty="0"/>
          </a:p>
        </p:txBody>
      </p:sp>
      <p:sp>
        <p:nvSpPr>
          <p:cNvPr id="34" name="Flowchart: Process 33"/>
          <p:cNvSpPr/>
          <p:nvPr/>
        </p:nvSpPr>
        <p:spPr>
          <a:xfrm>
            <a:off x="3572216" y="3597956"/>
            <a:ext cx="1335203" cy="2624639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ci.kave.org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GITLAB_SERVER</a:t>
            </a:r>
          </a:p>
          <a:p>
            <a:r>
              <a:rPr lang="en-US" sz="800" b="1" dirty="0" smtClean="0"/>
              <a:t>JENKINS_MASTER</a:t>
            </a:r>
          </a:p>
          <a:p>
            <a:r>
              <a:rPr lang="en-US" sz="800" b="1" dirty="0" smtClean="0"/>
              <a:t>ARCHIVA_SERVER</a:t>
            </a:r>
            <a:endParaRPr lang="en-US" sz="800" b="1" dirty="0"/>
          </a:p>
          <a:p>
            <a:r>
              <a:rPr lang="en-US" sz="800" b="1" dirty="0" smtClean="0"/>
              <a:t>TWIKI_SERVER</a:t>
            </a:r>
          </a:p>
          <a:p>
            <a:r>
              <a:rPr lang="en-US" sz="700" b="1" dirty="0" smtClean="0"/>
              <a:t>SONARQUBE_MYSQL_SERVER</a:t>
            </a:r>
          </a:p>
          <a:p>
            <a:r>
              <a:rPr lang="en-US" sz="800" b="1" dirty="0" smtClean="0"/>
              <a:t>SONARQUBE_SERVER</a:t>
            </a:r>
            <a:endParaRPr lang="en-US" sz="800" b="1" dirty="0"/>
          </a:p>
          <a:p>
            <a:r>
              <a:rPr lang="en-US" sz="800" i="1" dirty="0" smtClean="0"/>
              <a:t>SONARQUBE_RUNNER</a:t>
            </a:r>
            <a:endParaRPr lang="en-US" sz="800" i="1" dirty="0"/>
          </a:p>
          <a:p>
            <a:r>
              <a:rPr lang="en-US" sz="800" i="1" dirty="0"/>
              <a:t>HDFS_CLIENT</a:t>
            </a:r>
          </a:p>
          <a:p>
            <a:r>
              <a:rPr lang="en-US" sz="800" i="1" dirty="0" smtClean="0"/>
              <a:t>YARN_CLIENT</a:t>
            </a:r>
            <a:endParaRPr lang="en-US" sz="800" i="1" dirty="0"/>
          </a:p>
          <a:p>
            <a:r>
              <a:rPr lang="en-US" sz="800" i="1" dirty="0"/>
              <a:t>SQOOP</a:t>
            </a:r>
          </a:p>
          <a:p>
            <a:r>
              <a:rPr lang="en-US" sz="800" i="1" dirty="0"/>
              <a:t>TEZ_CLIENT</a:t>
            </a:r>
          </a:p>
          <a:p>
            <a:r>
              <a:rPr lang="en-US" sz="800" i="1" dirty="0" smtClean="0"/>
              <a:t>HIVE_CLIENT</a:t>
            </a:r>
            <a:endParaRPr lang="en-US" sz="800" i="1" dirty="0"/>
          </a:p>
          <a:p>
            <a:r>
              <a:rPr lang="en-US" sz="800" i="1" dirty="0" smtClean="0"/>
              <a:t>MAPREDUCE2_CLIENT</a:t>
            </a:r>
          </a:p>
          <a:p>
            <a:r>
              <a:rPr lang="nl-NL" sz="800" i="1" dirty="0" smtClean="0"/>
              <a:t>SPARK_CLIENT</a:t>
            </a:r>
          </a:p>
          <a:p>
            <a:r>
              <a:rPr lang="nl-NL" sz="800" i="1" dirty="0" smtClean="0"/>
              <a:t>OOZIE_CLIENT</a:t>
            </a:r>
            <a:endParaRPr lang="en-US" sz="800" i="1" dirty="0"/>
          </a:p>
          <a:p>
            <a:r>
              <a:rPr lang="en-US" sz="800" i="1" dirty="0" smtClean="0"/>
              <a:t>ZOOKEEPER_CLIENT</a:t>
            </a:r>
          </a:p>
          <a:p>
            <a:r>
              <a:rPr lang="en-US" sz="800" i="1" dirty="0" smtClean="0"/>
              <a:t>KAVETOOLBOXNODE</a:t>
            </a:r>
            <a:endParaRPr lang="en-US" sz="800" i="1" dirty="0"/>
          </a:p>
          <a:p>
            <a:r>
              <a:rPr lang="en-US" sz="800" i="1" dirty="0" smtClean="0"/>
              <a:t>FREEIPA_CLIENT METRICS_MONITOR</a:t>
            </a:r>
            <a:endParaRPr lang="en-US" sz="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442363" y="1542019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Hadoop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9078" y="1223270"/>
            <a:ext cx="1691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example.kave.io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5215527" y="5248664"/>
            <a:ext cx="628738" cy="76676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b="49899"/>
          <a:stretch/>
        </p:blipFill>
        <p:spPr>
          <a:xfrm>
            <a:off x="2484071" y="3229752"/>
            <a:ext cx="628738" cy="74217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368619" y="3911429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(Other </a:t>
            </a:r>
            <a:br>
              <a:rPr lang="en-US" dirty="0" smtClean="0"/>
            </a:br>
            <a:r>
              <a:rPr lang="en-US" dirty="0" smtClean="0"/>
              <a:t>KAVE)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t="50930" b="202"/>
          <a:stretch/>
        </p:blipFill>
        <p:spPr>
          <a:xfrm>
            <a:off x="5906503" y="5300617"/>
            <a:ext cx="628738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8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2713793" y="474832"/>
            <a:ext cx="6672662" cy="548133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example.kave.io</a:t>
            </a:r>
          </a:p>
        </p:txBody>
      </p:sp>
      <p:sp>
        <p:nvSpPr>
          <p:cNvPr id="80" name="Flowchart: Process 79"/>
          <p:cNvSpPr/>
          <p:nvPr/>
        </p:nvSpPr>
        <p:spPr>
          <a:xfrm>
            <a:off x="2823322" y="536583"/>
            <a:ext cx="1335203" cy="2377768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gatewayNNN.kave.org</a:t>
            </a:r>
          </a:p>
          <a:p>
            <a:pPr algn="ctr"/>
            <a:endParaRPr lang="en-US" sz="800" dirty="0" smtClean="0"/>
          </a:p>
          <a:p>
            <a:r>
              <a:rPr lang="en-US" sz="800" b="1" dirty="0"/>
              <a:t>KAVELANDING</a:t>
            </a:r>
          </a:p>
          <a:p>
            <a:r>
              <a:rPr lang="en-US" sz="800" b="1" dirty="0"/>
              <a:t>KAVETOOLBOXGATE</a:t>
            </a:r>
          </a:p>
          <a:p>
            <a:r>
              <a:rPr lang="en-US" sz="800" i="1" dirty="0"/>
              <a:t>SONARQUBE_RUNNER</a:t>
            </a:r>
          </a:p>
          <a:p>
            <a:r>
              <a:rPr lang="en-US" sz="800" i="1" dirty="0" smtClean="0"/>
              <a:t>HDFS_CLIENT</a:t>
            </a:r>
          </a:p>
          <a:p>
            <a:r>
              <a:rPr lang="en-US" sz="800" i="1" dirty="0" smtClean="0"/>
              <a:t>YARN_CLIENT</a:t>
            </a:r>
          </a:p>
          <a:p>
            <a:r>
              <a:rPr lang="en-US" sz="800" i="1" dirty="0" smtClean="0"/>
              <a:t>SQOOP</a:t>
            </a:r>
          </a:p>
          <a:p>
            <a:r>
              <a:rPr lang="en-US" sz="800" i="1" dirty="0" smtClean="0"/>
              <a:t>TEZ_CLIENT</a:t>
            </a:r>
          </a:p>
          <a:p>
            <a:r>
              <a:rPr lang="en-US" sz="800" i="1" dirty="0" smtClean="0"/>
              <a:t>HIVE_CLIENT</a:t>
            </a:r>
            <a:endParaRPr lang="en-US" sz="800" i="1" dirty="0"/>
          </a:p>
          <a:p>
            <a:r>
              <a:rPr lang="en-US" sz="800" i="1" dirty="0" smtClean="0"/>
              <a:t>STORMSD_CLIENT</a:t>
            </a:r>
            <a:endParaRPr lang="en-US" sz="800" i="1" dirty="0"/>
          </a:p>
          <a:p>
            <a:r>
              <a:rPr lang="en-US" sz="800" i="1" dirty="0" smtClean="0"/>
              <a:t>MONGODB_CLIENT</a:t>
            </a:r>
          </a:p>
          <a:p>
            <a:r>
              <a:rPr lang="en-US" sz="800" i="1" dirty="0" smtClean="0"/>
              <a:t>MAPREDUCE2_CLIENT</a:t>
            </a:r>
          </a:p>
          <a:p>
            <a:r>
              <a:rPr lang="en-US" sz="800" i="1" dirty="0" smtClean="0"/>
              <a:t>ZOOKEEPER_CLIENT</a:t>
            </a:r>
          </a:p>
          <a:p>
            <a:r>
              <a:rPr lang="en-US" sz="800" i="1" dirty="0" smtClean="0"/>
              <a:t>FREEIPA_CLIENT</a:t>
            </a:r>
            <a:endParaRPr lang="en-US" sz="800" i="1" dirty="0"/>
          </a:p>
          <a:p>
            <a:r>
              <a:rPr lang="en-US" sz="800" i="1" dirty="0" smtClean="0"/>
              <a:t>ZOOKEEPER_CLIENT METRICS_MONITOR</a:t>
            </a:r>
          </a:p>
          <a:p>
            <a:pPr algn="ctr"/>
            <a:endParaRPr lang="en-US" sz="1050" dirty="0"/>
          </a:p>
        </p:txBody>
      </p:sp>
      <p:sp>
        <p:nvSpPr>
          <p:cNvPr id="79" name="Flowchart: Process 78"/>
          <p:cNvSpPr/>
          <p:nvPr/>
        </p:nvSpPr>
        <p:spPr>
          <a:xfrm>
            <a:off x="2886780" y="598123"/>
            <a:ext cx="1335203" cy="2377768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gatewayNNN.kave.org</a:t>
            </a:r>
          </a:p>
          <a:p>
            <a:pPr algn="ctr"/>
            <a:endParaRPr lang="en-US" sz="8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4476913" y="4489368"/>
            <a:ext cx="1544781" cy="14654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617057" y="826182"/>
            <a:ext cx="1672415" cy="3004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71763" y="1564856"/>
            <a:ext cx="510668" cy="384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7789068" y="979318"/>
            <a:ext cx="1335203" cy="1421548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nimbus.kave.org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NIMBUS_SD_MASTER</a:t>
            </a:r>
          </a:p>
          <a:p>
            <a:r>
              <a:rPr lang="en-US" sz="800" b="1" dirty="0"/>
              <a:t>STORMSD_UI_SERVER</a:t>
            </a:r>
          </a:p>
          <a:p>
            <a:r>
              <a:rPr lang="en-US" sz="800" b="1" dirty="0" smtClean="0"/>
              <a:t>STORMSD_DRPC_SERVER</a:t>
            </a:r>
          </a:p>
          <a:p>
            <a:r>
              <a:rPr lang="en-US" sz="800" b="1" dirty="0" smtClean="0"/>
              <a:t>STORMSD_LOG_VIEWER</a:t>
            </a:r>
            <a:endParaRPr lang="en-US" sz="800" b="1" dirty="0" smtClean="0"/>
          </a:p>
          <a:p>
            <a:r>
              <a:rPr lang="en-US" sz="800" b="1" dirty="0" smtClean="0"/>
              <a:t>ZOOKEEPER_SERVER</a:t>
            </a:r>
            <a:endParaRPr lang="en-US" sz="800" b="1" i="1" dirty="0" smtClean="0"/>
          </a:p>
          <a:p>
            <a:r>
              <a:rPr lang="en-US" sz="800" i="1" dirty="0" smtClean="0"/>
              <a:t>KAVETOOLBOXNODE</a:t>
            </a:r>
          </a:p>
          <a:p>
            <a:r>
              <a:rPr lang="en-US" sz="800" i="1" dirty="0" smtClean="0"/>
              <a:t>FREEIPA_CLIENT</a:t>
            </a:r>
          </a:p>
          <a:p>
            <a:r>
              <a:rPr lang="en-US" sz="800" i="1" dirty="0" smtClean="0"/>
              <a:t>ZOOKEEPER_CLIENT METRICS_MONITOR</a:t>
            </a:r>
            <a:endParaRPr lang="en-US" sz="800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7765074" y="2469100"/>
            <a:ext cx="1420928" cy="1266324"/>
            <a:chOff x="5186863" y="3041531"/>
            <a:chExt cx="1420928" cy="1266324"/>
          </a:xfrm>
        </p:grpSpPr>
        <p:sp>
          <p:nvSpPr>
            <p:cNvPr id="20" name="Flowchart: Process 19"/>
            <p:cNvSpPr/>
            <p:nvPr/>
          </p:nvSpPr>
          <p:spPr>
            <a:xfrm>
              <a:off x="5186863" y="3041531"/>
              <a:ext cx="1335203" cy="1171074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supervisorNNN.kave.org</a:t>
              </a:r>
            </a:p>
            <a:p>
              <a:endParaRPr lang="en-US" sz="1050" dirty="0" smtClean="0"/>
            </a:p>
            <a:p>
              <a:r>
                <a:rPr lang="en-US" sz="1050" dirty="0" smtClean="0"/>
                <a:t>ZOOKEEPER_CLIENT METRICS_MONITOR</a:t>
              </a: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5231532" y="3087000"/>
              <a:ext cx="1335203" cy="1171074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supervisorNNN.kave.org</a:t>
              </a:r>
            </a:p>
            <a:p>
              <a:endParaRPr lang="en-US" sz="1050" dirty="0" smtClean="0"/>
            </a:p>
            <a:p>
              <a:r>
                <a:rPr lang="en-US" sz="1050" dirty="0" smtClean="0"/>
                <a:t>ZOOKEEPER_CLIENT METRICS_MONITOR</a:t>
              </a:r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5272588" y="3136781"/>
              <a:ext cx="1335203" cy="1171074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800" b="1" dirty="0"/>
                <a:t>w</a:t>
              </a:r>
              <a:r>
                <a:rPr lang="en-US" sz="800" b="1" dirty="0" smtClean="0"/>
                <a:t>rk-NNN.kave.org</a:t>
              </a:r>
            </a:p>
            <a:p>
              <a:endParaRPr lang="en-US" sz="800" dirty="0" smtClean="0"/>
            </a:p>
            <a:p>
              <a:r>
                <a:rPr lang="en-US" sz="800" b="1" dirty="0"/>
                <a:t>SUPERVISOR_SD_SLAVE</a:t>
              </a:r>
            </a:p>
            <a:p>
              <a:r>
                <a:rPr lang="en-US" sz="800" b="1" dirty="0" smtClean="0"/>
                <a:t>STORMSD_LOG_VIEWER</a:t>
              </a:r>
              <a:endParaRPr lang="en-US" sz="800" b="1" i="1" dirty="0"/>
            </a:p>
            <a:p>
              <a:r>
                <a:rPr lang="en-US" sz="800" i="1" dirty="0" smtClean="0"/>
                <a:t>ZOOKEEPER_CLIENT</a:t>
              </a:r>
            </a:p>
            <a:p>
              <a:r>
                <a:rPr lang="en-US" sz="800" i="1" dirty="0"/>
                <a:t>KAVETOOLBOXNODE</a:t>
              </a:r>
            </a:p>
            <a:p>
              <a:r>
                <a:rPr lang="en-US" sz="800" i="1" dirty="0" smtClean="0"/>
                <a:t>FREEIPA_CLIENT</a:t>
              </a:r>
            </a:p>
            <a:p>
              <a:r>
                <a:rPr lang="en-US" sz="800" i="1" dirty="0" smtClean="0"/>
                <a:t>METRICS_MONITOR</a:t>
              </a:r>
            </a:p>
            <a:p>
              <a:endParaRPr lang="en-US" sz="800" dirty="0" smtClean="0"/>
            </a:p>
          </p:txBody>
        </p:sp>
      </p:grpSp>
      <p:sp>
        <p:nvSpPr>
          <p:cNvPr id="24" name="Flowchart: Process 23"/>
          <p:cNvSpPr/>
          <p:nvPr/>
        </p:nvSpPr>
        <p:spPr>
          <a:xfrm>
            <a:off x="4581701" y="4552239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jboss.kave.org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JBOSS_APP_MASTER</a:t>
            </a:r>
          </a:p>
          <a:p>
            <a:r>
              <a:rPr lang="en-US" sz="800" b="1" dirty="0" smtClean="0"/>
              <a:t>APACHE_WEB_MASTER</a:t>
            </a:r>
            <a:endParaRPr lang="en-US" sz="800" b="1" i="1" dirty="0"/>
          </a:p>
          <a:p>
            <a:r>
              <a:rPr lang="en-US" sz="800" i="1" dirty="0" smtClean="0"/>
              <a:t>MONGODB_CLIENT</a:t>
            </a:r>
            <a:endParaRPr lang="en-US" sz="800" b="1" i="1" dirty="0"/>
          </a:p>
          <a:p>
            <a:r>
              <a:rPr lang="en-US" sz="800" i="1" dirty="0"/>
              <a:t>FREEIPA_CLIENT</a:t>
            </a:r>
          </a:p>
          <a:p>
            <a:r>
              <a:rPr lang="en-US" sz="800" i="1" dirty="0" smtClean="0"/>
              <a:t>ZOOKEEPER_CLIENT METRICS_MONITOR</a:t>
            </a:r>
            <a:endParaRPr lang="en-US" sz="800" i="1" dirty="0"/>
          </a:p>
        </p:txBody>
      </p:sp>
      <p:cxnSp>
        <p:nvCxnSpPr>
          <p:cNvPr id="8" name="Straight Arrow Connector 7"/>
          <p:cNvCxnSpPr>
            <a:stCxn id="24" idx="2"/>
          </p:cNvCxnSpPr>
          <p:nvPr/>
        </p:nvCxnSpPr>
        <p:spPr>
          <a:xfrm>
            <a:off x="5249303" y="5723313"/>
            <a:ext cx="12007" cy="69958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69863" y="5677812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DMZ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0" y="1015201"/>
            <a:ext cx="1507947" cy="1333500"/>
            <a:chOff x="287902" y="1969122"/>
            <a:chExt cx="1507947" cy="1333500"/>
          </a:xfrm>
        </p:grpSpPr>
        <p:pic>
          <p:nvPicPr>
            <p:cNvPr id="55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80" y="2180145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Flowchart: Process 55"/>
            <p:cNvSpPr/>
            <p:nvPr/>
          </p:nvSpPr>
          <p:spPr>
            <a:xfrm>
              <a:off x="287902" y="1969122"/>
              <a:ext cx="1507947" cy="1333500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Dev laptop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Linux or VM</a:t>
              </a:r>
            </a:p>
            <a:p>
              <a:r>
                <a:rPr lang="en-US" sz="1050" dirty="0" smtClean="0"/>
                <a:t>KAVETOOLBOX</a:t>
              </a:r>
            </a:p>
            <a:p>
              <a:r>
                <a:rPr lang="en-US" sz="1050" dirty="0" smtClean="0"/>
                <a:t>(stand-alone install)</a:t>
              </a:r>
            </a:p>
            <a:p>
              <a:r>
                <a:rPr lang="en-US" sz="1050" dirty="0" smtClean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40334" y="2606530"/>
            <a:ext cx="1507947" cy="1157002"/>
            <a:chOff x="160215" y="3653895"/>
            <a:chExt cx="1507947" cy="1157002"/>
          </a:xfrm>
        </p:grpSpPr>
        <p:pic>
          <p:nvPicPr>
            <p:cNvPr id="58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93" y="3864918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Flowchart: Process 58"/>
            <p:cNvSpPr/>
            <p:nvPr/>
          </p:nvSpPr>
          <p:spPr>
            <a:xfrm>
              <a:off x="160215" y="3653895"/>
              <a:ext cx="1507947" cy="1157002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Thin Client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SSH client installed</a:t>
              </a:r>
            </a:p>
            <a:p>
              <a:r>
                <a:rPr lang="en-US" sz="1050" dirty="0" smtClean="0"/>
                <a:t>VNC viewer (</a:t>
              </a:r>
              <a:r>
                <a:rPr lang="en-US" sz="1050" dirty="0" err="1" smtClean="0"/>
                <a:t>TightVNC</a:t>
              </a:r>
              <a:r>
                <a:rPr lang="en-US" sz="1050" dirty="0" smtClean="0"/>
                <a:t>)</a:t>
              </a:r>
              <a:endParaRPr lang="en-US" sz="1050" dirty="0"/>
            </a:p>
            <a:p>
              <a:r>
                <a:rPr lang="en-US" sz="1050" dirty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cxnSp>
        <p:nvCxnSpPr>
          <p:cNvPr id="61" name="Straight Connector 60"/>
          <p:cNvCxnSpPr>
            <a:stCxn id="56" idx="3"/>
            <a:endCxn id="51" idx="2"/>
          </p:cNvCxnSpPr>
          <p:nvPr/>
        </p:nvCxnSpPr>
        <p:spPr>
          <a:xfrm flipV="1">
            <a:off x="1507947" y="1664020"/>
            <a:ext cx="224639" cy="17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641022" y="1728757"/>
            <a:ext cx="452378" cy="907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1" idx="1"/>
          </p:cNvCxnSpPr>
          <p:nvPr/>
        </p:nvCxnSpPr>
        <p:spPr>
          <a:xfrm flipH="1" flipV="1">
            <a:off x="2126368" y="1971973"/>
            <a:ext cx="77453" cy="68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loud 50"/>
          <p:cNvSpPr/>
          <p:nvPr/>
        </p:nvSpPr>
        <p:spPr>
          <a:xfrm>
            <a:off x="1730128" y="1355410"/>
            <a:ext cx="792480" cy="61722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128341" y="869919"/>
            <a:ext cx="36809" cy="48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06142" y="528404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www?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71763" y="1580733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SSH</a:t>
            </a:r>
            <a:endParaRPr lang="en-US" sz="1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4476913" y="746015"/>
            <a:ext cx="3089563" cy="3511855"/>
            <a:chOff x="4724927" y="1437222"/>
            <a:chExt cx="3089563" cy="3511855"/>
          </a:xfrm>
        </p:grpSpPr>
        <p:sp>
          <p:nvSpPr>
            <p:cNvPr id="41" name="Rectangle 40"/>
            <p:cNvSpPr/>
            <p:nvPr/>
          </p:nvSpPr>
          <p:spPr>
            <a:xfrm>
              <a:off x="4724927" y="1517390"/>
              <a:ext cx="3089563" cy="3431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4805312" y="1596120"/>
              <a:ext cx="1335203" cy="3275790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800" b="1" dirty="0" smtClean="0"/>
                <a:t>nno-001.kave.org</a:t>
              </a:r>
              <a:endParaRPr lang="en-US" sz="500" b="1" dirty="0" smtClean="0"/>
            </a:p>
            <a:p>
              <a:endParaRPr lang="en-US" sz="800" dirty="0" smtClean="0"/>
            </a:p>
            <a:p>
              <a:r>
                <a:rPr lang="en-US" sz="800" b="1" dirty="0"/>
                <a:t>NAMENODE</a:t>
              </a:r>
            </a:p>
            <a:p>
              <a:r>
                <a:rPr lang="en-US" sz="800" b="1" dirty="0"/>
                <a:t>RESOURCEMANAGER</a:t>
              </a:r>
            </a:p>
            <a:p>
              <a:r>
                <a:rPr lang="en-US" sz="800" b="1" dirty="0"/>
                <a:t>ZOOKEEPER_SERVER</a:t>
              </a:r>
            </a:p>
            <a:p>
              <a:r>
                <a:rPr lang="en-US" sz="800" b="1" dirty="0"/>
                <a:t>APP_TIMELINE_SERVER</a:t>
              </a:r>
            </a:p>
            <a:p>
              <a:r>
                <a:rPr lang="en-US" sz="800" b="1" dirty="0"/>
                <a:t>HISTORYSERVER</a:t>
              </a:r>
            </a:p>
            <a:p>
              <a:r>
                <a:rPr lang="en-US" sz="800" b="1" dirty="0"/>
                <a:t>HUE_SERVER</a:t>
              </a:r>
            </a:p>
            <a:p>
              <a:r>
                <a:rPr lang="en-US" sz="800" b="1" dirty="0"/>
                <a:t>PIG</a:t>
              </a:r>
            </a:p>
            <a:p>
              <a:r>
                <a:rPr lang="en-US" sz="800" b="1" dirty="0"/>
                <a:t>HCAT</a:t>
              </a:r>
            </a:p>
            <a:p>
              <a:r>
                <a:rPr lang="en-US" sz="800" b="1" dirty="0"/>
                <a:t>HIVE_SERVER</a:t>
              </a:r>
            </a:p>
            <a:p>
              <a:r>
                <a:rPr lang="en-US" sz="800" b="1" dirty="0"/>
                <a:t>HIVE_METASTORE</a:t>
              </a:r>
            </a:p>
            <a:p>
              <a:r>
                <a:rPr lang="en-US" sz="800" b="1" dirty="0"/>
                <a:t>OOZIE_SERVER</a:t>
              </a:r>
            </a:p>
            <a:p>
              <a:r>
                <a:rPr lang="en-US" sz="800" b="1" dirty="0"/>
                <a:t>WEBHCAT_SERVER</a:t>
              </a:r>
            </a:p>
            <a:p>
              <a:r>
                <a:rPr lang="en-US" sz="800" b="1" dirty="0"/>
                <a:t>MYSQL_SERVER</a:t>
              </a:r>
            </a:p>
            <a:p>
              <a:r>
                <a:rPr lang="en-US" sz="800" b="1" dirty="0"/>
                <a:t>SPARK_THRIFTSERVER</a:t>
              </a:r>
            </a:p>
            <a:p>
              <a:r>
                <a:rPr lang="en-US" sz="750" b="1" dirty="0"/>
                <a:t>SPARK_JOBHISTORYSERVER</a:t>
              </a:r>
              <a:r>
                <a:rPr lang="en-US" sz="800" b="1" dirty="0"/>
                <a:t> </a:t>
              </a:r>
            </a:p>
            <a:p>
              <a:r>
                <a:rPr lang="en-US" sz="800" i="1" dirty="0"/>
                <a:t>TEZ_CLIENT</a:t>
              </a:r>
            </a:p>
            <a:p>
              <a:r>
                <a:rPr lang="en-US" sz="800" i="1" dirty="0"/>
                <a:t>HDFS_CLIENT</a:t>
              </a:r>
            </a:p>
            <a:p>
              <a:r>
                <a:rPr lang="en-US" sz="800" i="1" dirty="0"/>
                <a:t>YARN_CLIENT</a:t>
              </a:r>
            </a:p>
            <a:p>
              <a:r>
                <a:rPr lang="en-US" sz="800" i="1" dirty="0"/>
                <a:t>HIVE_CLIENT</a:t>
              </a:r>
            </a:p>
            <a:p>
              <a:r>
                <a:rPr lang="en-US" sz="800" i="1" dirty="0"/>
                <a:t>MAPREDUCE2_CLIENT</a:t>
              </a:r>
              <a:endParaRPr lang="en-US" sz="800" b="1" dirty="0"/>
            </a:p>
            <a:p>
              <a:r>
                <a:rPr lang="en-US" sz="800" i="1" dirty="0"/>
                <a:t>KAVETOOLBOXNODE</a:t>
              </a:r>
            </a:p>
            <a:p>
              <a:r>
                <a:rPr lang="en-US" sz="800" i="1" dirty="0"/>
                <a:t>ZOOKEEPER_CLIENT METRICS_MONITOR</a:t>
              </a:r>
            </a:p>
            <a:p>
              <a:r>
                <a:rPr lang="en-US" sz="800" i="1" dirty="0" smtClean="0"/>
                <a:t>FREEIPA_CLIENT</a:t>
              </a:r>
              <a:endParaRPr lang="en-US" sz="800" i="1" dirty="0"/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6303969" y="1822926"/>
              <a:ext cx="1335203" cy="1171074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800" b="1" dirty="0"/>
                <a:t>n</a:t>
              </a:r>
              <a:r>
                <a:rPr lang="en-US" sz="800" b="1" dirty="0" smtClean="0"/>
                <a:t>no-002.kave.org</a:t>
              </a:r>
            </a:p>
            <a:p>
              <a:endParaRPr lang="en-US" sz="800" dirty="0" smtClean="0"/>
            </a:p>
            <a:p>
              <a:r>
                <a:rPr lang="en-US" sz="800" b="1" dirty="0" smtClean="0"/>
                <a:t>SECONDARY_NAMENODE</a:t>
              </a:r>
            </a:p>
            <a:p>
              <a:r>
                <a:rPr lang="en-US" sz="800" b="1" dirty="0" smtClean="0"/>
                <a:t>ZOOKEEPER_SERVER</a:t>
              </a:r>
            </a:p>
            <a:p>
              <a:r>
                <a:rPr lang="en-US" sz="800" i="1" dirty="0" smtClean="0"/>
                <a:t>KAVETOOLBOXNODE</a:t>
              </a:r>
              <a:endParaRPr lang="en-US" sz="800" i="1" dirty="0"/>
            </a:p>
            <a:p>
              <a:r>
                <a:rPr lang="en-US" sz="800" i="1" dirty="0"/>
                <a:t>FREEIPA_CLIENT</a:t>
              </a:r>
            </a:p>
            <a:p>
              <a:r>
                <a:rPr lang="en-US" sz="800" i="1" dirty="0" smtClean="0"/>
                <a:t>ZOOKEEPER_CLIENT METRICS_MONITOR</a:t>
              </a:r>
              <a:endParaRPr lang="en-US" sz="800" i="1" dirty="0"/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6288729" y="3261794"/>
              <a:ext cx="1335203" cy="1171074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datanodeNNN.kave.org</a:t>
              </a:r>
            </a:p>
            <a:p>
              <a:endParaRPr lang="en-US" sz="1050" dirty="0" smtClean="0"/>
            </a:p>
            <a:p>
              <a:r>
                <a:rPr lang="en-US" sz="1050" dirty="0" smtClean="0"/>
                <a:t>ZOOKEEPER_CLIENT METRICS_MONITOR</a:t>
              </a:r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6339113" y="3307263"/>
              <a:ext cx="1335203" cy="1171074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datanodeNNN.kave.org</a:t>
              </a:r>
            </a:p>
            <a:p>
              <a:endParaRPr lang="en-US" sz="1050" dirty="0" smtClean="0"/>
            </a:p>
            <a:p>
              <a:r>
                <a:rPr lang="en-US" sz="1050" dirty="0" smtClean="0"/>
                <a:t>ZOOKEEPER_CLIENT METRICS_MONITOR</a:t>
              </a:r>
            </a:p>
          </p:txBody>
        </p:sp>
        <p:sp>
          <p:nvSpPr>
            <p:cNvPr id="49" name="Flowchart: Process 48"/>
            <p:cNvSpPr/>
            <p:nvPr/>
          </p:nvSpPr>
          <p:spPr>
            <a:xfrm>
              <a:off x="6389694" y="3357044"/>
              <a:ext cx="1335203" cy="1171074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800" b="1" dirty="0"/>
                <a:t>d</a:t>
              </a:r>
              <a:r>
                <a:rPr lang="en-US" sz="800" b="1" dirty="0" smtClean="0"/>
                <a:t>ata-NNN.kave.org</a:t>
              </a:r>
            </a:p>
            <a:p>
              <a:endParaRPr lang="en-US" sz="800" dirty="0" smtClean="0"/>
            </a:p>
            <a:p>
              <a:r>
                <a:rPr lang="en-US" sz="800" b="1" dirty="0" smtClean="0"/>
                <a:t>DATANODE</a:t>
              </a:r>
            </a:p>
            <a:p>
              <a:r>
                <a:rPr lang="en-US" sz="800" b="1" dirty="0" smtClean="0"/>
                <a:t>NODEMANAGER</a:t>
              </a:r>
            </a:p>
            <a:p>
              <a:r>
                <a:rPr lang="en-US" sz="800" i="1" dirty="0"/>
                <a:t>KAVETOOLBOXNODE</a:t>
              </a:r>
            </a:p>
            <a:p>
              <a:r>
                <a:rPr lang="en-US" sz="800" i="1" dirty="0" smtClean="0"/>
                <a:t>ZOOKEEPER_CLIENT METRICS_MONITOR</a:t>
              </a:r>
              <a:endParaRPr lang="en-US" sz="800" i="1" dirty="0"/>
            </a:p>
            <a:p>
              <a:r>
                <a:rPr lang="en-US" sz="800" i="1" dirty="0" smtClean="0"/>
                <a:t>FREEIPA_CLIENT</a:t>
              </a:r>
            </a:p>
            <a:p>
              <a:endParaRPr lang="en-US" sz="800" dirty="0" smtClean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24235" y="1437222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Hadoop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8586614" y="746015"/>
            <a:ext cx="728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StormSD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5" name="Flowchart: Process 74"/>
          <p:cNvSpPr/>
          <p:nvPr/>
        </p:nvSpPr>
        <p:spPr>
          <a:xfrm>
            <a:off x="2957607" y="658980"/>
            <a:ext cx="1335203" cy="2380009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/>
              <a:t>g</a:t>
            </a:r>
            <a:r>
              <a:rPr lang="en-US" sz="800" b="1" dirty="0" smtClean="0"/>
              <a:t>ate-NNN.kave.org</a:t>
            </a:r>
          </a:p>
          <a:p>
            <a:pPr algn="ctr"/>
            <a:endParaRPr lang="en-US" sz="800" dirty="0" smtClean="0"/>
          </a:p>
          <a:p>
            <a:r>
              <a:rPr lang="en-US" sz="800" b="1" dirty="0"/>
              <a:t>KAVELANDING</a:t>
            </a:r>
          </a:p>
          <a:p>
            <a:r>
              <a:rPr lang="en-US" sz="800" b="1" dirty="0"/>
              <a:t>KAVETOOLBOXGATE</a:t>
            </a:r>
          </a:p>
          <a:p>
            <a:r>
              <a:rPr lang="en-US" sz="800" i="1" dirty="0"/>
              <a:t>SONARQUBE_RUNNER</a:t>
            </a:r>
          </a:p>
          <a:p>
            <a:r>
              <a:rPr lang="en-US" sz="800" i="1" dirty="0"/>
              <a:t>HDFS_CLIENT</a:t>
            </a:r>
          </a:p>
          <a:p>
            <a:r>
              <a:rPr lang="en-US" sz="800" i="1" dirty="0"/>
              <a:t>YARN_CLIENT</a:t>
            </a:r>
          </a:p>
          <a:p>
            <a:r>
              <a:rPr lang="en-US" sz="800" i="1" dirty="0"/>
              <a:t>SQOOP</a:t>
            </a:r>
          </a:p>
          <a:p>
            <a:r>
              <a:rPr lang="en-US" sz="800" i="1" dirty="0"/>
              <a:t>TEZ_CLIENT</a:t>
            </a:r>
          </a:p>
          <a:p>
            <a:r>
              <a:rPr lang="en-US" sz="800" i="1" dirty="0"/>
              <a:t>HIVE_CLIENT</a:t>
            </a:r>
          </a:p>
          <a:p>
            <a:r>
              <a:rPr lang="en-US" sz="800" i="1" dirty="0"/>
              <a:t>MAPREDUCE2_CLIENT</a:t>
            </a:r>
          </a:p>
          <a:p>
            <a:r>
              <a:rPr lang="nl-NL" sz="800" i="1" dirty="0"/>
              <a:t>SPARK_CLIENT</a:t>
            </a:r>
          </a:p>
          <a:p>
            <a:r>
              <a:rPr lang="nl-NL" sz="800" i="1" dirty="0"/>
              <a:t>OOZIE_CLIENT</a:t>
            </a:r>
            <a:endParaRPr lang="en-US" sz="800" i="1" dirty="0"/>
          </a:p>
          <a:p>
            <a:r>
              <a:rPr lang="en-US" sz="800" i="1" dirty="0" smtClean="0"/>
              <a:t>STORMSD_CLIENT</a:t>
            </a:r>
            <a:endParaRPr lang="en-US" sz="800" i="1" dirty="0"/>
          </a:p>
          <a:p>
            <a:r>
              <a:rPr lang="en-US" sz="800" i="1" dirty="0" smtClean="0"/>
              <a:t>MONGODB_CLIENT</a:t>
            </a:r>
          </a:p>
          <a:p>
            <a:r>
              <a:rPr lang="en-US" sz="800" i="1" dirty="0" smtClean="0"/>
              <a:t>MAPREDUCE2_CLIENT</a:t>
            </a:r>
          </a:p>
          <a:p>
            <a:r>
              <a:rPr lang="en-US" sz="800" i="1" dirty="0" smtClean="0"/>
              <a:t>FREEIPA_CLIENT</a:t>
            </a:r>
            <a:endParaRPr lang="en-US" sz="800" i="1" dirty="0"/>
          </a:p>
          <a:p>
            <a:r>
              <a:rPr lang="en-US" sz="800" i="1" dirty="0" smtClean="0"/>
              <a:t>ZOOKEEPER_CLIENT METRICS_MONITOR</a:t>
            </a:r>
            <a:endParaRPr lang="en-US" sz="1050" dirty="0"/>
          </a:p>
        </p:txBody>
      </p:sp>
      <p:sp>
        <p:nvSpPr>
          <p:cNvPr id="76" name="Flowchart: Process 75"/>
          <p:cNvSpPr/>
          <p:nvPr/>
        </p:nvSpPr>
        <p:spPr>
          <a:xfrm>
            <a:off x="2954931" y="3130418"/>
            <a:ext cx="1335203" cy="2761320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/>
              <a:t>c</a:t>
            </a:r>
            <a:r>
              <a:rPr lang="en-US" sz="800" b="1" dirty="0" smtClean="0"/>
              <a:t>i.kave.org</a:t>
            </a:r>
          </a:p>
          <a:p>
            <a:endParaRPr lang="en-US" sz="800" dirty="0" smtClean="0"/>
          </a:p>
          <a:p>
            <a:r>
              <a:rPr lang="en-US" sz="800" b="1" dirty="0"/>
              <a:t>JENKINS_MASTER</a:t>
            </a:r>
          </a:p>
          <a:p>
            <a:r>
              <a:rPr lang="en-US" sz="800" b="1" dirty="0"/>
              <a:t>ARCHIVA_SERVER</a:t>
            </a:r>
          </a:p>
          <a:p>
            <a:r>
              <a:rPr lang="en-US" sz="800" b="1" dirty="0"/>
              <a:t>TWIKI_SERVER</a:t>
            </a:r>
          </a:p>
          <a:p>
            <a:r>
              <a:rPr lang="en-US" sz="700" b="1" dirty="0"/>
              <a:t>SONARQUBE_MYSQL_SERVER</a:t>
            </a:r>
          </a:p>
          <a:p>
            <a:r>
              <a:rPr lang="en-US" sz="800" b="1" dirty="0"/>
              <a:t>SONARQUBE_SERVER</a:t>
            </a:r>
          </a:p>
          <a:p>
            <a:r>
              <a:rPr lang="en-US" sz="800" i="1" dirty="0"/>
              <a:t>SONARQUBE_RUNNER</a:t>
            </a:r>
          </a:p>
          <a:p>
            <a:r>
              <a:rPr lang="en-US" sz="800" i="1" dirty="0"/>
              <a:t>HDFS_CLIENT</a:t>
            </a:r>
          </a:p>
          <a:p>
            <a:r>
              <a:rPr lang="en-US" sz="800" i="1" dirty="0"/>
              <a:t>YARN_CLIENT</a:t>
            </a:r>
          </a:p>
          <a:p>
            <a:r>
              <a:rPr lang="en-US" sz="800" i="1" dirty="0"/>
              <a:t>SQOOP</a:t>
            </a:r>
          </a:p>
          <a:p>
            <a:r>
              <a:rPr lang="en-US" sz="800" i="1" dirty="0"/>
              <a:t>TEZ_CLIENT</a:t>
            </a:r>
          </a:p>
          <a:p>
            <a:r>
              <a:rPr lang="en-US" sz="800" i="1" dirty="0"/>
              <a:t>HIVE_CLIENT</a:t>
            </a:r>
          </a:p>
          <a:p>
            <a:r>
              <a:rPr lang="en-US" sz="800" i="1" dirty="0"/>
              <a:t>MAPREDUCE2_CLIENT</a:t>
            </a:r>
          </a:p>
          <a:p>
            <a:r>
              <a:rPr lang="nl-NL" sz="800" i="1" dirty="0"/>
              <a:t>SPARK_CLIENT</a:t>
            </a:r>
          </a:p>
          <a:p>
            <a:r>
              <a:rPr lang="nl-NL" sz="800" i="1" dirty="0"/>
              <a:t>OOZIE_CLIENT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  <a:p>
            <a:r>
              <a:rPr lang="en-US" sz="800" i="1" dirty="0" smtClean="0"/>
              <a:t>STORMSD_CLIENT</a:t>
            </a:r>
            <a:endParaRPr lang="en-US" sz="800" i="1" dirty="0"/>
          </a:p>
          <a:p>
            <a:r>
              <a:rPr lang="en-US" sz="800" i="1" dirty="0" smtClean="0"/>
              <a:t>MONGODB_CLIENT</a:t>
            </a:r>
          </a:p>
          <a:p>
            <a:r>
              <a:rPr lang="en-US" sz="800" i="1" dirty="0" smtClean="0"/>
              <a:t>KAVETOOLBOXNODE</a:t>
            </a:r>
            <a:endParaRPr lang="en-US" sz="800" i="1" dirty="0"/>
          </a:p>
          <a:p>
            <a:r>
              <a:rPr lang="en-US" sz="800" i="1" dirty="0" smtClean="0"/>
              <a:t>FREEIPA_CLIENT</a:t>
            </a:r>
          </a:p>
          <a:p>
            <a:r>
              <a:rPr lang="en-US" sz="800" i="1" dirty="0" smtClean="0"/>
              <a:t>METRICS_MONITOR</a:t>
            </a:r>
            <a:endParaRPr lang="en-US" sz="800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5421154" y="6065174"/>
            <a:ext cx="10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 specific</a:t>
            </a:r>
          </a:p>
          <a:p>
            <a:r>
              <a:rPr lang="en-US" sz="1200" dirty="0" smtClean="0"/>
              <a:t>App servers?</a:t>
            </a:r>
          </a:p>
        </p:txBody>
      </p:sp>
      <p:sp>
        <p:nvSpPr>
          <p:cNvPr id="78" name="Flowchart: Process 77"/>
          <p:cNvSpPr/>
          <p:nvPr/>
        </p:nvSpPr>
        <p:spPr>
          <a:xfrm>
            <a:off x="7964423" y="4700333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ambari.kave.org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AMBARI_SERVER</a:t>
            </a:r>
            <a:endParaRPr lang="en-US" sz="800" b="1" dirty="0"/>
          </a:p>
          <a:p>
            <a:r>
              <a:rPr lang="en-US" sz="800" b="1" dirty="0"/>
              <a:t>METRICS_COLLECTOR</a:t>
            </a:r>
          </a:p>
          <a:p>
            <a:r>
              <a:rPr lang="en-US" sz="800" b="1" dirty="0"/>
              <a:t>FREEIPA_SERVER</a:t>
            </a:r>
            <a:endParaRPr lang="en-US" sz="800" b="1" i="1" dirty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/>
              <a:t>METRICS_MONITOR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6219409" y="4547066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mongo.kave.org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MONGODB_MASTER</a:t>
            </a:r>
          </a:p>
          <a:p>
            <a:r>
              <a:rPr lang="en-US" sz="800" i="1" dirty="0" smtClean="0"/>
              <a:t>FREEIPA_CLIENT</a:t>
            </a:r>
            <a:endParaRPr lang="en-US" sz="800" i="1" dirty="0"/>
          </a:p>
          <a:p>
            <a:r>
              <a:rPr lang="en-US" sz="800" i="1" dirty="0" smtClean="0"/>
              <a:t>ZOOKEEPER_CLIENT METRICS_MONITOR</a:t>
            </a:r>
            <a:endParaRPr lang="en-US" sz="800" i="1" dirty="0"/>
          </a:p>
        </p:txBody>
      </p:sp>
      <p:cxnSp>
        <p:nvCxnSpPr>
          <p:cNvPr id="48" name="Straight Arrow Connector 47"/>
          <p:cNvCxnSpPr>
            <a:stCxn id="23" idx="1"/>
            <a:endCxn id="24" idx="3"/>
          </p:cNvCxnSpPr>
          <p:nvPr/>
        </p:nvCxnSpPr>
        <p:spPr>
          <a:xfrm flipH="1">
            <a:off x="5916904" y="5132603"/>
            <a:ext cx="302505" cy="517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3"/>
          <a:srcRect b="48072"/>
          <a:stretch/>
        </p:blipFill>
        <p:spPr>
          <a:xfrm>
            <a:off x="1893870" y="2469272"/>
            <a:ext cx="628738" cy="76922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776460" y="3133296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(Other </a:t>
            </a:r>
            <a:br>
              <a:rPr lang="en-US" dirty="0" smtClean="0"/>
            </a:br>
            <a:r>
              <a:rPr lang="en-US" dirty="0" smtClean="0"/>
              <a:t>KAVE)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23" idx="0"/>
          </p:cNvCxnSpPr>
          <p:nvPr/>
        </p:nvCxnSpPr>
        <p:spPr>
          <a:xfrm>
            <a:off x="6887010" y="4269903"/>
            <a:ext cx="1" cy="27716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539966" y="3836911"/>
            <a:ext cx="355672" cy="71015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7895638" y="3891649"/>
            <a:ext cx="628738" cy="76676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3"/>
          <a:srcRect t="50930" b="202"/>
          <a:stretch/>
        </p:blipFill>
        <p:spPr>
          <a:xfrm>
            <a:off x="8586614" y="3943602"/>
            <a:ext cx="628738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4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4090</TotalTime>
  <Words>381</Words>
  <Application>Microsoft Office PowerPoint</Application>
  <PresentationFormat>On-screen Show (4:3)</PresentationFormat>
  <Paragraphs>336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Hoekstra, Maarten</dc:creator>
  <cp:lastModifiedBy>Lambert, Rob</cp:lastModifiedBy>
  <cp:revision>32</cp:revision>
  <dcterms:created xsi:type="dcterms:W3CDTF">2015-02-19T17:42:14Z</dcterms:created>
  <dcterms:modified xsi:type="dcterms:W3CDTF">2016-04-28T09:09:41Z</dcterms:modified>
</cp:coreProperties>
</file>