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12192000" cy="6858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1" roundtripDataSignature="AMtx7mjXm4Ioq4T3v1rv64Z+xctAqriK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da9fdbc8eb_0_52: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da9fdbc8eb_0_5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13"/>
          <p:cNvSpPr txBox="1"/>
          <p:nvPr>
            <p:ph type="ctrTitle"/>
          </p:nvPr>
        </p:nvSpPr>
        <p:spPr>
          <a:xfrm>
            <a:off x="739775" y="291147"/>
            <a:ext cx="3304540"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3"/>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3"/>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14"/>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4"/>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15"/>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5"/>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5"/>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16"/>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6"/>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6"/>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6"/>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7"/>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 name="Google Shape;7;p1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 name="Google Shape;8;p1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 name="Google Shape;9;p1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 name="Google Shape;10;p1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 name="Google Shape;11;p1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 name="Google Shape;12;p1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 name="Google Shape;13;p1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 name="Google Shape;14;p1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 name="Google Shape;15;p1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 name="Google Shape;16;p12"/>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2"/>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2"/>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5" name="Google Shape;5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56" name="Google Shape;56;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7" name="Google Shape;57;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8" name="Google Shape;58;p1"/>
          <p:cNvSpPr txBox="1"/>
          <p:nvPr/>
        </p:nvSpPr>
        <p:spPr>
          <a:xfrm>
            <a:off x="5442831" y="2312508"/>
            <a:ext cx="3891025" cy="509114"/>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latin typeface="Trebuchet MS"/>
                <a:ea typeface="Trebuchet MS"/>
                <a:cs typeface="Trebuchet MS"/>
                <a:sym typeface="Trebuchet MS"/>
              </a:rPr>
              <a:t>KAVEEN VIGNESH T K</a:t>
            </a:r>
            <a:endParaRPr sz="3200">
              <a:latin typeface="Trebuchet MS"/>
              <a:ea typeface="Trebuchet MS"/>
              <a:cs typeface="Trebuchet MS"/>
              <a:sym typeface="Trebuchet MS"/>
            </a:endParaRPr>
          </a:p>
        </p:txBody>
      </p:sp>
      <p:sp>
        <p:nvSpPr>
          <p:cNvPr id="59" name="Google Shape;59;p1"/>
          <p:cNvSpPr txBox="1"/>
          <p:nvPr/>
        </p:nvSpPr>
        <p:spPr>
          <a:xfrm>
            <a:off x="6458703" y="2821622"/>
            <a:ext cx="1859280" cy="3917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2400">
                <a:solidFill>
                  <a:srgbClr val="2D936B"/>
                </a:solidFill>
                <a:latin typeface="Trebuchet MS"/>
                <a:ea typeface="Trebuchet MS"/>
                <a:cs typeface="Trebuchet MS"/>
                <a:sym typeface="Trebuchet MS"/>
              </a:rPr>
              <a:t>Final Project</a:t>
            </a:r>
            <a:endParaRPr sz="2400">
              <a:latin typeface="Trebuchet MS"/>
              <a:ea typeface="Trebuchet MS"/>
              <a:cs typeface="Trebuchet MS"/>
              <a:sym typeface="Trebuchet MS"/>
            </a:endParaRPr>
          </a:p>
        </p:txBody>
      </p:sp>
      <p:sp>
        <p:nvSpPr>
          <p:cNvPr id="60" name="Google Shape;60;p1"/>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7" name="Google Shape;177;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8" name="Google Shape;178;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79" name="Google Shape;179;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0" name="Google Shape;180;p10"/>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81" name="Google Shape;181;p10"/>
          <p:cNvSpPr txBox="1"/>
          <p:nvPr>
            <p:ph type="ctrTitle"/>
          </p:nvPr>
        </p:nvSpPr>
        <p:spPr>
          <a:xfrm>
            <a:off x="739774" y="291147"/>
            <a:ext cx="4441825" cy="752129"/>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FINAL OUTPUT</a:t>
            </a:r>
            <a:endParaRPr/>
          </a:p>
        </p:txBody>
      </p:sp>
      <p:pic>
        <p:nvPicPr>
          <p:cNvPr id="182" name="Google Shape;182;p10"/>
          <p:cNvPicPr preferRelativeResize="0"/>
          <p:nvPr/>
        </p:nvPicPr>
        <p:blipFill rotWithShape="1">
          <a:blip r:embed="rId4">
            <a:alphaModFix/>
          </a:blip>
          <a:srcRect b="0" l="0" r="0" t="0"/>
          <a:stretch/>
        </p:blipFill>
        <p:spPr>
          <a:xfrm>
            <a:off x="945331" y="1219200"/>
            <a:ext cx="7039612" cy="505256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8" name="Google Shape;188;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9" name="Google Shape;189;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90" name="Google Shape;190;p1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1" name="Google Shape;191;p11"/>
          <p:cNvSpPr txBox="1"/>
          <p:nvPr>
            <p:ph type="title"/>
          </p:nvPr>
        </p:nvSpPr>
        <p:spPr>
          <a:xfrm>
            <a:off x="558165" y="385444"/>
            <a:ext cx="9764395" cy="1122362"/>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None/>
            </a:pPr>
            <a:r>
              <a:rPr lang="en-US"/>
              <a:t>RESULTS</a:t>
            </a:r>
            <a:endParaRPr/>
          </a:p>
        </p:txBody>
      </p:sp>
      <p:sp>
        <p:nvSpPr>
          <p:cNvPr id="192" name="Google Shape;192;p11"/>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93" name="Google Shape;193;p11"/>
          <p:cNvSpPr txBox="1"/>
          <p:nvPr/>
        </p:nvSpPr>
        <p:spPr>
          <a:xfrm>
            <a:off x="762000" y="1371440"/>
            <a:ext cx="9144000" cy="46332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lang="en-US" sz="2500">
                <a:latin typeface="Trebuchet MS"/>
                <a:ea typeface="Trebuchet MS"/>
                <a:cs typeface="Trebuchet MS"/>
                <a:sym typeface="Trebuchet MS"/>
              </a:rPr>
              <a:t>Cost Savings:</a:t>
            </a:r>
            <a:r>
              <a:rPr lang="en-US" sz="2000">
                <a:latin typeface="Trebuchet MS"/>
                <a:ea typeface="Trebuchet MS"/>
                <a:cs typeface="Trebuchet MS"/>
                <a:sym typeface="Trebuchet MS"/>
              </a:rPr>
              <a:t> </a:t>
            </a:r>
            <a:endParaRPr sz="2000">
              <a:latin typeface="Trebuchet MS"/>
              <a:ea typeface="Trebuchet MS"/>
              <a:cs typeface="Trebuchet MS"/>
              <a:sym typeface="Trebuchet MS"/>
            </a:endParaRPr>
          </a:p>
          <a:p>
            <a:pPr indent="-355600" lvl="0" marL="457200" rtl="0" algn="just">
              <a:spcBef>
                <a:spcPts val="0"/>
              </a:spcBef>
              <a:spcAft>
                <a:spcPts val="0"/>
              </a:spcAft>
              <a:buSzPts val="2000"/>
              <a:buFont typeface="Trebuchet MS"/>
              <a:buChar char="●"/>
            </a:pPr>
            <a:r>
              <a:rPr lang="en-US" sz="2000">
                <a:latin typeface="Trebuchet MS"/>
                <a:ea typeface="Trebuchet MS"/>
                <a:cs typeface="Trebuchet MS"/>
                <a:sym typeface="Trebuchet MS"/>
              </a:rPr>
              <a:t>Early detection and intervention lead to cost savings for healthcare systems by reducing the need for expensive treatments and hospitalizations associated with advanced stages of heart disease.</a:t>
            </a:r>
            <a:endParaRPr sz="2000">
              <a:latin typeface="Trebuchet MS"/>
              <a:ea typeface="Trebuchet MS"/>
              <a:cs typeface="Trebuchet MS"/>
              <a:sym typeface="Trebuchet MS"/>
            </a:endParaRPr>
          </a:p>
          <a:p>
            <a:pPr indent="0" lvl="0" marL="0" rtl="0" algn="just">
              <a:spcBef>
                <a:spcPts val="0"/>
              </a:spcBef>
              <a:spcAft>
                <a:spcPts val="0"/>
              </a:spcAft>
              <a:buNone/>
            </a:pPr>
            <a:r>
              <a:t/>
            </a:r>
            <a:endParaRPr sz="2000">
              <a:latin typeface="Trebuchet MS"/>
              <a:ea typeface="Trebuchet MS"/>
              <a:cs typeface="Trebuchet MS"/>
              <a:sym typeface="Trebuchet MS"/>
            </a:endParaRPr>
          </a:p>
          <a:p>
            <a:pPr indent="0" lvl="0" marL="0" rtl="0" algn="just">
              <a:spcBef>
                <a:spcPts val="0"/>
              </a:spcBef>
              <a:spcAft>
                <a:spcPts val="0"/>
              </a:spcAft>
              <a:buNone/>
            </a:pPr>
            <a:r>
              <a:rPr b="1" lang="en-US" sz="2500">
                <a:latin typeface="Trebuchet MS"/>
                <a:ea typeface="Trebuchet MS"/>
                <a:cs typeface="Trebuchet MS"/>
                <a:sym typeface="Trebuchet MS"/>
              </a:rPr>
              <a:t>Early Detection:</a:t>
            </a:r>
            <a:r>
              <a:rPr lang="en-US" sz="2000">
                <a:latin typeface="Trebuchet MS"/>
                <a:ea typeface="Trebuchet MS"/>
                <a:cs typeface="Trebuchet MS"/>
                <a:sym typeface="Trebuchet MS"/>
              </a:rPr>
              <a:t> </a:t>
            </a:r>
            <a:endParaRPr sz="2000">
              <a:latin typeface="Trebuchet MS"/>
              <a:ea typeface="Trebuchet MS"/>
              <a:cs typeface="Trebuchet MS"/>
              <a:sym typeface="Trebuchet MS"/>
            </a:endParaRPr>
          </a:p>
          <a:p>
            <a:pPr indent="-355600" lvl="0" marL="457200" rtl="0" algn="just">
              <a:spcBef>
                <a:spcPts val="0"/>
              </a:spcBef>
              <a:spcAft>
                <a:spcPts val="0"/>
              </a:spcAft>
              <a:buSzPts val="2000"/>
              <a:buFont typeface="Trebuchet MS"/>
              <a:buChar char="●"/>
            </a:pPr>
            <a:r>
              <a:rPr lang="en-US" sz="2000">
                <a:latin typeface="Trebuchet MS"/>
                <a:ea typeface="Trebuchet MS"/>
                <a:cs typeface="Trebuchet MS"/>
                <a:sym typeface="Trebuchet MS"/>
              </a:rPr>
              <a:t>Patients at risk of heart disease are identified at an earlier stage, allowing for timely intervention and preventive measures to be implemented before serious complications arise.</a:t>
            </a:r>
            <a:endParaRPr sz="2000">
              <a:latin typeface="Trebuchet MS"/>
              <a:ea typeface="Trebuchet MS"/>
              <a:cs typeface="Trebuchet MS"/>
              <a:sym typeface="Trebuchet MS"/>
            </a:endParaRPr>
          </a:p>
          <a:p>
            <a:pPr indent="0" lvl="0" marL="0" rtl="0" algn="just">
              <a:spcBef>
                <a:spcPts val="0"/>
              </a:spcBef>
              <a:spcAft>
                <a:spcPts val="0"/>
              </a:spcAft>
              <a:buNone/>
            </a:pPr>
            <a:r>
              <a:t/>
            </a:r>
            <a:endParaRPr sz="2000">
              <a:latin typeface="Trebuchet MS"/>
              <a:ea typeface="Trebuchet MS"/>
              <a:cs typeface="Trebuchet MS"/>
              <a:sym typeface="Trebuchet MS"/>
            </a:endParaRPr>
          </a:p>
          <a:p>
            <a:pPr indent="0" lvl="0" marL="0" rtl="0" algn="just">
              <a:spcBef>
                <a:spcPts val="0"/>
              </a:spcBef>
              <a:spcAft>
                <a:spcPts val="0"/>
              </a:spcAft>
              <a:buNone/>
            </a:pPr>
            <a:r>
              <a:rPr b="1" lang="en-US" sz="2500">
                <a:latin typeface="Trebuchet MS"/>
                <a:ea typeface="Trebuchet MS"/>
                <a:cs typeface="Trebuchet MS"/>
                <a:sym typeface="Trebuchet MS"/>
              </a:rPr>
              <a:t>Improved Accuracy:</a:t>
            </a:r>
            <a:r>
              <a:rPr lang="en-US" sz="2000">
                <a:latin typeface="Trebuchet MS"/>
                <a:ea typeface="Trebuchet MS"/>
                <a:cs typeface="Trebuchet MS"/>
                <a:sym typeface="Trebuchet MS"/>
              </a:rPr>
              <a:t> </a:t>
            </a:r>
            <a:endParaRPr sz="2000">
              <a:latin typeface="Trebuchet MS"/>
              <a:ea typeface="Trebuchet MS"/>
              <a:cs typeface="Trebuchet MS"/>
              <a:sym typeface="Trebuchet MS"/>
            </a:endParaRPr>
          </a:p>
          <a:p>
            <a:pPr indent="-355600" lvl="0" marL="457200" rtl="0" algn="just">
              <a:spcBef>
                <a:spcPts val="0"/>
              </a:spcBef>
              <a:spcAft>
                <a:spcPts val="0"/>
              </a:spcAft>
              <a:buSzPts val="2000"/>
              <a:buFont typeface="Trebuchet MS"/>
              <a:buChar char="●"/>
            </a:pPr>
            <a:r>
              <a:rPr lang="en-US" sz="2000">
                <a:latin typeface="Trebuchet MS"/>
                <a:ea typeface="Trebuchet MS"/>
                <a:cs typeface="Trebuchet MS"/>
                <a:sym typeface="Trebuchet MS"/>
              </a:rPr>
              <a:t>The CNN algorithm accurately identifies subtle patterns and risk factors in heart data, resulting in more precise risk assessments compared to traditional methods.</a:t>
            </a:r>
            <a:endParaRPr sz="2000">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4" name="Shape 64"/>
        <p:cNvGrpSpPr/>
        <p:nvPr/>
      </p:nvGrpSpPr>
      <p:grpSpPr>
        <a:xfrm>
          <a:off x="0" y="0"/>
          <a:ext cx="0" cy="0"/>
          <a:chOff x="0" y="0"/>
          <a:chExt cx="0" cy="0"/>
        </a:xfrm>
      </p:grpSpPr>
      <p:sp>
        <p:nvSpPr>
          <p:cNvPr id="65" name="Google Shape;65;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66" name="Google Shape;66;p2"/>
          <p:cNvGrpSpPr/>
          <p:nvPr/>
        </p:nvGrpSpPr>
        <p:grpSpPr>
          <a:xfrm>
            <a:off x="7448612" y="0"/>
            <a:ext cx="4743796" cy="6858466"/>
            <a:chOff x="7448612" y="0"/>
            <a:chExt cx="4743796" cy="6858466"/>
          </a:xfrm>
        </p:grpSpPr>
        <p:sp>
          <p:nvSpPr>
            <p:cNvPr id="67" name="Google Shape;67;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8" name="Google Shape;68;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9" name="Google Shape;69;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0" name="Google Shape;70;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1" name="Google Shape;71;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2" name="Google Shape;72;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3" name="Google Shape;73;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4" name="Google Shape;74;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5" name="Google Shape;75;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76" name="Google Shape;76;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7" name="Google Shape;77;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8" name="Google Shape;78;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9" name="Google Shape;79;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0" name="Google Shape;80;p2"/>
          <p:cNvSpPr txBox="1"/>
          <p:nvPr>
            <p:ph type="title"/>
          </p:nvPr>
        </p:nvSpPr>
        <p:spPr>
          <a:xfrm>
            <a:off x="558165" y="385444"/>
            <a:ext cx="9764395" cy="1122362"/>
          </a:xfrm>
          <a:prstGeom prst="rect">
            <a:avLst/>
          </a:prstGeom>
          <a:noFill/>
          <a:ln>
            <a:noFill/>
          </a:ln>
        </p:spPr>
        <p:txBody>
          <a:bodyPr anchorCtr="0" anchor="t" bIns="0" lIns="0" spcFirstLastPara="1" rIns="0" wrap="square" tIns="460675">
            <a:spAutoFit/>
          </a:bodyPr>
          <a:lstStyle/>
          <a:p>
            <a:pPr indent="0" lvl="0" marL="193675" rtl="0" algn="l">
              <a:lnSpc>
                <a:spcPct val="100000"/>
              </a:lnSpc>
              <a:spcBef>
                <a:spcPts val="0"/>
              </a:spcBef>
              <a:spcAft>
                <a:spcPts val="0"/>
              </a:spcAft>
              <a:buNone/>
            </a:pPr>
            <a:r>
              <a:rPr lang="en-US" sz="4250"/>
              <a:t>PROJECT TITLE</a:t>
            </a:r>
            <a:endParaRPr sz="4250"/>
          </a:p>
        </p:txBody>
      </p:sp>
      <p:sp>
        <p:nvSpPr>
          <p:cNvPr id="81" name="Google Shape;81;p2"/>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82" name="Google Shape;82;p2"/>
          <p:cNvSpPr txBox="1"/>
          <p:nvPr/>
        </p:nvSpPr>
        <p:spPr>
          <a:xfrm>
            <a:off x="1447800" y="2819400"/>
            <a:ext cx="7086600" cy="1592744"/>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n-US" sz="3250">
                <a:latin typeface="Trebuchet MS"/>
                <a:ea typeface="Trebuchet MS"/>
                <a:cs typeface="Trebuchet MS"/>
                <a:sym typeface="Trebuchet MS"/>
              </a:rPr>
              <a:t>IDENTIFYING RISK FACTOR FOR HEART DISEASE USING CNN ALGORITHM</a:t>
            </a:r>
            <a:endParaRPr sz="3250">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6" name="Shape 86"/>
        <p:cNvGrpSpPr/>
        <p:nvPr/>
      </p:nvGrpSpPr>
      <p:grpSpPr>
        <a:xfrm>
          <a:off x="0" y="0"/>
          <a:ext cx="0" cy="0"/>
          <a:chOff x="0" y="0"/>
          <a:chExt cx="0" cy="0"/>
        </a:xfrm>
      </p:grpSpPr>
      <p:grpSp>
        <p:nvGrpSpPr>
          <p:cNvPr id="87" name="Google Shape;87;p3"/>
          <p:cNvGrpSpPr/>
          <p:nvPr/>
        </p:nvGrpSpPr>
        <p:grpSpPr>
          <a:xfrm>
            <a:off x="7448612" y="0"/>
            <a:ext cx="4743796" cy="6858466"/>
            <a:chOff x="7448612" y="0"/>
            <a:chExt cx="4743796" cy="6858466"/>
          </a:xfrm>
        </p:grpSpPr>
        <p:sp>
          <p:nvSpPr>
            <p:cNvPr id="88" name="Google Shape;88;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9" name="Google Shape;89;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0" name="Google Shape;90;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1" name="Google Shape;91;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2" name="Google Shape;92;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3" name="Google Shape;93;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4" name="Google Shape;94;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5" name="Google Shape;95;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6" name="Google Shape;96;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97" name="Google Shape;97;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8" name="Google Shape;98;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99" name="Google Shape;99;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0" name="Google Shape;100;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01" name="Google Shape;101;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2" name="Google Shape;102;p3"/>
          <p:cNvGrpSpPr/>
          <p:nvPr/>
        </p:nvGrpSpPr>
        <p:grpSpPr>
          <a:xfrm>
            <a:off x="47625" y="3819523"/>
            <a:ext cx="4124325" cy="3009898"/>
            <a:chOff x="47625" y="3819523"/>
            <a:chExt cx="4124325" cy="3009898"/>
          </a:xfrm>
        </p:grpSpPr>
        <p:pic>
          <p:nvPicPr>
            <p:cNvPr id="103" name="Google Shape;103;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04" name="Google Shape;104;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05" name="Google Shape;105;p3"/>
          <p:cNvSpPr txBox="1"/>
          <p:nvPr>
            <p:ph type="title"/>
          </p:nvPr>
        </p:nvSpPr>
        <p:spPr>
          <a:xfrm>
            <a:off x="558165" y="385444"/>
            <a:ext cx="9764395" cy="1122362"/>
          </a:xfrm>
          <a:prstGeom prst="rect">
            <a:avLst/>
          </a:prstGeom>
          <a:noFill/>
          <a:ln>
            <a:noFill/>
          </a:ln>
        </p:spPr>
        <p:txBody>
          <a:bodyPr anchorCtr="0" anchor="t" bIns="0" lIns="0" spcFirstLastPara="1" rIns="0" wrap="square" tIns="73275">
            <a:spAutoFit/>
          </a:bodyPr>
          <a:lstStyle/>
          <a:p>
            <a:pPr indent="0" lvl="0" marL="193675" rtl="0" algn="l">
              <a:lnSpc>
                <a:spcPct val="100000"/>
              </a:lnSpc>
              <a:spcBef>
                <a:spcPts val="0"/>
              </a:spcBef>
              <a:spcAft>
                <a:spcPts val="0"/>
              </a:spcAft>
              <a:buNone/>
            </a:pPr>
            <a:r>
              <a:rPr lang="en-US"/>
              <a:t>AGENDA</a:t>
            </a:r>
            <a:endParaRPr/>
          </a:p>
        </p:txBody>
      </p:sp>
      <p:sp>
        <p:nvSpPr>
          <p:cNvPr id="106" name="Google Shape;106;p3"/>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07" name="Google Shape;107;p3"/>
          <p:cNvSpPr txBox="1"/>
          <p:nvPr/>
        </p:nvSpPr>
        <p:spPr>
          <a:xfrm>
            <a:off x="2276626" y="1946987"/>
            <a:ext cx="6937500" cy="3401700"/>
          </a:xfrm>
          <a:prstGeom prst="rect">
            <a:avLst/>
          </a:prstGeom>
          <a:noFill/>
          <a:ln>
            <a:noFill/>
          </a:ln>
        </p:spPr>
        <p:txBody>
          <a:bodyPr anchorCtr="0" anchor="t" bIns="45700" lIns="91425" spcFirstLastPara="1" rIns="91425" wrap="square" tIns="45700">
            <a:spAutoFit/>
          </a:bodyPr>
          <a:lstStyle/>
          <a:p>
            <a:pPr indent="-387350" lvl="0" marL="457200" rtl="0" algn="l">
              <a:spcBef>
                <a:spcPts val="0"/>
              </a:spcBef>
              <a:spcAft>
                <a:spcPts val="0"/>
              </a:spcAft>
              <a:buClr>
                <a:schemeClr val="dk1"/>
              </a:buClr>
              <a:buSzPts val="2500"/>
              <a:buFont typeface="Trebuchet MS"/>
              <a:buChar char="●"/>
            </a:pPr>
            <a:r>
              <a:rPr lang="en-US" sz="2500">
                <a:solidFill>
                  <a:schemeClr val="dk1"/>
                </a:solidFill>
                <a:latin typeface="Roboto"/>
                <a:ea typeface="Roboto"/>
                <a:cs typeface="Roboto"/>
                <a:sym typeface="Roboto"/>
              </a:rPr>
              <a:t>Introduction to heart </a:t>
            </a:r>
            <a:r>
              <a:rPr lang="en-US" sz="2500">
                <a:solidFill>
                  <a:schemeClr val="dk1"/>
                </a:solidFill>
                <a:latin typeface="Roboto"/>
                <a:ea typeface="Roboto"/>
                <a:cs typeface="Roboto"/>
                <a:sym typeface="Roboto"/>
              </a:rPr>
              <a:t>disease</a:t>
            </a:r>
            <a:endParaRPr sz="2500">
              <a:solidFill>
                <a:schemeClr val="dk1"/>
              </a:solidFill>
              <a:latin typeface="Roboto"/>
              <a:ea typeface="Roboto"/>
              <a:cs typeface="Roboto"/>
              <a:sym typeface="Roboto"/>
            </a:endParaRPr>
          </a:p>
          <a:p>
            <a:pPr indent="-387350" lvl="0" marL="457200" rtl="0" algn="l">
              <a:spcBef>
                <a:spcPts val="0"/>
              </a:spcBef>
              <a:spcAft>
                <a:spcPts val="0"/>
              </a:spcAft>
              <a:buClr>
                <a:schemeClr val="dk1"/>
              </a:buClr>
              <a:buSzPts val="2500"/>
              <a:buFont typeface="Roboto"/>
              <a:buChar char="●"/>
            </a:pPr>
            <a:r>
              <a:rPr lang="en-US" sz="2500">
                <a:solidFill>
                  <a:schemeClr val="dk1"/>
                </a:solidFill>
                <a:latin typeface="Roboto"/>
                <a:ea typeface="Roboto"/>
                <a:cs typeface="Roboto"/>
                <a:sym typeface="Roboto"/>
              </a:rPr>
              <a:t>Dataset Description</a:t>
            </a:r>
            <a:endParaRPr sz="2500">
              <a:solidFill>
                <a:schemeClr val="dk1"/>
              </a:solidFill>
              <a:latin typeface="Roboto"/>
              <a:ea typeface="Roboto"/>
              <a:cs typeface="Roboto"/>
              <a:sym typeface="Roboto"/>
            </a:endParaRPr>
          </a:p>
          <a:p>
            <a:pPr indent="-387350" lvl="0" marL="457200" rtl="0" algn="l">
              <a:lnSpc>
                <a:spcPct val="115000"/>
              </a:lnSpc>
              <a:spcBef>
                <a:spcPts val="0"/>
              </a:spcBef>
              <a:spcAft>
                <a:spcPts val="0"/>
              </a:spcAft>
              <a:buClr>
                <a:schemeClr val="dk1"/>
              </a:buClr>
              <a:buSzPts val="2500"/>
              <a:buFont typeface="Roboto"/>
              <a:buChar char="●"/>
            </a:pPr>
            <a:r>
              <a:rPr lang="en-US" sz="2500">
                <a:solidFill>
                  <a:schemeClr val="dk1"/>
                </a:solidFill>
                <a:latin typeface="Roboto"/>
                <a:ea typeface="Roboto"/>
                <a:cs typeface="Roboto"/>
                <a:sym typeface="Roboto"/>
              </a:rPr>
              <a:t>Introduction to CNN algorithm</a:t>
            </a:r>
            <a:endParaRPr sz="2500">
              <a:solidFill>
                <a:schemeClr val="dk1"/>
              </a:solidFill>
              <a:latin typeface="Roboto"/>
              <a:ea typeface="Roboto"/>
              <a:cs typeface="Roboto"/>
              <a:sym typeface="Roboto"/>
            </a:endParaRPr>
          </a:p>
          <a:p>
            <a:pPr indent="-387350" lvl="0" marL="457200" rtl="0" algn="l">
              <a:lnSpc>
                <a:spcPct val="115000"/>
              </a:lnSpc>
              <a:spcBef>
                <a:spcPts val="0"/>
              </a:spcBef>
              <a:spcAft>
                <a:spcPts val="0"/>
              </a:spcAft>
              <a:buClr>
                <a:schemeClr val="dk1"/>
              </a:buClr>
              <a:buSzPts val="2500"/>
              <a:buFont typeface="Roboto"/>
              <a:buChar char="●"/>
            </a:pPr>
            <a:r>
              <a:rPr lang="en-US" sz="2500">
                <a:solidFill>
                  <a:schemeClr val="dk1"/>
                </a:solidFill>
                <a:latin typeface="Roboto"/>
                <a:ea typeface="Roboto"/>
                <a:cs typeface="Roboto"/>
                <a:sym typeface="Roboto"/>
              </a:rPr>
              <a:t>Model Architecture</a:t>
            </a:r>
            <a:endParaRPr sz="2500">
              <a:solidFill>
                <a:schemeClr val="dk1"/>
              </a:solidFill>
              <a:latin typeface="Roboto"/>
              <a:ea typeface="Roboto"/>
              <a:cs typeface="Roboto"/>
              <a:sym typeface="Roboto"/>
            </a:endParaRPr>
          </a:p>
          <a:p>
            <a:pPr indent="-387350" lvl="0" marL="457200" rtl="0" algn="l">
              <a:lnSpc>
                <a:spcPct val="115000"/>
              </a:lnSpc>
              <a:spcBef>
                <a:spcPts val="0"/>
              </a:spcBef>
              <a:spcAft>
                <a:spcPts val="0"/>
              </a:spcAft>
              <a:buClr>
                <a:schemeClr val="dk1"/>
              </a:buClr>
              <a:buSzPts val="2500"/>
              <a:buFont typeface="Roboto"/>
              <a:buChar char="●"/>
            </a:pPr>
            <a:r>
              <a:rPr lang="en-US" sz="2500">
                <a:solidFill>
                  <a:schemeClr val="dk1"/>
                </a:solidFill>
                <a:latin typeface="Roboto"/>
                <a:ea typeface="Roboto"/>
                <a:cs typeface="Roboto"/>
                <a:sym typeface="Roboto"/>
              </a:rPr>
              <a:t>Model Training and Testing</a:t>
            </a:r>
            <a:endParaRPr sz="2500">
              <a:solidFill>
                <a:schemeClr val="dk1"/>
              </a:solidFill>
              <a:latin typeface="Roboto"/>
              <a:ea typeface="Roboto"/>
              <a:cs typeface="Roboto"/>
              <a:sym typeface="Roboto"/>
            </a:endParaRPr>
          </a:p>
          <a:p>
            <a:pPr indent="-387350" lvl="0" marL="457200" rtl="0" algn="l">
              <a:spcBef>
                <a:spcPts val="0"/>
              </a:spcBef>
              <a:spcAft>
                <a:spcPts val="0"/>
              </a:spcAft>
              <a:buClr>
                <a:schemeClr val="dk1"/>
              </a:buClr>
              <a:buSzPts val="2500"/>
              <a:buFont typeface="Roboto"/>
              <a:buChar char="●"/>
            </a:pPr>
            <a:r>
              <a:rPr lang="en-US" sz="2500">
                <a:solidFill>
                  <a:schemeClr val="dk1"/>
                </a:solidFill>
                <a:latin typeface="Trebuchet MS"/>
                <a:ea typeface="Trebuchet MS"/>
                <a:cs typeface="Trebuchet MS"/>
                <a:sym typeface="Trebuchet MS"/>
              </a:rPr>
              <a:t>End users and wow in solution</a:t>
            </a:r>
            <a:endParaRPr sz="2500">
              <a:solidFill>
                <a:schemeClr val="dk1"/>
              </a:solidFill>
              <a:latin typeface="Trebuchet MS"/>
              <a:ea typeface="Trebuchet MS"/>
              <a:cs typeface="Trebuchet MS"/>
              <a:sym typeface="Trebuchet MS"/>
            </a:endParaRPr>
          </a:p>
          <a:p>
            <a:pPr indent="-387350" lvl="0" marL="457200" rtl="0" algn="l">
              <a:lnSpc>
                <a:spcPct val="115000"/>
              </a:lnSpc>
              <a:spcBef>
                <a:spcPts val="0"/>
              </a:spcBef>
              <a:spcAft>
                <a:spcPts val="0"/>
              </a:spcAft>
              <a:buClr>
                <a:schemeClr val="dk1"/>
              </a:buClr>
              <a:buSzPts val="2500"/>
              <a:buFont typeface="Trebuchet MS"/>
              <a:buChar char="●"/>
            </a:pPr>
            <a:r>
              <a:rPr lang="en-US" sz="2500">
                <a:solidFill>
                  <a:schemeClr val="dk1"/>
                </a:solidFill>
                <a:latin typeface="Roboto"/>
                <a:ea typeface="Roboto"/>
                <a:cs typeface="Roboto"/>
                <a:sym typeface="Roboto"/>
              </a:rPr>
              <a:t>output for model</a:t>
            </a:r>
            <a:endParaRPr sz="2500">
              <a:solidFill>
                <a:schemeClr val="dk1"/>
              </a:solidFill>
              <a:latin typeface="Roboto"/>
              <a:ea typeface="Roboto"/>
              <a:cs typeface="Roboto"/>
              <a:sym typeface="Roboto"/>
            </a:endParaRPr>
          </a:p>
          <a:p>
            <a:pPr indent="-387350" lvl="0" marL="457200" rtl="0" algn="l">
              <a:lnSpc>
                <a:spcPct val="115000"/>
              </a:lnSpc>
              <a:spcBef>
                <a:spcPts val="0"/>
              </a:spcBef>
              <a:spcAft>
                <a:spcPts val="0"/>
              </a:spcAft>
              <a:buClr>
                <a:schemeClr val="dk1"/>
              </a:buClr>
              <a:buSzPts val="2500"/>
              <a:buFont typeface="Roboto"/>
              <a:buChar char="●"/>
            </a:pPr>
            <a:r>
              <a:rPr lang="en-US" sz="2500">
                <a:solidFill>
                  <a:schemeClr val="dk1"/>
                </a:solidFill>
                <a:latin typeface="Roboto"/>
                <a:ea typeface="Roboto"/>
                <a:cs typeface="Roboto"/>
                <a:sym typeface="Roboto"/>
              </a:rPr>
              <a:t>Results</a:t>
            </a:r>
            <a:endParaRPr sz="25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grpSp>
        <p:nvGrpSpPr>
          <p:cNvPr id="112" name="Google Shape;112;p4"/>
          <p:cNvGrpSpPr/>
          <p:nvPr/>
        </p:nvGrpSpPr>
        <p:grpSpPr>
          <a:xfrm>
            <a:off x="7991475" y="2933700"/>
            <a:ext cx="2762250" cy="3257550"/>
            <a:chOff x="7991475" y="2933700"/>
            <a:chExt cx="2762250" cy="3257550"/>
          </a:xfrm>
        </p:grpSpPr>
        <p:sp>
          <p:nvSpPr>
            <p:cNvPr id="113" name="Google Shape;113;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4" name="Google Shape;114;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15" name="Google Shape;115;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16" name="Google Shape;116;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7" name="Google Shape;117;p4"/>
          <p:cNvSpPr txBox="1"/>
          <p:nvPr>
            <p:ph type="title"/>
          </p:nvPr>
        </p:nvSpPr>
        <p:spPr>
          <a:xfrm>
            <a:off x="834072" y="575055"/>
            <a:ext cx="5638800"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sp>
        <p:nvSpPr>
          <p:cNvPr id="118" name="Google Shape;118;p4"/>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19" name="Google Shape;119;p4"/>
          <p:cNvSpPr txBox="1"/>
          <p:nvPr/>
        </p:nvSpPr>
        <p:spPr>
          <a:xfrm>
            <a:off x="725275" y="2309275"/>
            <a:ext cx="7179600" cy="34785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n-US" sz="2200">
                <a:solidFill>
                  <a:srgbClr val="1C1C1C"/>
                </a:solidFill>
                <a:highlight>
                  <a:srgbClr val="FFFFFF"/>
                </a:highlight>
              </a:rPr>
              <a:t>We want to find better ways to spot things that might cause heart problems. Right now, the methods we use aren't very accurate or fast. We think using something called Convolutional Neural Networks, kind of like how computers see pictures, could help. So, we're going to use these networks on a bunch of heart data to try and make a prediction program that can find and understand what things might cause heart issues. Hopefully, this will help doctors catch problems early and figure out ways to prevent them.</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grpSp>
        <p:nvGrpSpPr>
          <p:cNvPr id="124" name="Google Shape;124;p5"/>
          <p:cNvGrpSpPr/>
          <p:nvPr/>
        </p:nvGrpSpPr>
        <p:grpSpPr>
          <a:xfrm>
            <a:off x="8658225" y="2647950"/>
            <a:ext cx="3533775" cy="3810000"/>
            <a:chOff x="8658225" y="2647950"/>
            <a:chExt cx="3533775" cy="3810000"/>
          </a:xfrm>
        </p:grpSpPr>
        <p:sp>
          <p:nvSpPr>
            <p:cNvPr id="125" name="Google Shape;125;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6" name="Google Shape;126;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27" name="Google Shape;127;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28" name="Google Shape;128;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9" name="Google Shape;129;p5"/>
          <p:cNvSpPr txBox="1"/>
          <p:nvPr>
            <p:ph type="title"/>
          </p:nvPr>
        </p:nvSpPr>
        <p:spPr>
          <a:xfrm>
            <a:off x="739775" y="829625"/>
            <a:ext cx="60342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30" name="Google Shape;130;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1" name="Google Shape;131;p5"/>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32" name="Google Shape;132;p5"/>
          <p:cNvSpPr txBox="1"/>
          <p:nvPr/>
        </p:nvSpPr>
        <p:spPr>
          <a:xfrm>
            <a:off x="739775" y="2244700"/>
            <a:ext cx="8339400" cy="34785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n-US" sz="2200">
                <a:latin typeface="Trebuchet MS"/>
                <a:ea typeface="Trebuchet MS"/>
                <a:cs typeface="Trebuchet MS"/>
                <a:sym typeface="Trebuchet MS"/>
              </a:rPr>
              <a:t>We're using a bunch of data about people's hearts, like blood pressure level and sugar level, and teaching computers to look at them using something called Convolutional Neural Networks (CNNs). These networks are like smart filters that can find patterns in the data. By doing this, we hope to find out what things in these heart data might lead to problems. Then, we can use this information to help catch issues early and come up with personalized plans to keep people healthy. Our project aims to use these advanced computer methods to improve how we predict and prevent heart disease.</a:t>
            </a:r>
            <a:endParaRPr sz="2200">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da9fdbc8eb_0_52"/>
          <p:cNvSpPr txBox="1"/>
          <p:nvPr>
            <p:ph type="title"/>
          </p:nvPr>
        </p:nvSpPr>
        <p:spPr>
          <a:xfrm>
            <a:off x="558175" y="385448"/>
            <a:ext cx="9405600" cy="4617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sz="3000"/>
              <a:t>Architecture diagram</a:t>
            </a:r>
            <a:endParaRPr sz="3000"/>
          </a:p>
        </p:txBody>
      </p:sp>
      <p:pic>
        <p:nvPicPr>
          <p:cNvPr id="138" name="Google Shape;138;g2da9fdbc8eb_0_52"/>
          <p:cNvPicPr preferRelativeResize="0"/>
          <p:nvPr/>
        </p:nvPicPr>
        <p:blipFill>
          <a:blip r:embed="rId3">
            <a:alphaModFix/>
          </a:blip>
          <a:stretch>
            <a:fillRect/>
          </a:stretch>
        </p:blipFill>
        <p:spPr>
          <a:xfrm>
            <a:off x="2655325" y="1289523"/>
            <a:ext cx="4991100" cy="513981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4" name="Google Shape;144;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5" name="Google Shape;145;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6" name="Google Shape;146;p6"/>
          <p:cNvSpPr txBox="1"/>
          <p:nvPr>
            <p:ph type="title"/>
          </p:nvPr>
        </p:nvSpPr>
        <p:spPr>
          <a:xfrm>
            <a:off x="558165" y="385444"/>
            <a:ext cx="9764395" cy="1122362"/>
          </a:xfrm>
          <a:prstGeom prst="rect">
            <a:avLst/>
          </a:prstGeom>
          <a:noFill/>
          <a:ln>
            <a:noFill/>
          </a:ln>
        </p:spPr>
        <p:txBody>
          <a:bodyPr anchorCtr="0" anchor="t" bIns="0" lIns="0" spcFirstLastPara="1" rIns="0" wrap="square" tIns="522850">
            <a:spAutoFit/>
          </a:bodyPr>
          <a:lstStyle/>
          <a:p>
            <a:pPr indent="0" lvl="0" marL="153670" rtl="0" algn="l">
              <a:lnSpc>
                <a:spcPct val="100000"/>
              </a:lnSpc>
              <a:spcBef>
                <a:spcPts val="0"/>
              </a:spcBef>
              <a:spcAft>
                <a:spcPts val="0"/>
              </a:spcAft>
              <a:buNone/>
            </a:pPr>
            <a:r>
              <a:rPr lang="en-US" sz="3200"/>
              <a:t>WHO ARE THE END USERS?</a:t>
            </a:r>
            <a:endParaRPr sz="3200"/>
          </a:p>
        </p:txBody>
      </p:sp>
      <p:sp>
        <p:nvSpPr>
          <p:cNvPr id="147" name="Google Shape;147;p6"/>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48" name="Google Shape;148;p6"/>
          <p:cNvSpPr txBox="1"/>
          <p:nvPr/>
        </p:nvSpPr>
        <p:spPr>
          <a:xfrm>
            <a:off x="747500" y="1507800"/>
            <a:ext cx="8940600" cy="5479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b="0" i="0" sz="1800">
              <a:solidFill>
                <a:schemeClr val="dk1"/>
              </a:solidFill>
              <a:latin typeface="Arial"/>
              <a:ea typeface="Arial"/>
              <a:cs typeface="Arial"/>
              <a:sym typeface="Arial"/>
            </a:endParaRPr>
          </a:p>
          <a:p>
            <a:pPr indent="0" lvl="0" marL="0" rtl="0" algn="just">
              <a:spcBef>
                <a:spcPts val="0"/>
              </a:spcBef>
              <a:spcAft>
                <a:spcPts val="0"/>
              </a:spcAft>
              <a:buNone/>
            </a:pPr>
            <a:r>
              <a:rPr b="1" lang="en-US" sz="2000">
                <a:solidFill>
                  <a:schemeClr val="dk1"/>
                </a:solidFill>
                <a:latin typeface="Trebuchet MS"/>
                <a:ea typeface="Trebuchet MS"/>
                <a:cs typeface="Trebuchet MS"/>
                <a:sym typeface="Trebuchet MS"/>
              </a:rPr>
              <a:t>Healthcare Providers:</a:t>
            </a:r>
            <a:endParaRPr b="1" sz="2000">
              <a:solidFill>
                <a:schemeClr val="dk1"/>
              </a:solidFill>
              <a:latin typeface="Trebuchet MS"/>
              <a:ea typeface="Trebuchet MS"/>
              <a:cs typeface="Trebuchet MS"/>
              <a:sym typeface="Trebuchet MS"/>
            </a:endParaRPr>
          </a:p>
          <a:p>
            <a:pPr indent="-342900" lvl="0" marL="457200" rtl="0" algn="just">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Physicians, cardiologists, and other healthcare professionals can utilize the system to assist in the early detection and diagnosis of heart disease in patients.</a:t>
            </a:r>
            <a:endParaRPr sz="1800">
              <a:solidFill>
                <a:schemeClr val="dk1"/>
              </a:solidFill>
              <a:latin typeface="Trebuchet MS"/>
              <a:ea typeface="Trebuchet MS"/>
              <a:cs typeface="Trebuchet MS"/>
              <a:sym typeface="Trebuchet MS"/>
            </a:endParaRPr>
          </a:p>
          <a:p>
            <a:pPr indent="0" lvl="0" marL="0" rtl="0" algn="just">
              <a:spcBef>
                <a:spcPts val="0"/>
              </a:spcBef>
              <a:spcAft>
                <a:spcPts val="0"/>
              </a:spcAft>
              <a:buNone/>
            </a:pPr>
            <a:r>
              <a:rPr b="1" lang="en-US" sz="2000">
                <a:solidFill>
                  <a:schemeClr val="dk1"/>
                </a:solidFill>
                <a:latin typeface="Trebuchet MS"/>
                <a:ea typeface="Trebuchet MS"/>
                <a:cs typeface="Trebuchet MS"/>
                <a:sym typeface="Trebuchet MS"/>
              </a:rPr>
              <a:t>Healthcare Institutions:</a:t>
            </a:r>
            <a:endParaRPr b="1" sz="2000">
              <a:solidFill>
                <a:schemeClr val="dk1"/>
              </a:solidFill>
              <a:latin typeface="Trebuchet MS"/>
              <a:ea typeface="Trebuchet MS"/>
              <a:cs typeface="Trebuchet MS"/>
              <a:sym typeface="Trebuchet MS"/>
            </a:endParaRPr>
          </a:p>
          <a:p>
            <a:pPr indent="-342900" lvl="0" marL="457200" rtl="0" algn="just">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Hospitals, clinics, and medical centers can integrate the system into their diagnostic workflows to improve the accuracy and efficiency of heart disease risk assessment.</a:t>
            </a:r>
            <a:endParaRPr sz="1800">
              <a:solidFill>
                <a:schemeClr val="dk1"/>
              </a:solidFill>
              <a:latin typeface="Trebuchet MS"/>
              <a:ea typeface="Trebuchet MS"/>
              <a:cs typeface="Trebuchet MS"/>
              <a:sym typeface="Trebuchet MS"/>
            </a:endParaRPr>
          </a:p>
          <a:p>
            <a:pPr indent="0" lvl="0" marL="0" rtl="0" algn="just">
              <a:spcBef>
                <a:spcPts val="0"/>
              </a:spcBef>
              <a:spcAft>
                <a:spcPts val="0"/>
              </a:spcAft>
              <a:buNone/>
            </a:pPr>
            <a:r>
              <a:rPr b="1" lang="en-US" sz="2000">
                <a:solidFill>
                  <a:schemeClr val="dk1"/>
                </a:solidFill>
                <a:latin typeface="Trebuchet MS"/>
                <a:ea typeface="Trebuchet MS"/>
                <a:cs typeface="Trebuchet MS"/>
                <a:sym typeface="Trebuchet MS"/>
              </a:rPr>
              <a:t>Health Insurance Companies:</a:t>
            </a:r>
            <a:endParaRPr b="1" sz="2000">
              <a:solidFill>
                <a:schemeClr val="dk1"/>
              </a:solidFill>
              <a:latin typeface="Trebuchet MS"/>
              <a:ea typeface="Trebuchet MS"/>
              <a:cs typeface="Trebuchet MS"/>
              <a:sym typeface="Trebuchet MS"/>
            </a:endParaRPr>
          </a:p>
          <a:p>
            <a:pPr indent="-342900" lvl="0" marL="457200" rtl="0" algn="just">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Insurance companies can use the system to assess the risk profiles of policyholders and offer personalized health management programs to reduce the incidence of heart disease and related healthcare costs.</a:t>
            </a:r>
            <a:endParaRPr sz="1800">
              <a:solidFill>
                <a:schemeClr val="dk1"/>
              </a:solidFill>
              <a:latin typeface="Trebuchet MS"/>
              <a:ea typeface="Trebuchet MS"/>
              <a:cs typeface="Trebuchet MS"/>
              <a:sym typeface="Trebuchet MS"/>
            </a:endParaRPr>
          </a:p>
          <a:p>
            <a:pPr indent="0" lvl="0" marL="0" rtl="0" algn="just">
              <a:spcBef>
                <a:spcPts val="0"/>
              </a:spcBef>
              <a:spcAft>
                <a:spcPts val="0"/>
              </a:spcAft>
              <a:buNone/>
            </a:pPr>
            <a:r>
              <a:rPr b="1" lang="en-US" sz="2000">
                <a:solidFill>
                  <a:schemeClr val="dk1"/>
                </a:solidFill>
                <a:latin typeface="Trebuchet MS"/>
                <a:ea typeface="Trebuchet MS"/>
                <a:cs typeface="Trebuchet MS"/>
                <a:sym typeface="Trebuchet MS"/>
              </a:rPr>
              <a:t>Patients and Caregivers:</a:t>
            </a:r>
            <a:endParaRPr b="1" sz="2000">
              <a:solidFill>
                <a:schemeClr val="dk1"/>
              </a:solidFill>
              <a:latin typeface="Trebuchet MS"/>
              <a:ea typeface="Trebuchet MS"/>
              <a:cs typeface="Trebuchet MS"/>
              <a:sym typeface="Trebuchet MS"/>
            </a:endParaRPr>
          </a:p>
          <a:p>
            <a:pPr indent="-342900" lvl="0" marL="457200" rtl="0" algn="just">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Individuals at risk of heart disease, as well as their caregivers and family members, can benefit from the system's ability to provide personalized risk assessments and recommendations for lifestyle modifications and preventive measures.</a:t>
            </a:r>
            <a:endParaRPr sz="1800">
              <a:solidFill>
                <a:schemeClr val="dk1"/>
              </a:solidFill>
              <a:latin typeface="Trebuchet MS"/>
              <a:ea typeface="Trebuchet MS"/>
              <a:cs typeface="Trebuchet MS"/>
              <a:sym typeface="Trebuchet MS"/>
            </a:endParaRPr>
          </a:p>
          <a:p>
            <a:pPr indent="0" lvl="0" marL="0" rtl="0" algn="just">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7"/>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54" name="Google Shape;154;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5" name="Google Shape;155;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6" name="Google Shape;156;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7" name="Google Shape;157;p7"/>
          <p:cNvSpPr txBox="1"/>
          <p:nvPr>
            <p:ph type="title"/>
          </p:nvPr>
        </p:nvSpPr>
        <p:spPr>
          <a:xfrm>
            <a:off x="558176" y="385450"/>
            <a:ext cx="10521900" cy="1044900"/>
          </a:xfrm>
          <a:prstGeom prst="rect">
            <a:avLst/>
          </a:prstGeom>
          <a:noFill/>
          <a:ln>
            <a:noFill/>
          </a:ln>
        </p:spPr>
        <p:txBody>
          <a:bodyPr anchorCtr="0" anchor="t" bIns="0" lIns="0" spcFirstLastPara="1" rIns="0" wrap="square" tIns="485775">
            <a:spAutoFit/>
          </a:bodyPr>
          <a:lstStyle/>
          <a:p>
            <a:pPr indent="0" lvl="0" marL="12700" rtl="0" algn="l">
              <a:lnSpc>
                <a:spcPct val="100000"/>
              </a:lnSpc>
              <a:spcBef>
                <a:spcPts val="0"/>
              </a:spcBef>
              <a:spcAft>
                <a:spcPts val="0"/>
              </a:spcAft>
              <a:buNone/>
            </a:pPr>
            <a:r>
              <a:rPr lang="en-US" sz="3600"/>
              <a:t>YOUR SOLUTION AND ITS VALUE PROPOSITION</a:t>
            </a:r>
            <a:endParaRPr sz="3600"/>
          </a:p>
        </p:txBody>
      </p:sp>
      <p:sp>
        <p:nvSpPr>
          <p:cNvPr id="158" name="Google Shape;158;p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59" name="Google Shape;159;p7"/>
          <p:cNvSpPr txBox="1"/>
          <p:nvPr/>
        </p:nvSpPr>
        <p:spPr>
          <a:xfrm>
            <a:off x="3119437" y="2102019"/>
            <a:ext cx="7467600" cy="43713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lang="en-US" sz="2000">
                <a:solidFill>
                  <a:schemeClr val="dk1"/>
                </a:solidFill>
                <a:latin typeface="Roboto"/>
                <a:ea typeface="Roboto"/>
                <a:cs typeface="Roboto"/>
                <a:sym typeface="Roboto"/>
              </a:rPr>
              <a:t>Early Detection: </a:t>
            </a:r>
            <a:endParaRPr b="1" sz="2000">
              <a:solidFill>
                <a:schemeClr val="dk1"/>
              </a:solidFill>
              <a:latin typeface="Roboto"/>
              <a:ea typeface="Roboto"/>
              <a:cs typeface="Roboto"/>
              <a:sym typeface="Roboto"/>
            </a:endParaRPr>
          </a:p>
          <a:p>
            <a:pPr indent="-342900" lvl="0" marL="457200" rtl="0" algn="just">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By leveraging advanced machine learning techniques, the system can identify subtle patterns and risk factors in heart data, enabling early detection of potential heart issues before they escalate.</a:t>
            </a:r>
            <a:endParaRPr sz="1800">
              <a:solidFill>
                <a:schemeClr val="dk1"/>
              </a:solidFill>
              <a:latin typeface="Roboto"/>
              <a:ea typeface="Roboto"/>
              <a:cs typeface="Roboto"/>
              <a:sym typeface="Roboto"/>
            </a:endParaRPr>
          </a:p>
          <a:p>
            <a:pPr indent="0" lvl="0" marL="0" rtl="0" algn="just">
              <a:spcBef>
                <a:spcPts val="0"/>
              </a:spcBef>
              <a:spcAft>
                <a:spcPts val="0"/>
              </a:spcAft>
              <a:buNone/>
            </a:pPr>
            <a:r>
              <a:t/>
            </a:r>
            <a:endParaRPr sz="1800">
              <a:solidFill>
                <a:schemeClr val="dk1"/>
              </a:solidFill>
              <a:latin typeface="Roboto"/>
              <a:ea typeface="Roboto"/>
              <a:cs typeface="Roboto"/>
              <a:sym typeface="Roboto"/>
            </a:endParaRPr>
          </a:p>
          <a:p>
            <a:pPr indent="0" lvl="0" marL="0" rtl="0" algn="just">
              <a:spcBef>
                <a:spcPts val="0"/>
              </a:spcBef>
              <a:spcAft>
                <a:spcPts val="0"/>
              </a:spcAft>
              <a:buNone/>
            </a:pPr>
            <a:r>
              <a:rPr b="1" lang="en-US" sz="2000">
                <a:solidFill>
                  <a:schemeClr val="dk1"/>
                </a:solidFill>
                <a:latin typeface="Roboto"/>
                <a:ea typeface="Roboto"/>
                <a:cs typeface="Roboto"/>
                <a:sym typeface="Roboto"/>
              </a:rPr>
              <a:t>Improved Accuracy:</a:t>
            </a:r>
            <a:endParaRPr b="1" sz="2000">
              <a:solidFill>
                <a:schemeClr val="dk1"/>
              </a:solidFill>
              <a:latin typeface="Roboto"/>
              <a:ea typeface="Roboto"/>
              <a:cs typeface="Roboto"/>
              <a:sym typeface="Roboto"/>
            </a:endParaRPr>
          </a:p>
          <a:p>
            <a:pPr indent="-342900" lvl="0" marL="457200" rtl="0" algn="just">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CNN algorithms excel at pattern recognition and feature extraction, leading to more accurate risk assessments compared to traditional methods, which may rely on manual interpretation of data.</a:t>
            </a:r>
            <a:endParaRPr sz="1800">
              <a:solidFill>
                <a:schemeClr val="dk1"/>
              </a:solidFill>
              <a:latin typeface="Roboto"/>
              <a:ea typeface="Roboto"/>
              <a:cs typeface="Roboto"/>
              <a:sym typeface="Roboto"/>
            </a:endParaRPr>
          </a:p>
          <a:p>
            <a:pPr indent="0" lvl="0" marL="0" rtl="0" algn="just">
              <a:spcBef>
                <a:spcPts val="0"/>
              </a:spcBef>
              <a:spcAft>
                <a:spcPts val="0"/>
              </a:spcAft>
              <a:buNone/>
            </a:pPr>
            <a:r>
              <a:t/>
            </a:r>
            <a:endParaRPr sz="1800">
              <a:solidFill>
                <a:schemeClr val="dk1"/>
              </a:solidFill>
              <a:latin typeface="Roboto"/>
              <a:ea typeface="Roboto"/>
              <a:cs typeface="Roboto"/>
              <a:sym typeface="Roboto"/>
            </a:endParaRPr>
          </a:p>
          <a:p>
            <a:pPr indent="0" lvl="0" marL="0" rtl="0" algn="just">
              <a:spcBef>
                <a:spcPts val="0"/>
              </a:spcBef>
              <a:spcAft>
                <a:spcPts val="0"/>
              </a:spcAft>
              <a:buNone/>
            </a:pPr>
            <a:r>
              <a:rPr b="1" lang="en-US" sz="2000">
                <a:solidFill>
                  <a:schemeClr val="dk1"/>
                </a:solidFill>
                <a:latin typeface="Roboto"/>
                <a:ea typeface="Roboto"/>
                <a:cs typeface="Roboto"/>
                <a:sym typeface="Roboto"/>
              </a:rPr>
              <a:t>Personalized Intervention:</a:t>
            </a:r>
            <a:endParaRPr b="1" sz="2000">
              <a:solidFill>
                <a:schemeClr val="dk1"/>
              </a:solidFill>
              <a:latin typeface="Roboto"/>
              <a:ea typeface="Roboto"/>
              <a:cs typeface="Roboto"/>
              <a:sym typeface="Roboto"/>
            </a:endParaRPr>
          </a:p>
          <a:p>
            <a:pPr indent="-342900" lvl="0" marL="457200" rtl="0" algn="just">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The system's ability to analyze individualized heart data allows for the creation of personalized intervention strategies tailored to each patient's specific risk factors and health profile.</a:t>
            </a:r>
            <a:endParaRPr sz="1800">
              <a:solidFill>
                <a:schemeClr val="dk1"/>
              </a:solidFill>
              <a:latin typeface="Roboto"/>
              <a:ea typeface="Roboto"/>
              <a:cs typeface="Roboto"/>
              <a:sym typeface="Roboto"/>
            </a:endParaRPr>
          </a:p>
          <a:p>
            <a:pPr indent="0" lvl="0" marL="0" rtl="0" algn="just">
              <a:spcBef>
                <a:spcPts val="0"/>
              </a:spcBef>
              <a:spcAft>
                <a:spcPts val="0"/>
              </a:spcAft>
              <a:buNone/>
            </a:pPr>
            <a:r>
              <a:t/>
            </a:r>
            <a:endParaRPr b="1" sz="2000">
              <a:solidFill>
                <a:schemeClr val="dk1"/>
              </a:solidFill>
              <a:highlight>
                <a:schemeClr val="lt1"/>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5" name="Google Shape;165;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6" name="Google Shape;166;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7" name="Google Shape;167;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68" name="Google Shape;168;p9"/>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69" name="Google Shape;169;p9"/>
          <p:cNvSpPr txBox="1"/>
          <p:nvPr>
            <p:ph type="title"/>
          </p:nvPr>
        </p:nvSpPr>
        <p:spPr>
          <a:xfrm>
            <a:off x="558165" y="385444"/>
            <a:ext cx="9764395" cy="1122362"/>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None/>
            </a:pPr>
            <a:r>
              <a:rPr lang="en-US" sz="4250"/>
              <a:t>THE WOW IN YOUR SOLUTION</a:t>
            </a:r>
            <a:endParaRPr sz="4250"/>
          </a:p>
        </p:txBody>
      </p:sp>
      <p:sp>
        <p:nvSpPr>
          <p:cNvPr id="170" name="Google Shape;170;p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71" name="Google Shape;171;p9"/>
          <p:cNvSpPr txBox="1"/>
          <p:nvPr/>
        </p:nvSpPr>
        <p:spPr>
          <a:xfrm>
            <a:off x="2533650" y="2019300"/>
            <a:ext cx="8104500" cy="4063500"/>
          </a:xfrm>
          <a:prstGeom prst="rect">
            <a:avLst/>
          </a:prstGeom>
          <a:noFill/>
          <a:ln>
            <a:noFill/>
          </a:ln>
        </p:spPr>
        <p:txBody>
          <a:bodyPr anchorCtr="0" anchor="t" bIns="45700" lIns="91425" spcFirstLastPara="1" rIns="91425" wrap="square" tIns="45700">
            <a:spAutoFit/>
          </a:bodyPr>
          <a:lstStyle/>
          <a:p>
            <a:pPr indent="0" lvl="3" marL="0" rtl="0" algn="just">
              <a:spcBef>
                <a:spcPts val="0"/>
              </a:spcBef>
              <a:spcAft>
                <a:spcPts val="0"/>
              </a:spcAft>
              <a:buNone/>
            </a:pPr>
            <a:r>
              <a:rPr b="1" lang="en-US" sz="2000">
                <a:solidFill>
                  <a:schemeClr val="dk1"/>
                </a:solidFill>
                <a:latin typeface="Roboto"/>
                <a:ea typeface="Roboto"/>
                <a:cs typeface="Roboto"/>
                <a:sym typeface="Roboto"/>
              </a:rPr>
              <a:t>Time and Resource Efficiency: </a:t>
            </a:r>
            <a:endParaRPr b="1" sz="2000">
              <a:solidFill>
                <a:schemeClr val="dk1"/>
              </a:solidFill>
              <a:latin typeface="Roboto"/>
              <a:ea typeface="Roboto"/>
              <a:cs typeface="Roboto"/>
              <a:sym typeface="Roboto"/>
            </a:endParaRPr>
          </a:p>
          <a:p>
            <a:pPr indent="-342900" lvl="0" marL="457200" rtl="0" algn="just">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Automating the risk assessment process with CNNs streamlines workflow for healthcare providers, saving valuable time and resources while ensuring timely and proactive patient care.</a:t>
            </a:r>
            <a:endParaRPr sz="1800">
              <a:solidFill>
                <a:schemeClr val="dk1"/>
              </a:solidFill>
              <a:latin typeface="Roboto"/>
              <a:ea typeface="Roboto"/>
              <a:cs typeface="Roboto"/>
              <a:sym typeface="Roboto"/>
            </a:endParaRPr>
          </a:p>
          <a:p>
            <a:pPr indent="0" lvl="0" marL="457200" rtl="0" algn="just">
              <a:spcBef>
                <a:spcPts val="0"/>
              </a:spcBef>
              <a:spcAft>
                <a:spcPts val="0"/>
              </a:spcAft>
              <a:buNone/>
            </a:pPr>
            <a:r>
              <a:t/>
            </a:r>
            <a:endParaRPr sz="1800">
              <a:solidFill>
                <a:schemeClr val="dk1"/>
              </a:solidFill>
              <a:latin typeface="Roboto"/>
              <a:ea typeface="Roboto"/>
              <a:cs typeface="Roboto"/>
              <a:sym typeface="Roboto"/>
            </a:endParaRPr>
          </a:p>
          <a:p>
            <a:pPr indent="0" lvl="0" marL="0" rtl="0" algn="just">
              <a:spcBef>
                <a:spcPts val="0"/>
              </a:spcBef>
              <a:spcAft>
                <a:spcPts val="0"/>
              </a:spcAft>
              <a:buNone/>
            </a:pPr>
            <a:r>
              <a:rPr b="1" lang="en-US" sz="2000">
                <a:solidFill>
                  <a:schemeClr val="dk1"/>
                </a:solidFill>
                <a:latin typeface="Roboto"/>
                <a:ea typeface="Roboto"/>
                <a:cs typeface="Roboto"/>
                <a:sym typeface="Roboto"/>
              </a:rPr>
              <a:t>Transformative Healthcare Impact:</a:t>
            </a:r>
            <a:r>
              <a:rPr lang="en-US" sz="1800">
                <a:solidFill>
                  <a:schemeClr val="dk1"/>
                </a:solidFill>
                <a:latin typeface="Roboto"/>
                <a:ea typeface="Roboto"/>
                <a:cs typeface="Roboto"/>
                <a:sym typeface="Roboto"/>
              </a:rPr>
              <a:t> </a:t>
            </a:r>
            <a:endParaRPr sz="1800">
              <a:solidFill>
                <a:schemeClr val="dk1"/>
              </a:solidFill>
              <a:latin typeface="Roboto"/>
              <a:ea typeface="Roboto"/>
              <a:cs typeface="Roboto"/>
              <a:sym typeface="Roboto"/>
            </a:endParaRPr>
          </a:p>
          <a:p>
            <a:pPr indent="-342900" lvl="0" marL="457200" rtl="0" algn="just">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By enhancing early detection and prevention strategies for heart disease, our solution has the potential to significantly improve healthcare outcomes, reduce healthcare costs, and ultimately save lives.</a:t>
            </a:r>
            <a:endParaRPr sz="1800">
              <a:solidFill>
                <a:schemeClr val="dk1"/>
              </a:solidFill>
              <a:latin typeface="Roboto"/>
              <a:ea typeface="Roboto"/>
              <a:cs typeface="Roboto"/>
              <a:sym typeface="Roboto"/>
            </a:endParaRPr>
          </a:p>
          <a:p>
            <a:pPr indent="0" lvl="0" marL="0" rtl="0" algn="just">
              <a:spcBef>
                <a:spcPts val="0"/>
              </a:spcBef>
              <a:spcAft>
                <a:spcPts val="0"/>
              </a:spcAft>
              <a:buNone/>
            </a:pPr>
            <a:r>
              <a:t/>
            </a:r>
            <a:endParaRPr sz="1800">
              <a:solidFill>
                <a:schemeClr val="dk1"/>
              </a:solidFill>
              <a:latin typeface="Roboto"/>
              <a:ea typeface="Roboto"/>
              <a:cs typeface="Roboto"/>
              <a:sym typeface="Roboto"/>
            </a:endParaRPr>
          </a:p>
          <a:p>
            <a:pPr indent="0" lvl="0" marL="0" rtl="0" algn="just">
              <a:spcBef>
                <a:spcPts val="0"/>
              </a:spcBef>
              <a:spcAft>
                <a:spcPts val="0"/>
              </a:spcAft>
              <a:buNone/>
            </a:pPr>
            <a:r>
              <a:rPr b="1" lang="en-US" sz="2000">
                <a:solidFill>
                  <a:schemeClr val="dk1"/>
                </a:solidFill>
                <a:latin typeface="Roboto"/>
                <a:ea typeface="Roboto"/>
                <a:cs typeface="Roboto"/>
                <a:sym typeface="Roboto"/>
              </a:rPr>
              <a:t>Personalized Precision:</a:t>
            </a:r>
            <a:endParaRPr b="1" sz="2000">
              <a:solidFill>
                <a:schemeClr val="dk1"/>
              </a:solidFill>
              <a:latin typeface="Roboto"/>
              <a:ea typeface="Roboto"/>
              <a:cs typeface="Roboto"/>
              <a:sym typeface="Roboto"/>
            </a:endParaRPr>
          </a:p>
          <a:p>
            <a:pPr indent="-342900" lvl="0" marL="457200" rtl="0" algn="just">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Unlike one-size-fits-all approaches, our solution offers personalized risk assessments and intervention plans tailored to each individual's unique health profile, maximizing the effectiveness of preventive measures.</a:t>
            </a:r>
            <a:endParaRPr sz="18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2024-03-30T06:12:33Z</dcterms:created>
  <dc:creator>Kaveen Vignesh T K</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ies>
</file>