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426A30A5-E2C0-42F5-9E07-E84BC9420102}">
          <p14:sldIdLst>
            <p14:sldId id="256"/>
            <p14:sldId id="257"/>
            <p14:sldId id="258"/>
            <p14:sldId id="259"/>
            <p14:sldId id="260"/>
            <p14:sldId id="261"/>
            <p14:sldId id="262"/>
            <p14:sldId id="266"/>
            <p14:sldId id="263"/>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en Vignesh T K" userId="aea3a2474eda4694" providerId="LiveId" clId="{177EBFF3-BF84-4819-8CAB-7F60E7F52A49}"/>
    <pc:docChg chg="custSel modSld">
      <pc:chgData name="Kaveen Vignesh T K" userId="aea3a2474eda4694" providerId="LiveId" clId="{177EBFF3-BF84-4819-8CAB-7F60E7F52A49}" dt="2024-03-30T12:40:30.866" v="1" actId="478"/>
      <pc:docMkLst>
        <pc:docMk/>
      </pc:docMkLst>
      <pc:sldChg chg="delSp modSp mod">
        <pc:chgData name="Kaveen Vignesh T K" userId="aea3a2474eda4694" providerId="LiveId" clId="{177EBFF3-BF84-4819-8CAB-7F60E7F52A49}" dt="2024-03-30T12:40:30.866" v="1" actId="478"/>
        <pc:sldMkLst>
          <pc:docMk/>
          <pc:sldMk cId="0" sldId="265"/>
        </pc:sldMkLst>
        <pc:spChg chg="del mod">
          <ac:chgData name="Kaveen Vignesh T K" userId="aea3a2474eda4694" providerId="LiveId" clId="{177EBFF3-BF84-4819-8CAB-7F60E7F52A49}" dt="2024-03-30T12:40:30.866" v="1" actId="478"/>
          <ac:spMkLst>
            <pc:docMk/>
            <pc:sldMk cId="0" sldId="265"/>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42831" y="2312508"/>
            <a:ext cx="389102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KAVEEN VIGNESH T K</a:t>
            </a:r>
            <a:endParaRPr sz="3200" dirty="0">
              <a:latin typeface="Trebuchet MS"/>
              <a:cs typeface="Trebuchet MS"/>
            </a:endParaRPr>
          </a:p>
        </p:txBody>
      </p:sp>
      <p:sp>
        <p:nvSpPr>
          <p:cNvPr id="8" name="object 8"/>
          <p:cNvSpPr txBox="1"/>
          <p:nvPr/>
        </p:nvSpPr>
        <p:spPr>
          <a:xfrm>
            <a:off x="6458703"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4441825" cy="752129"/>
          </a:xfrm>
          <a:prstGeom prst="rect">
            <a:avLst/>
          </a:prstGeom>
        </p:spPr>
        <p:txBody>
          <a:bodyPr vert="horz" wrap="square" lIns="0" tIns="13335" rIns="0" bIns="0" rtlCol="0">
            <a:spAutoFit/>
          </a:bodyPr>
          <a:lstStyle/>
          <a:p>
            <a:pPr marL="12700">
              <a:lnSpc>
                <a:spcPct val="100000"/>
              </a:lnSpc>
              <a:spcBef>
                <a:spcPts val="105"/>
              </a:spcBef>
            </a:pPr>
            <a:r>
              <a:rPr lang="en-IN" spc="-10" dirty="0"/>
              <a:t>FINAL OUTPUT</a:t>
            </a:r>
            <a:endParaRPr spc="-10" dirty="0"/>
          </a:p>
        </p:txBody>
      </p:sp>
      <p:pic>
        <p:nvPicPr>
          <p:cNvPr id="11" name="Picture 10">
            <a:extLst>
              <a:ext uri="{FF2B5EF4-FFF2-40B4-BE49-F238E27FC236}">
                <a16:creationId xmlns:a16="http://schemas.microsoft.com/office/drawing/2014/main" id="{7656DD91-3D1C-178D-CD72-3987BB1C1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31" y="1219200"/>
            <a:ext cx="7039612" cy="50525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a:extLst>
              <a:ext uri="{FF2B5EF4-FFF2-40B4-BE49-F238E27FC236}">
                <a16:creationId xmlns:a16="http://schemas.microsoft.com/office/drawing/2014/main" id="{B06AC39B-60FB-267D-6F6B-9511F0D79BD7}"/>
              </a:ext>
            </a:extLst>
          </p:cNvPr>
          <p:cNvSpPr txBox="1"/>
          <p:nvPr/>
        </p:nvSpPr>
        <p:spPr>
          <a:xfrm>
            <a:off x="762000" y="1371440"/>
            <a:ext cx="9144000" cy="4708981"/>
          </a:xfrm>
          <a:prstGeom prst="rect">
            <a:avLst/>
          </a:prstGeom>
          <a:noFill/>
        </p:spPr>
        <p:txBody>
          <a:bodyPr wrap="square" rtlCol="0">
            <a:spAutoFit/>
          </a:bodyPr>
          <a:lstStyle/>
          <a:p>
            <a:pPr marL="342900" indent="-342900" algn="just">
              <a:buFont typeface="+mj-lt"/>
              <a:buAutoNum type="arabicPeriod"/>
            </a:pPr>
            <a:r>
              <a:rPr lang="en-US" sz="2000" dirty="0">
                <a:latin typeface="Trebuchet MS" panose="020B0603020202020204" pitchFamily="34" charset="0"/>
              </a:rPr>
              <a:t>High Accuracy: Initial testing of the CNN algorithm demonstrates promising accuracy in identifying heart disease risk factors from medical images, with validation results indicating strong performance metrics.</a:t>
            </a:r>
          </a:p>
          <a:p>
            <a:pPr marL="342900" indent="-342900" algn="just">
              <a:buFont typeface="+mj-lt"/>
              <a:buAutoNum type="arabicPeriod"/>
            </a:pPr>
            <a:endParaRPr lang="en-US" sz="2000" dirty="0">
              <a:latin typeface="Trebuchet MS" panose="020B0603020202020204" pitchFamily="34" charset="0"/>
            </a:endParaRPr>
          </a:p>
          <a:p>
            <a:pPr marL="342900" indent="-342900" algn="just">
              <a:buFont typeface="+mj-lt"/>
              <a:buAutoNum type="arabicPeriod"/>
            </a:pPr>
            <a:r>
              <a:rPr lang="en-US" sz="2000" dirty="0">
                <a:latin typeface="Trebuchet MS" panose="020B0603020202020204" pitchFamily="34" charset="0"/>
              </a:rPr>
              <a:t>Robustness: The CNN algorithm shows robustness across diverse datasets and imaging modalities, indicating its potential for real-world applicability in different clinical settings.</a:t>
            </a:r>
          </a:p>
          <a:p>
            <a:pPr marL="342900" indent="-342900" algn="just">
              <a:buFont typeface="+mj-lt"/>
              <a:buAutoNum type="arabicPeriod"/>
            </a:pPr>
            <a:endParaRPr lang="en-US" sz="2000" dirty="0">
              <a:latin typeface="Trebuchet MS" panose="020B0603020202020204" pitchFamily="34" charset="0"/>
            </a:endParaRPr>
          </a:p>
          <a:p>
            <a:pPr marL="342900" indent="-342900" algn="just">
              <a:buFont typeface="+mj-lt"/>
              <a:buAutoNum type="arabicPeriod"/>
            </a:pPr>
            <a:r>
              <a:rPr lang="en-US" sz="2000" dirty="0">
                <a:latin typeface="Trebuchet MS" panose="020B0603020202020204" pitchFamily="34" charset="0"/>
              </a:rPr>
              <a:t>Interpretability: The algorithm provides interpretable results, allowing healthcare professionals to understand and trust the identified risk factors, thus facilitating informed decision-making in patient care.</a:t>
            </a:r>
          </a:p>
          <a:p>
            <a:pPr marL="342900" indent="-342900" algn="just">
              <a:buFont typeface="+mj-lt"/>
              <a:buAutoNum type="arabicPeriod"/>
            </a:pPr>
            <a:endParaRPr lang="en-US" sz="2000" dirty="0">
              <a:latin typeface="Trebuchet MS" panose="020B0603020202020204" pitchFamily="34" charset="0"/>
            </a:endParaRPr>
          </a:p>
          <a:p>
            <a:pPr marL="342900" indent="-342900" algn="just">
              <a:buFont typeface="+mj-lt"/>
              <a:buAutoNum type="arabicPeriod"/>
            </a:pPr>
            <a:r>
              <a:rPr lang="en-US" sz="2000" dirty="0">
                <a:latin typeface="Trebuchet MS" panose="020B0603020202020204" pitchFamily="34" charset="0"/>
              </a:rPr>
              <a:t>Efficiency: Integration of the CNN algorithm into clinical workflows demonstrates improved efficiency in diagnosing heart disease risk factors, reducing time and resource burdens on healthcare providers.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B689D16-081B-26BD-F71C-F3D15FD8D740}"/>
              </a:ext>
            </a:extLst>
          </p:cNvPr>
          <p:cNvSpPr txBox="1"/>
          <p:nvPr/>
        </p:nvSpPr>
        <p:spPr>
          <a:xfrm>
            <a:off x="1447800" y="2819400"/>
            <a:ext cx="7086600" cy="1592744"/>
          </a:xfrm>
          <a:prstGeom prst="rect">
            <a:avLst/>
          </a:prstGeom>
          <a:noFill/>
        </p:spPr>
        <p:txBody>
          <a:bodyPr wrap="square" rtlCol="0">
            <a:spAutoFit/>
          </a:bodyPr>
          <a:lstStyle/>
          <a:p>
            <a:pPr algn="just"/>
            <a:r>
              <a:rPr lang="en-US" sz="3250" dirty="0">
                <a:latin typeface="Trebuchet MS" panose="020B0603020202020204" pitchFamily="34" charset="0"/>
              </a:rPr>
              <a:t>IDENTIFYING RISK FACTOR FOR HEART DISEASE USING CNN ALGORITHM</a:t>
            </a:r>
            <a:endParaRPr lang="en-IN" sz="325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A8D38E9-8F06-25E0-DFFD-7AD2123C5820}"/>
              </a:ext>
            </a:extLst>
          </p:cNvPr>
          <p:cNvSpPr txBox="1"/>
          <p:nvPr/>
        </p:nvSpPr>
        <p:spPr>
          <a:xfrm>
            <a:off x="2276626" y="1570037"/>
            <a:ext cx="6937479" cy="4324261"/>
          </a:xfrm>
          <a:prstGeom prst="rect">
            <a:avLst/>
          </a:prstGeom>
          <a:noFill/>
        </p:spPr>
        <p:txBody>
          <a:bodyPr wrap="square" rtlCol="0">
            <a:spAutoFit/>
          </a:bodyPr>
          <a:lstStyle/>
          <a:p>
            <a:pPr algn="l"/>
            <a:r>
              <a:rPr lang="en-US" sz="2500" dirty="0">
                <a:latin typeface="Trebuchet MS" panose="020B0603020202020204" pitchFamily="34" charset="0"/>
              </a:rPr>
              <a:t>1. Introduction to Heart Disease Risk Factors</a:t>
            </a:r>
          </a:p>
          <a:p>
            <a:pPr algn="l"/>
            <a:r>
              <a:rPr lang="en-US" sz="2500" dirty="0">
                <a:latin typeface="Trebuchet MS" panose="020B0603020202020204" pitchFamily="34" charset="0"/>
              </a:rPr>
              <a:t>2. Overview of CNNs in Medical Image Analysis</a:t>
            </a:r>
          </a:p>
          <a:p>
            <a:pPr algn="l"/>
            <a:r>
              <a:rPr lang="en-US" sz="2500" dirty="0">
                <a:latin typeface="Trebuchet MS" panose="020B0603020202020204" pitchFamily="34" charset="0"/>
              </a:rPr>
              <a:t>3. Data Acquisition and Preprocessing</a:t>
            </a:r>
          </a:p>
          <a:p>
            <a:pPr algn="l"/>
            <a:r>
              <a:rPr lang="en-US" sz="2500" dirty="0">
                <a:latin typeface="Trebuchet MS" panose="020B0603020202020204" pitchFamily="34" charset="0"/>
              </a:rPr>
              <a:t>4. CNN Model Design</a:t>
            </a:r>
          </a:p>
          <a:p>
            <a:pPr algn="l"/>
            <a:r>
              <a:rPr lang="en-US" sz="2500" dirty="0">
                <a:latin typeface="Trebuchet MS" panose="020B0603020202020204" pitchFamily="34" charset="0"/>
              </a:rPr>
              <a:t>5. Training and Validation</a:t>
            </a:r>
          </a:p>
          <a:p>
            <a:pPr algn="l"/>
            <a:r>
              <a:rPr lang="en-US" sz="2500" dirty="0">
                <a:latin typeface="Trebuchet MS" panose="020B0603020202020204" pitchFamily="34" charset="0"/>
              </a:rPr>
              <a:t>6. Feature Extraction and Interpretation</a:t>
            </a:r>
          </a:p>
          <a:p>
            <a:pPr algn="l"/>
            <a:r>
              <a:rPr lang="en-US" sz="2500" dirty="0">
                <a:latin typeface="Trebuchet MS" panose="020B0603020202020204" pitchFamily="34" charset="0"/>
              </a:rPr>
              <a:t>7. Model Optimization and Fine-tuning</a:t>
            </a:r>
          </a:p>
          <a:p>
            <a:pPr algn="l"/>
            <a:r>
              <a:rPr lang="en-US" sz="2500" dirty="0">
                <a:latin typeface="Trebuchet MS" panose="020B0603020202020204" pitchFamily="34" charset="0"/>
              </a:rPr>
              <a:t>8. Ethical Considerations</a:t>
            </a:r>
          </a:p>
          <a:p>
            <a:pPr algn="l"/>
            <a:r>
              <a:rPr lang="en-US" sz="2500" dirty="0">
                <a:latin typeface="Trebuchet MS" panose="020B0603020202020204" pitchFamily="34" charset="0"/>
              </a:rPr>
              <a:t>9. Clinical Implementation and Future Directions</a:t>
            </a:r>
          </a:p>
          <a:p>
            <a:pPr algn="l"/>
            <a:r>
              <a:rPr lang="en-US" sz="2500" dirty="0">
                <a:latin typeface="Trebuchet MS" panose="020B0603020202020204" pitchFamily="34" charset="0"/>
              </a:rPr>
              <a:t>10. Conclusion and Action Points</a:t>
            </a:r>
            <a:endParaRPr lang="en-IN" sz="25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A018E4B8-1EED-FDD9-FE0F-49851293B312}"/>
              </a:ext>
            </a:extLst>
          </p:cNvPr>
          <p:cNvSpPr txBox="1"/>
          <p:nvPr/>
        </p:nvSpPr>
        <p:spPr>
          <a:xfrm>
            <a:off x="739775" y="2019300"/>
            <a:ext cx="7251700" cy="3170099"/>
          </a:xfrm>
          <a:prstGeom prst="rect">
            <a:avLst/>
          </a:prstGeom>
          <a:noFill/>
        </p:spPr>
        <p:txBody>
          <a:bodyPr wrap="square" rtlCol="0">
            <a:spAutoFit/>
          </a:bodyPr>
          <a:lstStyle/>
          <a:p>
            <a:pPr algn="just"/>
            <a:r>
              <a:rPr lang="en-US" sz="2500" dirty="0">
                <a:latin typeface="Trebuchet MS" panose="020B0603020202020204" pitchFamily="34" charset="0"/>
              </a:rPr>
              <a:t>Current methods for identifying heart disease risk factors lack precision and efficiency. Leveraging Convolutional Neural Networks (CNNs) on medical imaging data offers a promising approach. This study aims to develop a CNN algorithm to accurately detect and interpret risk factors from medical images, enhancing early diagnosis and prevention strategies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3F04625-D209-9212-CD82-62F047126BAC}"/>
              </a:ext>
            </a:extLst>
          </p:cNvPr>
          <p:cNvSpPr txBox="1"/>
          <p:nvPr/>
        </p:nvSpPr>
        <p:spPr>
          <a:xfrm>
            <a:off x="739775" y="2038350"/>
            <a:ext cx="7642225" cy="3939540"/>
          </a:xfrm>
          <a:prstGeom prst="rect">
            <a:avLst/>
          </a:prstGeom>
          <a:noFill/>
        </p:spPr>
        <p:txBody>
          <a:bodyPr wrap="square" rtlCol="0">
            <a:spAutoFit/>
          </a:bodyPr>
          <a:lstStyle/>
          <a:p>
            <a:pPr algn="just"/>
            <a:r>
              <a:rPr lang="en-US" sz="2500" dirty="0">
                <a:latin typeface="Trebuchet MS" panose="020B0603020202020204" pitchFamily="34" charset="0"/>
              </a:rPr>
              <a:t>Our project focuses on utilizing Convolutional Neural Networks (CNNs) to analyze medical images for identifying risk factors associated with heart disease. By developing an optimized CNN architecture and leveraging diverse medical imaging datasets, we aim to enhance early detection and personalized intervention strategies. This project aligns with the goal of improving cardiovascular health outcomes through advanced AI-driven risk assessment techniques.</a:t>
            </a:r>
            <a:endParaRPr lang="en-IN" sz="25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4E50998-5B06-BC7B-8851-6FC030E57666}"/>
              </a:ext>
            </a:extLst>
          </p:cNvPr>
          <p:cNvSpPr txBox="1"/>
          <p:nvPr/>
        </p:nvSpPr>
        <p:spPr>
          <a:xfrm>
            <a:off x="762000" y="1235255"/>
            <a:ext cx="8458200" cy="5355312"/>
          </a:xfrm>
          <a:prstGeom prst="rect">
            <a:avLst/>
          </a:prstGeom>
          <a:noFill/>
        </p:spPr>
        <p:txBody>
          <a:bodyPr wrap="square" rtlCol="0">
            <a:spAutoFit/>
          </a:bodyPr>
          <a:lstStyle/>
          <a:p>
            <a:pPr algn="l"/>
            <a:endParaRPr lang="en-US" b="0" i="0" dirty="0">
              <a:solidFill>
                <a:schemeClr val="tx1"/>
              </a:solidFill>
              <a:effectLst/>
              <a:latin typeface="Söhne"/>
            </a:endParaRPr>
          </a:p>
          <a:p>
            <a:pPr algn="just">
              <a:buFont typeface="+mj-lt"/>
              <a:buAutoNum type="arabicPeriod"/>
            </a:pPr>
            <a:r>
              <a:rPr lang="en-US" b="0" i="0" dirty="0">
                <a:solidFill>
                  <a:schemeClr val="tx1"/>
                </a:solidFill>
                <a:effectLst/>
                <a:latin typeface="Trebuchet MS" panose="020B0603020202020204" pitchFamily="34" charset="0"/>
              </a:rPr>
              <a:t>Healthcare Professionals:</a:t>
            </a:r>
          </a:p>
          <a:p>
            <a:pPr marL="742950" lvl="1" indent="-285750" algn="just">
              <a:buFont typeface="+mj-lt"/>
              <a:buAutoNum type="arabicPeriod"/>
            </a:pPr>
            <a:r>
              <a:rPr lang="en-US" b="0" i="0" dirty="0">
                <a:solidFill>
                  <a:schemeClr val="tx1"/>
                </a:solidFill>
                <a:effectLst/>
                <a:latin typeface="Trebuchet MS" panose="020B0603020202020204" pitchFamily="34" charset="0"/>
              </a:rPr>
              <a:t>Cardiologists: Utilize the CNN algorithm outputs to aid in the interpretation of medical images, assisting in the diagnosis and treatment planning for patients with heart disease.</a:t>
            </a:r>
          </a:p>
          <a:p>
            <a:pPr marL="742950" lvl="1" indent="-285750" algn="just">
              <a:buFont typeface="+mj-lt"/>
              <a:buAutoNum type="arabicPeriod"/>
            </a:pPr>
            <a:r>
              <a:rPr lang="en-US" b="0" i="0" dirty="0">
                <a:solidFill>
                  <a:schemeClr val="tx1"/>
                </a:solidFill>
                <a:effectLst/>
                <a:latin typeface="Trebuchet MS" panose="020B0603020202020204" pitchFamily="34" charset="0"/>
              </a:rPr>
              <a:t>Radiologists: Incorporate the CNN algorithm results into their diagnostic workflows, enhancing the accuracy and efficiency of detecting cardiovascular abnormalities from imaging scans.</a:t>
            </a:r>
          </a:p>
          <a:p>
            <a:pPr marL="742950" lvl="1" indent="-285750" algn="just">
              <a:buFont typeface="+mj-lt"/>
              <a:buAutoNum type="arabicPeriod"/>
            </a:pPr>
            <a:r>
              <a:rPr lang="en-US" b="0" i="0" dirty="0">
                <a:solidFill>
                  <a:schemeClr val="tx1"/>
                </a:solidFill>
                <a:effectLst/>
                <a:latin typeface="Trebuchet MS" panose="020B0603020202020204" pitchFamily="34" charset="0"/>
              </a:rPr>
              <a:t>General Physicians: Benefit from the CNN algorithm's risk assessment capabilities, enabling them to identify potential heart disease risk factors earlier during routine check-ups and screenings.</a:t>
            </a:r>
          </a:p>
          <a:p>
            <a:pPr algn="just">
              <a:buFont typeface="+mj-lt"/>
              <a:buAutoNum type="arabicPeriod"/>
            </a:pPr>
            <a:r>
              <a:rPr lang="en-US" b="0" i="0" dirty="0">
                <a:solidFill>
                  <a:schemeClr val="tx1"/>
                </a:solidFill>
                <a:effectLst/>
                <a:latin typeface="Trebuchet MS" panose="020B0603020202020204" pitchFamily="34" charset="0"/>
              </a:rPr>
              <a:t>Patients:</a:t>
            </a:r>
          </a:p>
          <a:p>
            <a:pPr marL="742950" lvl="1" indent="-285750" algn="just">
              <a:buFont typeface="+mj-lt"/>
              <a:buAutoNum type="arabicPeriod"/>
            </a:pPr>
            <a:r>
              <a:rPr lang="en-US" b="0" i="0" dirty="0">
                <a:solidFill>
                  <a:schemeClr val="tx1"/>
                </a:solidFill>
                <a:effectLst/>
                <a:latin typeface="Trebuchet MS" panose="020B0603020202020204" pitchFamily="34" charset="0"/>
              </a:rPr>
              <a:t>Indirectly benefit from the project outcomes as improved risk assessment and early detection facilitated by the CNN algorithm lead to timely interventions and better management of cardiovascular health.</a:t>
            </a:r>
          </a:p>
          <a:p>
            <a:pPr marL="742950" lvl="1" indent="-285750" algn="just">
              <a:buFont typeface="+mj-lt"/>
              <a:buAutoNum type="arabicPeriod"/>
            </a:pPr>
            <a:r>
              <a:rPr lang="en-US" b="0" i="0" dirty="0">
                <a:solidFill>
                  <a:schemeClr val="tx1"/>
                </a:solidFill>
                <a:effectLst/>
                <a:latin typeface="Trebuchet MS" panose="020B0603020202020204" pitchFamily="34" charset="0"/>
              </a:rPr>
              <a:t>Receive personalized treatment plans based on the identified risk factors, potentially resulting in better health outcomes and reduced morbidity and mortality related to heart disease.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F553880-5304-13E2-2E98-7F40D5897260}"/>
              </a:ext>
            </a:extLst>
          </p:cNvPr>
          <p:cNvSpPr txBox="1"/>
          <p:nvPr/>
        </p:nvSpPr>
        <p:spPr>
          <a:xfrm>
            <a:off x="3119437" y="2206944"/>
            <a:ext cx="7467600" cy="3939540"/>
          </a:xfrm>
          <a:prstGeom prst="rect">
            <a:avLst/>
          </a:prstGeom>
          <a:noFill/>
        </p:spPr>
        <p:txBody>
          <a:bodyPr wrap="square" rtlCol="0">
            <a:spAutoFit/>
          </a:bodyPr>
          <a:lstStyle/>
          <a:p>
            <a:pPr algn="just"/>
            <a:r>
              <a:rPr lang="en-US" sz="2500" dirty="0">
                <a:latin typeface="Trebuchet MS" panose="020B0603020202020204" pitchFamily="34" charset="0"/>
              </a:rPr>
              <a:t>Our solution involves developing a Convolutional Neural Network (CNN) algorithm tailored for analyzing medical images to identify risk factors associated with heart disease. This algorithm will be trained on diverse datasets of medical images, including MRI, CT scans, and X-rays, along with associated clinical data. By leveraging advanced deep learning techniques, our algorithm will accurately detect subtle patterns and features indicative of cardiovascular risk factors.</a:t>
            </a:r>
            <a:endParaRPr lang="en-IN" sz="25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8F553880-5304-13E2-2E98-7F40D5897260}"/>
              </a:ext>
            </a:extLst>
          </p:cNvPr>
          <p:cNvSpPr txBox="1"/>
          <p:nvPr/>
        </p:nvSpPr>
        <p:spPr>
          <a:xfrm>
            <a:off x="2976562" y="1933601"/>
            <a:ext cx="8539163" cy="4909036"/>
          </a:xfrm>
          <a:prstGeom prst="rect">
            <a:avLst/>
          </a:prstGeom>
          <a:noFill/>
        </p:spPr>
        <p:txBody>
          <a:bodyPr wrap="square" rtlCol="0">
            <a:spAutoFit/>
          </a:bodyPr>
          <a:lstStyle/>
          <a:p>
            <a:pPr algn="just">
              <a:buFont typeface="+mj-lt"/>
              <a:buAutoNum type="arabicPeriod"/>
            </a:pPr>
            <a:r>
              <a:rPr lang="en-US" sz="2400" b="0" i="0" dirty="0">
                <a:solidFill>
                  <a:schemeClr val="tx1"/>
                </a:solidFill>
                <a:effectLst/>
                <a:latin typeface="Trebuchet MS" panose="020B0603020202020204" pitchFamily="34" charset="0"/>
              </a:rPr>
              <a:t>Precision: Our CNN algorithm offers precise identification of risk factors associated with heart disease by analyzing medical images with high accuracy, minimizing the chances of false positives or negatives.</a:t>
            </a:r>
          </a:p>
          <a:p>
            <a:pPr algn="just">
              <a:buFont typeface="+mj-lt"/>
              <a:buAutoNum type="arabicPeriod"/>
            </a:pPr>
            <a:r>
              <a:rPr lang="en-US" sz="2400" b="0" i="0" dirty="0">
                <a:solidFill>
                  <a:schemeClr val="tx1"/>
                </a:solidFill>
                <a:effectLst/>
                <a:latin typeface="Trebuchet MS" panose="020B0603020202020204" pitchFamily="34" charset="0"/>
              </a:rPr>
              <a:t>Early Detection: By accurately identifying risk factors from medical images, our solution enables early detection of heart disease, allowing for timely intervention and prevention strategies.</a:t>
            </a:r>
          </a:p>
          <a:p>
            <a:pPr algn="just">
              <a:buFont typeface="+mj-lt"/>
              <a:buAutoNum type="arabicPeriod"/>
            </a:pPr>
            <a:r>
              <a:rPr lang="en-US" sz="2400" b="0" i="0" dirty="0">
                <a:solidFill>
                  <a:schemeClr val="tx1"/>
                </a:solidFill>
                <a:effectLst/>
                <a:latin typeface="Trebuchet MS" panose="020B0603020202020204" pitchFamily="34" charset="0"/>
              </a:rPr>
              <a:t>Personalized Care: The algorithm provides personalized risk assessment, enabling healthcare professionals to tailor treatment plans based on individual patient profiles and specific risk factors identified.</a:t>
            </a:r>
          </a:p>
          <a:p>
            <a:pPr algn="just"/>
            <a:endParaRPr lang="en-IN" sz="2500" dirty="0">
              <a:latin typeface="Trebuchet MS" panose="020B0603020202020204" pitchFamily="34" charset="0"/>
            </a:endParaRPr>
          </a:p>
        </p:txBody>
      </p:sp>
    </p:spTree>
    <p:extLst>
      <p:ext uri="{BB962C8B-B14F-4D97-AF65-F5344CB8AC3E}">
        <p14:creationId xmlns:p14="http://schemas.microsoft.com/office/powerpoint/2010/main" val="3446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08780CD5-DCFB-2866-CF8C-04373324EC16}"/>
              </a:ext>
            </a:extLst>
          </p:cNvPr>
          <p:cNvSpPr txBox="1"/>
          <p:nvPr/>
        </p:nvSpPr>
        <p:spPr>
          <a:xfrm>
            <a:off x="2403373" y="1490909"/>
            <a:ext cx="8036560" cy="5078313"/>
          </a:xfrm>
          <a:prstGeom prst="rect">
            <a:avLst/>
          </a:prstGeom>
          <a:noFill/>
        </p:spPr>
        <p:txBody>
          <a:bodyPr wrap="square" rtlCol="0">
            <a:spAutoFit/>
          </a:bodyPr>
          <a:lstStyle/>
          <a:p>
            <a:pPr lvl="1" algn="just"/>
            <a:r>
              <a:rPr lang="en-US" dirty="0">
                <a:latin typeface="Trebuchet MS" panose="020B0603020202020204" pitchFamily="34" charset="0"/>
              </a:rPr>
              <a:t>Revolutionizing Heart Disease Detection:</a:t>
            </a:r>
          </a:p>
          <a:p>
            <a:pPr lvl="1" algn="just"/>
            <a:r>
              <a:rPr lang="en-US" dirty="0">
                <a:latin typeface="Trebuchet MS" panose="020B0603020202020204" pitchFamily="34" charset="0"/>
              </a:rPr>
              <a:t>Our solution harnesses the power of cutting-edge AI technology to revolutionize the detection of heart disease. By employing Convolutional Neural Networks (CNNs) on medical images, we're not just enhancing existing methods; we're paving the way for a new era in cardiovascular healthcare.</a:t>
            </a:r>
          </a:p>
          <a:p>
            <a:pPr lvl="1" algn="just"/>
            <a:endParaRPr lang="en-US" dirty="0">
              <a:latin typeface="Trebuchet MS" panose="020B0603020202020204" pitchFamily="34" charset="0"/>
            </a:endParaRPr>
          </a:p>
          <a:p>
            <a:pPr algn="just"/>
            <a:r>
              <a:rPr lang="en-US" dirty="0">
                <a:latin typeface="Trebuchet MS" panose="020B0603020202020204" pitchFamily="34" charset="0"/>
              </a:rPr>
              <a:t>Unparalleled Precision:</a:t>
            </a:r>
          </a:p>
          <a:p>
            <a:pPr algn="just"/>
            <a:r>
              <a:rPr lang="en-US" dirty="0">
                <a:latin typeface="Trebuchet MS" panose="020B0603020202020204" pitchFamily="34" charset="0"/>
              </a:rPr>
              <a:t>Imagine a tool so precise that it can identify subtle nuances in medical images indicative of heart disease risk factors with unparalleled accuracy. Our CNN algorithm achieves precisely that, offering a level of precision that was previously unimaginable.</a:t>
            </a:r>
          </a:p>
          <a:p>
            <a:pPr algn="just"/>
            <a:endParaRPr lang="en-US" dirty="0">
              <a:latin typeface="Trebuchet MS" panose="020B0603020202020204" pitchFamily="34" charset="0"/>
            </a:endParaRPr>
          </a:p>
          <a:p>
            <a:pPr algn="just"/>
            <a:r>
              <a:rPr lang="en-US" dirty="0">
                <a:latin typeface="Trebuchet MS" panose="020B0603020202020204" pitchFamily="34" charset="0"/>
              </a:rPr>
              <a:t>Empowering Early Intervention:</a:t>
            </a:r>
          </a:p>
          <a:p>
            <a:pPr lvl="3" algn="just"/>
            <a:r>
              <a:rPr lang="en-US" dirty="0">
                <a:latin typeface="Trebuchet MS" panose="020B0603020202020204" pitchFamily="34" charset="0"/>
              </a:rPr>
              <a:t>Early intervention is the cornerstone of effective heart disease management. Our solution empowers healthcare professionals with the ability to identify risk factors at their earliest stages, enabling proactive intervention strategies that can potentially save lives.</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808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FINAL OUTPUT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Kaveen Vignesh T K</dc:creator>
  <cp:lastModifiedBy>Kaveen Vignesh T K</cp:lastModifiedBy>
  <cp:revision>2</cp:revision>
  <dcterms:created xsi:type="dcterms:W3CDTF">2024-03-30T06:12:33Z</dcterms:created>
  <dcterms:modified xsi:type="dcterms:W3CDTF">2024-03-30T12:40:33Z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