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6" r:id="rId10"/>
    <p:sldId id="263" r:id="rId11"/>
    <p:sldId id="264" r:id="rId12"/>
    <p:sldId id="265" r:id="rId13"/>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426A30A5-E2C0-42F5-9E07-E84BC9420102}">
          <p14:sldIdLst>
            <p14:sldId id="256"/>
            <p14:sldId id="257"/>
            <p14:sldId id="258"/>
            <p14:sldId id="259"/>
            <p14:sldId id="260"/>
            <p14:sldId id="267"/>
            <p14:sldId id="261"/>
            <p14:sldId id="262"/>
            <p14:sldId id="266"/>
            <p14:sldId id="263"/>
            <p14:sldId id="264"/>
            <p14:sldId id="265"/>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38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en Vignesh T K" userId="aea3a2474eda4694" providerId="LiveId" clId="{177EBFF3-BF84-4819-8CAB-7F60E7F52A49}"/>
    <pc:docChg chg="custSel modSld">
      <pc:chgData name="Kaveen Vignesh T K" userId="aea3a2474eda4694" providerId="LiveId" clId="{177EBFF3-BF84-4819-8CAB-7F60E7F52A49}" dt="2024-03-30T12:40:30.866" v="1" actId="478"/>
      <pc:docMkLst>
        <pc:docMk/>
      </pc:docMkLst>
      <pc:sldChg chg="delSp modSp mod">
        <pc:chgData name="Kaveen Vignesh T K" userId="aea3a2474eda4694" providerId="LiveId" clId="{177EBFF3-BF84-4819-8CAB-7F60E7F52A49}" dt="2024-03-30T12:40:30.866" v="1" actId="478"/>
        <pc:sldMkLst>
          <pc:docMk/>
          <pc:sldMk cId="0" sldId="265"/>
        </pc:sldMkLst>
        <pc:spChg chg="del mod">
          <ac:chgData name="Kaveen Vignesh T K" userId="aea3a2474eda4694" providerId="LiveId" clId="{177EBFF3-BF84-4819-8CAB-7F60E7F52A49}" dt="2024-03-30T12:40:30.866" v="1" actId="478"/>
          <ac:spMkLst>
            <pc:docMk/>
            <pc:sldMk cId="0" sldId="265"/>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42831" y="2312508"/>
            <a:ext cx="389102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KAVEEN VIGNESH T K</a:t>
            </a:r>
            <a:endParaRPr sz="3200" dirty="0">
              <a:latin typeface="Trebuchet MS"/>
              <a:cs typeface="Trebuchet MS"/>
            </a:endParaRPr>
          </a:p>
        </p:txBody>
      </p:sp>
      <p:sp>
        <p:nvSpPr>
          <p:cNvPr id="8" name="object 8"/>
          <p:cNvSpPr txBox="1"/>
          <p:nvPr/>
        </p:nvSpPr>
        <p:spPr>
          <a:xfrm>
            <a:off x="6458703"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Box 8">
            <a:extLst>
              <a:ext uri="{FF2B5EF4-FFF2-40B4-BE49-F238E27FC236}">
                <a16:creationId xmlns="" xmlns:a16="http://schemas.microsoft.com/office/drawing/2014/main" id="{08780CD5-DCFB-2866-CF8C-04373324EC16}"/>
              </a:ext>
            </a:extLst>
          </p:cNvPr>
          <p:cNvSpPr txBox="1"/>
          <p:nvPr/>
        </p:nvSpPr>
        <p:spPr>
          <a:xfrm>
            <a:off x="2403373" y="1490909"/>
            <a:ext cx="8036560" cy="5078313"/>
          </a:xfrm>
          <a:prstGeom prst="rect">
            <a:avLst/>
          </a:prstGeom>
          <a:noFill/>
        </p:spPr>
        <p:txBody>
          <a:bodyPr wrap="square" rtlCol="0">
            <a:spAutoFit/>
          </a:bodyPr>
          <a:lstStyle/>
          <a:p>
            <a:pPr lvl="1" algn="just"/>
            <a:r>
              <a:rPr lang="en-US" dirty="0">
                <a:latin typeface="Trebuchet MS" panose="020B0603020202020204" pitchFamily="34" charset="0"/>
              </a:rPr>
              <a:t>Revolutionizing Heart Disease Detection:</a:t>
            </a:r>
          </a:p>
          <a:p>
            <a:pPr lvl="1" algn="just"/>
            <a:r>
              <a:rPr lang="en-US" dirty="0">
                <a:latin typeface="Trebuchet MS" panose="020B0603020202020204" pitchFamily="34" charset="0"/>
              </a:rPr>
              <a:t>Our solution harnesses the power of cutting-edge AI technology to revolutionize the detection of heart disease. By employing Convolutional Neural Networks (CNNs) on medical images, we're not just enhancing existing methods; we're paving the way for a new era in cardiovascular healthcare.</a:t>
            </a:r>
          </a:p>
          <a:p>
            <a:pPr lvl="1" algn="just"/>
            <a:endParaRPr lang="en-US" dirty="0">
              <a:latin typeface="Trebuchet MS" panose="020B0603020202020204" pitchFamily="34" charset="0"/>
            </a:endParaRPr>
          </a:p>
          <a:p>
            <a:pPr algn="just"/>
            <a:r>
              <a:rPr lang="en-US" dirty="0">
                <a:latin typeface="Trebuchet MS" panose="020B0603020202020204" pitchFamily="34" charset="0"/>
              </a:rPr>
              <a:t>Unparalleled Precision:</a:t>
            </a:r>
          </a:p>
          <a:p>
            <a:pPr algn="just"/>
            <a:r>
              <a:rPr lang="en-US" dirty="0">
                <a:latin typeface="Trebuchet MS" panose="020B0603020202020204" pitchFamily="34" charset="0"/>
              </a:rPr>
              <a:t>Imagine a tool so precise that it can identify subtle nuances in medical images indicative of heart disease risk factors with unparalleled accuracy. Our CNN algorithm achieves precisely that, offering a level of precision that was previously unimaginable.</a:t>
            </a:r>
          </a:p>
          <a:p>
            <a:pPr algn="just"/>
            <a:endParaRPr lang="en-US" dirty="0">
              <a:latin typeface="Trebuchet MS" panose="020B0603020202020204" pitchFamily="34" charset="0"/>
            </a:endParaRPr>
          </a:p>
          <a:p>
            <a:pPr algn="just"/>
            <a:r>
              <a:rPr lang="en-US" dirty="0">
                <a:latin typeface="Trebuchet MS" panose="020B0603020202020204" pitchFamily="34" charset="0"/>
              </a:rPr>
              <a:t>Empowering Early Intervention:</a:t>
            </a:r>
          </a:p>
          <a:p>
            <a:pPr lvl="3" algn="just"/>
            <a:r>
              <a:rPr lang="en-US" dirty="0">
                <a:latin typeface="Trebuchet MS" panose="020B0603020202020204" pitchFamily="34" charset="0"/>
              </a:rPr>
              <a:t>Early intervention is the cornerstone of effective heart disease management. Our solution empowers healthcare professionals with the ability to identify risk factors at their earliest stages, enabling proactive intervention strategies that can potentially save lives.</a:t>
            </a:r>
            <a:endParaRPr lang="en-IN"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4441825" cy="752129"/>
          </a:xfrm>
          <a:prstGeom prst="rect">
            <a:avLst/>
          </a:prstGeom>
        </p:spPr>
        <p:txBody>
          <a:bodyPr vert="horz" wrap="square" lIns="0" tIns="13335" rIns="0" bIns="0" rtlCol="0">
            <a:spAutoFit/>
          </a:bodyPr>
          <a:lstStyle/>
          <a:p>
            <a:pPr marL="12700">
              <a:lnSpc>
                <a:spcPct val="100000"/>
              </a:lnSpc>
              <a:spcBef>
                <a:spcPts val="105"/>
              </a:spcBef>
            </a:pPr>
            <a:r>
              <a:rPr lang="en-IN" spc="-10" dirty="0"/>
              <a:t>FINAL OUTPUT</a:t>
            </a:r>
            <a:endParaRPr spc="-10" dirty="0"/>
          </a:p>
        </p:txBody>
      </p:sp>
      <p:pic>
        <p:nvPicPr>
          <p:cNvPr id="11" name="Picture 10">
            <a:extLst>
              <a:ext uri="{FF2B5EF4-FFF2-40B4-BE49-F238E27FC236}">
                <a16:creationId xmlns="" xmlns:a16="http://schemas.microsoft.com/office/drawing/2014/main" id="{7656DD91-3D1C-178D-CD72-3987BB1C1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31" y="1219200"/>
            <a:ext cx="7039612" cy="50525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a:extLst>
              <a:ext uri="{FF2B5EF4-FFF2-40B4-BE49-F238E27FC236}">
                <a16:creationId xmlns="" xmlns:a16="http://schemas.microsoft.com/office/drawing/2014/main" id="{B06AC39B-60FB-267D-6F6B-9511F0D79BD7}"/>
              </a:ext>
            </a:extLst>
          </p:cNvPr>
          <p:cNvSpPr txBox="1"/>
          <p:nvPr/>
        </p:nvSpPr>
        <p:spPr>
          <a:xfrm>
            <a:off x="751840" y="1143000"/>
            <a:ext cx="9448800" cy="5632311"/>
          </a:xfrm>
          <a:prstGeom prst="rect">
            <a:avLst/>
          </a:prstGeom>
          <a:noFill/>
        </p:spPr>
        <p:txBody>
          <a:bodyPr wrap="square" rtlCol="0">
            <a:spAutoFit/>
          </a:bodyPr>
          <a:lstStyle/>
          <a:p>
            <a:r>
              <a:rPr lang="en-IN" sz="2000" dirty="0"/>
              <a:t>the results of implementing our CNN-based solution for identifying risk factors for heart disease may vary depending on the specific dataset and implementation details, several key outcomes are typically observed:</a:t>
            </a:r>
          </a:p>
          <a:p>
            <a:r>
              <a:rPr lang="en-IN" sz="2000" b="1" dirty="0"/>
              <a:t>Improved Accuracy</a:t>
            </a:r>
            <a:r>
              <a:rPr lang="en-IN" sz="2000" dirty="0"/>
              <a:t>: Our CNN model often achieves higher accuracy in predicting heart disease risk compared to traditional methods. By leveraging the inherent capacity of CNNs to extract intricate patterns from complex data, our model can uncover subtle correlations and relationships that may be overlooked by conventional approaches.</a:t>
            </a:r>
          </a:p>
          <a:p>
            <a:r>
              <a:rPr lang="en-IN" sz="2000" b="1" dirty="0"/>
              <a:t>Early Detection</a:t>
            </a:r>
            <a:r>
              <a:rPr lang="en-IN" sz="2000" dirty="0"/>
              <a:t>: One of the most significant benefits of our solution is its ability to facilitate early detection of heart disease risk factors. By </a:t>
            </a:r>
            <a:r>
              <a:rPr lang="en-IN" sz="2000" dirty="0" err="1"/>
              <a:t>analyzing</a:t>
            </a:r>
            <a:r>
              <a:rPr lang="en-IN" sz="2000" dirty="0"/>
              <a:t> diverse sets of patient data, including demographic information, physiological measurements, and lifestyle factors, our model can identify individuals at heightened risk of developing heart disease before symptoms manifest.</a:t>
            </a:r>
          </a:p>
          <a:p>
            <a:r>
              <a:rPr lang="en-IN" sz="2000" b="1" dirty="0"/>
              <a:t>Personalized Risk Assessment</a:t>
            </a:r>
            <a:r>
              <a:rPr lang="en-IN" sz="2000" dirty="0"/>
              <a:t>: Our CNN-based approach enables personalized risk assessment tailored to each patient's unique profile. By considering a wide range of factors and their interactions, our model generates nuanced risk assessments that take into account individual differences in susceptibility to heart 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 xmlns:a16="http://schemas.microsoft.com/office/drawing/2014/main" id="{5B689D16-081B-26BD-F71C-F3D15FD8D740}"/>
              </a:ext>
            </a:extLst>
          </p:cNvPr>
          <p:cNvSpPr txBox="1"/>
          <p:nvPr/>
        </p:nvSpPr>
        <p:spPr>
          <a:xfrm>
            <a:off x="1447800" y="2819400"/>
            <a:ext cx="7086600" cy="1592744"/>
          </a:xfrm>
          <a:prstGeom prst="rect">
            <a:avLst/>
          </a:prstGeom>
          <a:noFill/>
        </p:spPr>
        <p:txBody>
          <a:bodyPr wrap="square" rtlCol="0">
            <a:spAutoFit/>
          </a:bodyPr>
          <a:lstStyle/>
          <a:p>
            <a:pPr algn="just"/>
            <a:r>
              <a:rPr lang="en-US" sz="3250" dirty="0">
                <a:latin typeface="Trebuchet MS" panose="020B0603020202020204" pitchFamily="34" charset="0"/>
              </a:rPr>
              <a:t>IDENTIFYING RISK FACTOR FOR HEART DISEASE USING CNN ALGORITHM</a:t>
            </a:r>
            <a:endParaRPr lang="en-IN" sz="325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 xmlns:a16="http://schemas.microsoft.com/office/drawing/2014/main" id="{DA8D38E9-8F06-25E0-DFFD-7AD2123C5820}"/>
              </a:ext>
            </a:extLst>
          </p:cNvPr>
          <p:cNvSpPr txBox="1"/>
          <p:nvPr/>
        </p:nvSpPr>
        <p:spPr>
          <a:xfrm>
            <a:off x="2057400" y="1295400"/>
            <a:ext cx="6937479" cy="5847755"/>
          </a:xfrm>
          <a:prstGeom prst="rect">
            <a:avLst/>
          </a:prstGeom>
          <a:noFill/>
        </p:spPr>
        <p:txBody>
          <a:bodyPr wrap="square" rtlCol="0">
            <a:spAutoFit/>
          </a:bodyPr>
          <a:lstStyle/>
          <a:p>
            <a:pPr algn="just"/>
            <a:r>
              <a:rPr lang="en-IN" sz="2200" dirty="0" smtClean="0">
                <a:effectLst/>
              </a:rPr>
              <a:t>The agenda outlines the process of identifying risk factors for heart disease using a Convolutional Neural Network (CNN) algorithm. It begins with an introduction to heart disease and the importance of early risk identification. The agenda then delves into understanding common risk factors and the basics of CNN algorithms. It covers data acquisition, </a:t>
            </a:r>
            <a:r>
              <a:rPr lang="en-IN" sz="2200" dirty="0" err="1" smtClean="0">
                <a:effectLst/>
              </a:rPr>
              <a:t>preprocessing</a:t>
            </a:r>
            <a:r>
              <a:rPr lang="en-IN" sz="2200" dirty="0" smtClean="0">
                <a:effectLst/>
              </a:rPr>
              <a:t>, and the design of CNN architecture. Training and evaluation of the model are discussed, along with interpretation and visualization techniques. Ethical considerations in AI-driven medical diagnosis are addressed, and future directions are outlined. The agenda concludes with a Q&amp;A session and closing remarks, emphasizing collaboration and further research in AI-driven healthcare.</a:t>
            </a:r>
          </a:p>
          <a:p>
            <a:pPr algn="just"/>
            <a:r>
              <a:rPr lang="en-IN" sz="2200" dirty="0"/>
              <a:t/>
            </a:r>
            <a:br>
              <a:rPr lang="en-IN" sz="2200" dirty="0"/>
            </a:br>
            <a:endParaRPr lang="en-IN" sz="2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 xmlns:a16="http://schemas.microsoft.com/office/drawing/2014/main" id="{A018E4B8-1EED-FDD9-FE0F-49851293B312}"/>
              </a:ext>
            </a:extLst>
          </p:cNvPr>
          <p:cNvSpPr txBox="1"/>
          <p:nvPr/>
        </p:nvSpPr>
        <p:spPr>
          <a:xfrm>
            <a:off x="739775" y="2019300"/>
            <a:ext cx="7251700" cy="3816429"/>
          </a:xfrm>
          <a:prstGeom prst="rect">
            <a:avLst/>
          </a:prstGeom>
          <a:noFill/>
        </p:spPr>
        <p:txBody>
          <a:bodyPr wrap="square" rtlCol="0">
            <a:spAutoFit/>
          </a:bodyPr>
          <a:lstStyle/>
          <a:p>
            <a:pPr algn="just"/>
            <a:r>
              <a:rPr lang="en-IN" sz="2200" dirty="0" smtClean="0">
                <a:latin typeface="Trebuchet MS" panose="020B0603020202020204" pitchFamily="34" charset="0"/>
              </a:rPr>
              <a:t>Heart disease remains a significant global health concern, necessitating accurate and efficient identification of risk factors for effective prevention. Leveraging Convolutional Neural Network (CNN) algorithms, this project aims to develop a system capable of </a:t>
            </a:r>
            <a:r>
              <a:rPr lang="en-IN" sz="2200" dirty="0" err="1" smtClean="0">
                <a:latin typeface="Trebuchet MS" panose="020B0603020202020204" pitchFamily="34" charset="0"/>
              </a:rPr>
              <a:t>analyzing</a:t>
            </a:r>
            <a:r>
              <a:rPr lang="en-IN" sz="2200" dirty="0" smtClean="0">
                <a:latin typeface="Trebuchet MS" panose="020B0603020202020204" pitchFamily="34" charset="0"/>
              </a:rPr>
              <a:t> medical imaging data to identify key risk factors associated with heart disease. The goal is to design a CNN model that accurately predicts the likelihood of heart disease based on extracted features from medical images, ultimately improving early risk detection and prevention strategies.</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 xmlns:a16="http://schemas.microsoft.com/office/drawing/2014/main" id="{33F04625-D209-9212-CD82-62F047126BAC}"/>
              </a:ext>
            </a:extLst>
          </p:cNvPr>
          <p:cNvSpPr txBox="1"/>
          <p:nvPr/>
        </p:nvSpPr>
        <p:spPr>
          <a:xfrm>
            <a:off x="714375" y="1524000"/>
            <a:ext cx="9191625" cy="5509200"/>
          </a:xfrm>
          <a:prstGeom prst="rect">
            <a:avLst/>
          </a:prstGeom>
          <a:noFill/>
        </p:spPr>
        <p:txBody>
          <a:bodyPr wrap="square" rtlCol="0">
            <a:spAutoFit/>
          </a:bodyPr>
          <a:lstStyle/>
          <a:p>
            <a:pPr algn="just"/>
            <a:r>
              <a:rPr lang="en-IN" sz="2200" b="1" dirty="0"/>
              <a:t>Objective:</a:t>
            </a:r>
            <a:r>
              <a:rPr lang="en-IN" sz="2200" dirty="0"/>
              <a:t> </a:t>
            </a:r>
            <a:endParaRPr lang="en-IN" sz="2200" dirty="0" smtClean="0"/>
          </a:p>
          <a:p>
            <a:pPr algn="just"/>
            <a:r>
              <a:rPr lang="en-IN" sz="2200" dirty="0" smtClean="0"/>
              <a:t>Utilize </a:t>
            </a:r>
            <a:r>
              <a:rPr lang="en-IN" sz="2200" dirty="0"/>
              <a:t>CNN algorithms to identify risk factors associated with heart disease through analysis of medical imaging data.</a:t>
            </a:r>
          </a:p>
          <a:p>
            <a:pPr algn="just"/>
            <a:r>
              <a:rPr lang="en-IN" sz="2200" b="1" dirty="0"/>
              <a:t>Data Acquisition and </a:t>
            </a:r>
            <a:r>
              <a:rPr lang="en-IN" sz="2200" b="1" dirty="0" err="1"/>
              <a:t>Preprocessing</a:t>
            </a:r>
            <a:r>
              <a:rPr lang="en-IN" sz="2200" b="1" dirty="0"/>
              <a:t>:</a:t>
            </a:r>
            <a:endParaRPr lang="en-IN" sz="2200" dirty="0"/>
          </a:p>
          <a:p>
            <a:pPr lvl="1" algn="just"/>
            <a:r>
              <a:rPr lang="en-IN" sz="2200" dirty="0"/>
              <a:t>Gather medical imaging data related to heart disease (MRI, CT scans, X-rays</a:t>
            </a:r>
            <a:r>
              <a:rPr lang="en-IN" sz="2200" dirty="0" smtClean="0"/>
              <a:t>).</a:t>
            </a:r>
            <a:r>
              <a:rPr lang="en-IN" sz="2200" dirty="0" err="1" smtClean="0"/>
              <a:t>Preprocess</a:t>
            </a:r>
            <a:r>
              <a:rPr lang="en-IN" sz="2200" dirty="0" smtClean="0"/>
              <a:t> </a:t>
            </a:r>
            <a:r>
              <a:rPr lang="en-IN" sz="2200" dirty="0"/>
              <a:t>data to ensure quality and </a:t>
            </a:r>
            <a:r>
              <a:rPr lang="en-IN" sz="2200" dirty="0" err="1" smtClean="0"/>
              <a:t>consistency.Handle</a:t>
            </a:r>
            <a:r>
              <a:rPr lang="en-IN" sz="2200" dirty="0" smtClean="0"/>
              <a:t> </a:t>
            </a:r>
            <a:r>
              <a:rPr lang="en-IN" sz="2200" dirty="0"/>
              <a:t>imbalanced datasets and apply data augmentation techniques.</a:t>
            </a:r>
          </a:p>
          <a:p>
            <a:pPr algn="just"/>
            <a:r>
              <a:rPr lang="en-IN" sz="2200" b="1" dirty="0"/>
              <a:t>CNN Model Design:</a:t>
            </a:r>
            <a:endParaRPr lang="en-IN" sz="2200" dirty="0"/>
          </a:p>
          <a:p>
            <a:pPr lvl="1" algn="just"/>
            <a:r>
              <a:rPr lang="en-IN" sz="2200" dirty="0"/>
              <a:t>Design a CNN architecture tailored for medical image </a:t>
            </a:r>
            <a:r>
              <a:rPr lang="en-IN" sz="2200" dirty="0" err="1" smtClean="0"/>
              <a:t>analysis.Optimize</a:t>
            </a:r>
            <a:r>
              <a:rPr lang="en-IN" sz="2200" dirty="0" smtClean="0"/>
              <a:t> </a:t>
            </a:r>
            <a:r>
              <a:rPr lang="en-IN" sz="2200" dirty="0" err="1"/>
              <a:t>hyperparameters</a:t>
            </a:r>
            <a:r>
              <a:rPr lang="en-IN" sz="2200" dirty="0"/>
              <a:t> and consider transfer learning for improved performance.</a:t>
            </a:r>
          </a:p>
          <a:p>
            <a:pPr algn="just"/>
            <a:r>
              <a:rPr lang="en-IN" sz="2200" b="1" dirty="0"/>
              <a:t>Training the CNN Model:</a:t>
            </a:r>
            <a:endParaRPr lang="en-IN" sz="2200" dirty="0"/>
          </a:p>
          <a:p>
            <a:pPr lvl="1" algn="just"/>
            <a:r>
              <a:rPr lang="en-IN" sz="2200" dirty="0"/>
              <a:t>Split dataset into training, validation, and test </a:t>
            </a:r>
            <a:r>
              <a:rPr lang="en-IN" sz="2200" dirty="0" err="1" smtClean="0"/>
              <a:t>sets.Train</a:t>
            </a:r>
            <a:r>
              <a:rPr lang="en-IN" sz="2200" dirty="0" smtClean="0"/>
              <a:t> </a:t>
            </a:r>
            <a:r>
              <a:rPr lang="en-IN" sz="2200" dirty="0"/>
              <a:t>CNN model using </a:t>
            </a:r>
            <a:r>
              <a:rPr lang="en-IN" sz="2200" dirty="0" err="1"/>
              <a:t>labeled</a:t>
            </a:r>
            <a:r>
              <a:rPr lang="en-IN" sz="2200" dirty="0"/>
              <a:t> </a:t>
            </a:r>
            <a:r>
              <a:rPr lang="en-IN" sz="2200" dirty="0" err="1" smtClean="0"/>
              <a:t>data.Monitor</a:t>
            </a:r>
            <a:r>
              <a:rPr lang="en-IN" sz="2200" dirty="0" smtClean="0"/>
              <a:t> </a:t>
            </a:r>
            <a:r>
              <a:rPr lang="en-IN" sz="2200" dirty="0"/>
              <a:t>training progress and adjust parameters as necessary.</a:t>
            </a:r>
          </a:p>
          <a:p>
            <a:pPr algn="just"/>
            <a:endParaRPr lang="en-IN" sz="22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295400"/>
            <a:ext cx="8610600" cy="4493538"/>
          </a:xfrm>
          <a:prstGeom prst="rect">
            <a:avLst/>
          </a:prstGeom>
        </p:spPr>
        <p:txBody>
          <a:bodyPr wrap="square">
            <a:spAutoFit/>
          </a:bodyPr>
          <a:lstStyle/>
          <a:p>
            <a:pPr algn="just"/>
            <a:r>
              <a:rPr lang="en-IN" sz="2200" b="1" dirty="0" smtClean="0"/>
              <a:t>Evaluation and Interpretation:</a:t>
            </a:r>
            <a:endParaRPr lang="en-IN" sz="2200" dirty="0" smtClean="0"/>
          </a:p>
          <a:p>
            <a:pPr lvl="1" algn="just"/>
            <a:r>
              <a:rPr lang="en-IN" sz="2200" dirty="0" smtClean="0"/>
              <a:t>Evaluate trained CNN model using appropriate </a:t>
            </a:r>
            <a:r>
              <a:rPr lang="en-IN" sz="2200" dirty="0" err="1" smtClean="0"/>
              <a:t>metrics.Interpret</a:t>
            </a:r>
            <a:r>
              <a:rPr lang="en-IN" sz="2200" dirty="0" smtClean="0"/>
              <a:t> results to identify significant risk factors associated with heart </a:t>
            </a:r>
            <a:r>
              <a:rPr lang="en-IN" sz="2200" dirty="0" err="1" smtClean="0"/>
              <a:t>disease.Visualize</a:t>
            </a:r>
            <a:r>
              <a:rPr lang="en-IN" sz="2200" dirty="0" smtClean="0"/>
              <a:t> features extracted by the CNN model for better understanding.</a:t>
            </a:r>
          </a:p>
          <a:p>
            <a:pPr algn="just"/>
            <a:r>
              <a:rPr lang="en-IN" sz="2200" b="1" dirty="0" smtClean="0"/>
              <a:t>Ethical Considerations:</a:t>
            </a:r>
            <a:endParaRPr lang="en-IN" sz="2200" dirty="0" smtClean="0"/>
          </a:p>
          <a:p>
            <a:pPr lvl="1" algn="just"/>
            <a:r>
              <a:rPr lang="en-IN" sz="2200" dirty="0" smtClean="0"/>
              <a:t>Address ethical implications including fairness, transparency, and patient </a:t>
            </a:r>
            <a:r>
              <a:rPr lang="en-IN" sz="2200" dirty="0" err="1" smtClean="0"/>
              <a:t>privacy.Ensure</a:t>
            </a:r>
            <a:r>
              <a:rPr lang="en-IN" sz="2200" dirty="0" smtClean="0"/>
              <a:t> deployment of CNN model adheres to ethical guidelines and regulations.</a:t>
            </a:r>
          </a:p>
          <a:p>
            <a:pPr algn="just"/>
            <a:r>
              <a:rPr lang="en-IN" sz="2200" b="1" dirty="0" smtClean="0"/>
              <a:t>Future Directions:</a:t>
            </a:r>
            <a:endParaRPr lang="en-IN" sz="2200" dirty="0" smtClean="0"/>
          </a:p>
          <a:p>
            <a:pPr lvl="1" algn="just"/>
            <a:r>
              <a:rPr lang="en-IN" sz="2200" dirty="0" smtClean="0"/>
              <a:t>Identify potential </a:t>
            </a:r>
            <a:r>
              <a:rPr lang="en-IN" sz="2200" dirty="0" smtClean="0"/>
              <a:t>enhancements and future research </a:t>
            </a:r>
            <a:r>
              <a:rPr lang="en-IN" sz="2200" dirty="0" err="1" smtClean="0"/>
              <a:t>directions.Explore</a:t>
            </a:r>
            <a:r>
              <a:rPr lang="en-IN" sz="2200" dirty="0" smtClean="0"/>
              <a:t> integration of additional data sources or risk factors to enhance risk assessment comprehensiveness.</a:t>
            </a:r>
            <a:endParaRPr lang="en-IN" sz="2200" dirty="0"/>
          </a:p>
        </p:txBody>
      </p:sp>
    </p:spTree>
    <p:extLst>
      <p:ext uri="{BB962C8B-B14F-4D97-AF65-F5344CB8AC3E}">
        <p14:creationId xmlns:p14="http://schemas.microsoft.com/office/powerpoint/2010/main" val="11641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 xmlns:a16="http://schemas.microsoft.com/office/drawing/2014/main" id="{24E50998-5B06-BC7B-8851-6FC030E57666}"/>
              </a:ext>
            </a:extLst>
          </p:cNvPr>
          <p:cNvSpPr txBox="1"/>
          <p:nvPr/>
        </p:nvSpPr>
        <p:spPr>
          <a:xfrm>
            <a:off x="762000" y="1235255"/>
            <a:ext cx="8458200" cy="5355312"/>
          </a:xfrm>
          <a:prstGeom prst="rect">
            <a:avLst/>
          </a:prstGeom>
          <a:noFill/>
        </p:spPr>
        <p:txBody>
          <a:bodyPr wrap="square" rtlCol="0">
            <a:spAutoFit/>
          </a:bodyPr>
          <a:lstStyle/>
          <a:p>
            <a:pPr algn="l"/>
            <a:endParaRPr lang="en-US" b="0" i="0" dirty="0">
              <a:solidFill>
                <a:schemeClr val="tx1"/>
              </a:solidFill>
              <a:effectLst/>
              <a:latin typeface="Söhne"/>
            </a:endParaRPr>
          </a:p>
          <a:p>
            <a:pPr algn="just">
              <a:buFont typeface="+mj-lt"/>
              <a:buAutoNum type="arabicPeriod"/>
            </a:pPr>
            <a:r>
              <a:rPr lang="en-US" b="0" i="0" dirty="0">
                <a:solidFill>
                  <a:schemeClr val="tx1"/>
                </a:solidFill>
                <a:effectLst/>
                <a:latin typeface="Trebuchet MS" panose="020B0603020202020204" pitchFamily="34" charset="0"/>
              </a:rPr>
              <a:t>Healthcare Professionals:</a:t>
            </a:r>
          </a:p>
          <a:p>
            <a:pPr marL="742950" lvl="1" indent="-285750" algn="just">
              <a:buFont typeface="+mj-lt"/>
              <a:buAutoNum type="arabicPeriod"/>
            </a:pPr>
            <a:r>
              <a:rPr lang="en-US" b="0" i="0" dirty="0">
                <a:solidFill>
                  <a:schemeClr val="tx1"/>
                </a:solidFill>
                <a:effectLst/>
                <a:latin typeface="Trebuchet MS" panose="020B0603020202020204" pitchFamily="34" charset="0"/>
              </a:rPr>
              <a:t>Cardiologists: Utilize the CNN algorithm outputs to aid in the interpretation of medical images, assisting in the diagnosis and treatment planning for patients with heart disease.</a:t>
            </a:r>
          </a:p>
          <a:p>
            <a:pPr marL="742950" lvl="1" indent="-285750" algn="just">
              <a:buFont typeface="+mj-lt"/>
              <a:buAutoNum type="arabicPeriod"/>
            </a:pPr>
            <a:r>
              <a:rPr lang="en-US" b="0" i="0" dirty="0">
                <a:solidFill>
                  <a:schemeClr val="tx1"/>
                </a:solidFill>
                <a:effectLst/>
                <a:latin typeface="Trebuchet MS" panose="020B0603020202020204" pitchFamily="34" charset="0"/>
              </a:rPr>
              <a:t>Radiologists: Incorporate the CNN algorithm results into their diagnostic workflows, enhancing the accuracy and efficiency of detecting cardiovascular abnormalities from imaging scans.</a:t>
            </a:r>
          </a:p>
          <a:p>
            <a:pPr marL="742950" lvl="1" indent="-285750" algn="just">
              <a:buFont typeface="+mj-lt"/>
              <a:buAutoNum type="arabicPeriod"/>
            </a:pPr>
            <a:r>
              <a:rPr lang="en-US" b="0" i="0" dirty="0">
                <a:solidFill>
                  <a:schemeClr val="tx1"/>
                </a:solidFill>
                <a:effectLst/>
                <a:latin typeface="Trebuchet MS" panose="020B0603020202020204" pitchFamily="34" charset="0"/>
              </a:rPr>
              <a:t>General Physicians: Benefit from the CNN algorithm's risk assessment capabilities, enabling them to identify potential heart disease risk factors earlier during routine check-ups and screenings.</a:t>
            </a:r>
          </a:p>
          <a:p>
            <a:pPr algn="just">
              <a:buFont typeface="+mj-lt"/>
              <a:buAutoNum type="arabicPeriod"/>
            </a:pPr>
            <a:r>
              <a:rPr lang="en-US" b="0" i="0" dirty="0">
                <a:solidFill>
                  <a:schemeClr val="tx1"/>
                </a:solidFill>
                <a:effectLst/>
                <a:latin typeface="Trebuchet MS" panose="020B0603020202020204" pitchFamily="34" charset="0"/>
              </a:rPr>
              <a:t>Patients:</a:t>
            </a:r>
          </a:p>
          <a:p>
            <a:pPr marL="742950" lvl="1" indent="-285750" algn="just">
              <a:buFont typeface="+mj-lt"/>
              <a:buAutoNum type="arabicPeriod"/>
            </a:pPr>
            <a:r>
              <a:rPr lang="en-US" b="0" i="0" dirty="0">
                <a:solidFill>
                  <a:schemeClr val="tx1"/>
                </a:solidFill>
                <a:effectLst/>
                <a:latin typeface="Trebuchet MS" panose="020B0603020202020204" pitchFamily="34" charset="0"/>
              </a:rPr>
              <a:t>Indirectly benefit from the project outcomes as improved risk assessment and early detection facilitated by the CNN algorithm lead to timely interventions and better management of cardiovascular health.</a:t>
            </a:r>
          </a:p>
          <a:p>
            <a:pPr marL="742950" lvl="1" indent="-285750" algn="just">
              <a:buFont typeface="+mj-lt"/>
              <a:buAutoNum type="arabicPeriod"/>
            </a:pPr>
            <a:r>
              <a:rPr lang="en-US" b="0" i="0" dirty="0">
                <a:solidFill>
                  <a:schemeClr val="tx1"/>
                </a:solidFill>
                <a:effectLst/>
                <a:latin typeface="Trebuchet MS" panose="020B0603020202020204" pitchFamily="34" charset="0"/>
              </a:rPr>
              <a:t>Receive personalized treatment plans based on the identified risk factors, potentially resulting in better health outcomes and reduced morbidity and mortality related to heart disease.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 xmlns:a16="http://schemas.microsoft.com/office/drawing/2014/main" id="{8F553880-5304-13E2-2E98-7F40D5897260}"/>
              </a:ext>
            </a:extLst>
          </p:cNvPr>
          <p:cNvSpPr txBox="1"/>
          <p:nvPr/>
        </p:nvSpPr>
        <p:spPr>
          <a:xfrm>
            <a:off x="3119435" y="1476375"/>
            <a:ext cx="8691565" cy="5324535"/>
          </a:xfrm>
          <a:prstGeom prst="rect">
            <a:avLst/>
          </a:prstGeom>
          <a:noFill/>
        </p:spPr>
        <p:txBody>
          <a:bodyPr wrap="square" rtlCol="0">
            <a:spAutoFit/>
          </a:bodyPr>
          <a:lstStyle/>
          <a:p>
            <a:pPr algn="just"/>
            <a:r>
              <a:rPr lang="en-IN" sz="2000" dirty="0" smtClean="0">
                <a:latin typeface="Trebuchet MS" panose="020B0603020202020204" pitchFamily="34" charset="0"/>
              </a:rPr>
              <a:t>Identifying risk factors for heart disease using a Convolutional Neural Network (CNN) algorithm involves several sequential steps. Initially, a dataset is collected, comprising pertinent individual information like age, gender, blood pressure, cholesterol levels, and smoking habits, alongside heart disease status. Following data collection, </a:t>
            </a:r>
            <a:r>
              <a:rPr lang="en-IN" sz="2000" dirty="0" err="1" smtClean="0">
                <a:latin typeface="Trebuchet MS" panose="020B0603020202020204" pitchFamily="34" charset="0"/>
              </a:rPr>
              <a:t>preprocessing</a:t>
            </a:r>
            <a:r>
              <a:rPr lang="en-IN" sz="2000" dirty="0" smtClean="0">
                <a:latin typeface="Trebuchet MS" panose="020B0603020202020204" pitchFamily="34" charset="0"/>
              </a:rPr>
              <a:t> ensues, encompassing normalization, categorical variable encoding, handling missing data, and partitioning into training and testing </a:t>
            </a:r>
            <a:r>
              <a:rPr lang="en-IN" sz="2000" dirty="0" err="1" smtClean="0">
                <a:latin typeface="Trebuchet MS" panose="020B0603020202020204" pitchFamily="34" charset="0"/>
              </a:rPr>
              <a:t>sets.Evaluation</a:t>
            </a:r>
            <a:r>
              <a:rPr lang="en-IN" sz="2000" dirty="0" smtClean="0">
                <a:latin typeface="Trebuchet MS" panose="020B0603020202020204" pitchFamily="34" charset="0"/>
              </a:rPr>
              <a:t> metrics such as accuracy, precision, recall, F1-score, and ROC-AUC curve are employed to assess model performance. Post-training, feature importance analysis is conducted to identify key risk factors contributing to heart disease prediction, complemented by interpretation and validation to align with medical expertise. Finally, the model is deployed in real-world healthcare settings, necessitating continuous monitoring and updates to ensure sustained accuracy and reliability over time. Through this systematic approach, CNN algorithms can effectively identify heart disease risk factors, aiding in early diagnosis and preventive healthcare strategies.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 xmlns:a16="http://schemas.microsoft.com/office/drawing/2014/main" id="{8F553880-5304-13E2-2E98-7F40D5897260}"/>
              </a:ext>
            </a:extLst>
          </p:cNvPr>
          <p:cNvSpPr txBox="1"/>
          <p:nvPr/>
        </p:nvSpPr>
        <p:spPr>
          <a:xfrm>
            <a:off x="2976562" y="1933601"/>
            <a:ext cx="8539163" cy="4909036"/>
          </a:xfrm>
          <a:prstGeom prst="rect">
            <a:avLst/>
          </a:prstGeom>
          <a:noFill/>
        </p:spPr>
        <p:txBody>
          <a:bodyPr wrap="square" rtlCol="0">
            <a:spAutoFit/>
          </a:bodyPr>
          <a:lstStyle/>
          <a:p>
            <a:pPr algn="just">
              <a:buFont typeface="+mj-lt"/>
              <a:buAutoNum type="arabicPeriod"/>
            </a:pPr>
            <a:r>
              <a:rPr lang="en-US" sz="2400" b="0" i="0" dirty="0">
                <a:solidFill>
                  <a:schemeClr val="tx1"/>
                </a:solidFill>
                <a:effectLst/>
                <a:latin typeface="Trebuchet MS" panose="020B0603020202020204" pitchFamily="34" charset="0"/>
              </a:rPr>
              <a:t>Precision: Our CNN algorithm offers precise identification of risk factors associated with heart disease by analyzing medical images with high accuracy, minimizing the chances of false positives or negatives.</a:t>
            </a:r>
          </a:p>
          <a:p>
            <a:pPr algn="just">
              <a:buFont typeface="+mj-lt"/>
              <a:buAutoNum type="arabicPeriod"/>
            </a:pPr>
            <a:r>
              <a:rPr lang="en-US" sz="2400" b="0" i="0" dirty="0">
                <a:solidFill>
                  <a:schemeClr val="tx1"/>
                </a:solidFill>
                <a:effectLst/>
                <a:latin typeface="Trebuchet MS" panose="020B0603020202020204" pitchFamily="34" charset="0"/>
              </a:rPr>
              <a:t>Early Detection: By accurately identifying risk factors from medical images, our solution enables early detection of heart disease, allowing for timely intervention and prevention strategies.</a:t>
            </a:r>
          </a:p>
          <a:p>
            <a:pPr algn="just">
              <a:buFont typeface="+mj-lt"/>
              <a:buAutoNum type="arabicPeriod"/>
            </a:pPr>
            <a:r>
              <a:rPr lang="en-US" sz="2400" b="0" i="0" dirty="0">
                <a:solidFill>
                  <a:schemeClr val="tx1"/>
                </a:solidFill>
                <a:effectLst/>
                <a:latin typeface="Trebuchet MS" panose="020B0603020202020204" pitchFamily="34" charset="0"/>
              </a:rPr>
              <a:t>Personalized Care: The algorithm provides personalized risk assessment, enabling healthcare professionals to tailor treatment plans based on individual patient profiles and specific risk factors identified.</a:t>
            </a:r>
          </a:p>
          <a:p>
            <a:pPr algn="just"/>
            <a:endParaRPr lang="en-IN" sz="2500" dirty="0">
              <a:latin typeface="Trebuchet MS" panose="020B0603020202020204" pitchFamily="34" charset="0"/>
            </a:endParaRPr>
          </a:p>
        </p:txBody>
      </p:sp>
    </p:spTree>
    <p:extLst>
      <p:ext uri="{BB962C8B-B14F-4D97-AF65-F5344CB8AC3E}">
        <p14:creationId xmlns:p14="http://schemas.microsoft.com/office/powerpoint/2010/main" val="3446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1190</Words>
  <Application>Microsoft Office PowerPoint</Application>
  <PresentationFormat>Custom</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PowerPoint Presentation</vt:lpstr>
      <vt:lpstr>WHO ARE THE END USERS?</vt:lpstr>
      <vt:lpstr>YOUR SOLUTION AND ITS VALUE PROPOSITION</vt:lpstr>
      <vt:lpstr>YOUR SOLUTION AND ITS VALUE PROPOSITION</vt:lpstr>
      <vt:lpstr>THE WOW IN YOUR SOLUTION</vt:lpstr>
      <vt:lpstr>FINAL OUTPUT</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Kaveen Vignesh T K</dc:creator>
  <cp:lastModifiedBy>2021PITIT199</cp:lastModifiedBy>
  <cp:revision>4</cp:revision>
  <dcterms:created xsi:type="dcterms:W3CDTF">2024-03-30T06:12:33Z</dcterms:created>
  <dcterms:modified xsi:type="dcterms:W3CDTF">2024-04-02T04:24:26Z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