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54227-89AE-4FE1-B606-47D8C908017A}" type="datetimeFigureOut">
              <a:rPr lang="en-US" smtClean="0"/>
              <a:t>9/23/2021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9D7D3-D1D7-4367-B4C8-CEFC758DEAE3}" type="slidenum">
              <a:rPr lang="en-US" smtClean="0"/>
              <a:t>‹#›</a:t>
            </a:fld>
            <a:endParaRPr lang="en-US"/>
          </a:p>
        </p:txBody>
      </p:sp>
    </p:spTree>
    <p:extLst>
      <p:ext uri="{BB962C8B-B14F-4D97-AF65-F5344CB8AC3E}">
        <p14:creationId xmlns:p14="http://schemas.microsoft.com/office/powerpoint/2010/main" val="3167222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Biotechnology is a broad area of biology and technology, involving the use of living systems and organisms to develop or make products. Depending on the tools and applications, it often overlaps with related scientific fields.</a:t>
            </a:r>
          </a:p>
        </p:txBody>
      </p:sp>
      <p:sp>
        <p:nvSpPr>
          <p:cNvPr id="4" name="Slide Number Placeholder 3"/>
          <p:cNvSpPr>
            <a:spLocks noGrp="1"/>
          </p:cNvSpPr>
          <p:nvPr>
            <p:ph type="sldNum" sz="quarter" idx="5"/>
          </p:nvPr>
        </p:nvSpPr>
        <p:spPr/>
        <p:txBody>
          <a:bodyPr/>
          <a:lstStyle/>
          <a:p>
            <a:fld id="{D069D7D3-D1D7-4367-B4C8-CEFC758DEAE3}" type="slidenum">
              <a:rPr lang="en-US" smtClean="0"/>
              <a:t>2</a:t>
            </a:fld>
            <a:endParaRPr lang="en-US"/>
          </a:p>
        </p:txBody>
      </p:sp>
    </p:spTree>
    <p:extLst>
      <p:ext uri="{BB962C8B-B14F-4D97-AF65-F5344CB8AC3E}">
        <p14:creationId xmlns:p14="http://schemas.microsoft.com/office/powerpoint/2010/main" val="2745662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areas where we can take biotechnology methods to use different applications for various purposes. </a:t>
            </a:r>
          </a:p>
        </p:txBody>
      </p:sp>
      <p:sp>
        <p:nvSpPr>
          <p:cNvPr id="4" name="Slide Number Placeholder 3"/>
          <p:cNvSpPr>
            <a:spLocks noGrp="1"/>
          </p:cNvSpPr>
          <p:nvPr>
            <p:ph type="sldNum" sz="quarter" idx="5"/>
          </p:nvPr>
        </p:nvSpPr>
        <p:spPr/>
        <p:txBody>
          <a:bodyPr/>
          <a:lstStyle/>
          <a:p>
            <a:fld id="{D069D7D3-D1D7-4367-B4C8-CEFC758DEAE3}" type="slidenum">
              <a:rPr lang="en-US" smtClean="0"/>
              <a:t>3</a:t>
            </a:fld>
            <a:endParaRPr lang="en-US"/>
          </a:p>
        </p:txBody>
      </p:sp>
    </p:spTree>
    <p:extLst>
      <p:ext uri="{BB962C8B-B14F-4D97-AF65-F5344CB8AC3E}">
        <p14:creationId xmlns:p14="http://schemas.microsoft.com/office/powerpoint/2010/main" val="3580546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Technology | nutrition | benefits </a:t>
            </a:r>
          </a:p>
        </p:txBody>
      </p:sp>
      <p:sp>
        <p:nvSpPr>
          <p:cNvPr id="4" name="Slide Number Placeholder 3"/>
          <p:cNvSpPr>
            <a:spLocks noGrp="1"/>
          </p:cNvSpPr>
          <p:nvPr>
            <p:ph type="sldNum" sz="quarter" idx="5"/>
          </p:nvPr>
        </p:nvSpPr>
        <p:spPr/>
        <p:txBody>
          <a:bodyPr/>
          <a:lstStyle/>
          <a:p>
            <a:fld id="{D069D7D3-D1D7-4367-B4C8-CEFC758DEAE3}" type="slidenum">
              <a:rPr lang="en-US" smtClean="0"/>
              <a:t>4</a:t>
            </a:fld>
            <a:endParaRPr lang="en-US"/>
          </a:p>
        </p:txBody>
      </p:sp>
    </p:spTree>
    <p:extLst>
      <p:ext uri="{BB962C8B-B14F-4D97-AF65-F5344CB8AC3E}">
        <p14:creationId xmlns:p14="http://schemas.microsoft.com/office/powerpoint/2010/main" val="3407059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Technology | process |benefits  </a:t>
            </a:r>
          </a:p>
        </p:txBody>
      </p:sp>
      <p:sp>
        <p:nvSpPr>
          <p:cNvPr id="4" name="Slide Number Placeholder 3"/>
          <p:cNvSpPr>
            <a:spLocks noGrp="1"/>
          </p:cNvSpPr>
          <p:nvPr>
            <p:ph type="sldNum" sz="quarter" idx="5"/>
          </p:nvPr>
        </p:nvSpPr>
        <p:spPr/>
        <p:txBody>
          <a:bodyPr/>
          <a:lstStyle/>
          <a:p>
            <a:fld id="{D069D7D3-D1D7-4367-B4C8-CEFC758DEAE3}" type="slidenum">
              <a:rPr lang="en-US" smtClean="0"/>
              <a:t>5</a:t>
            </a:fld>
            <a:endParaRPr lang="en-US"/>
          </a:p>
        </p:txBody>
      </p:sp>
    </p:spTree>
    <p:extLst>
      <p:ext uri="{BB962C8B-B14F-4D97-AF65-F5344CB8AC3E}">
        <p14:creationId xmlns:p14="http://schemas.microsoft.com/office/powerpoint/2010/main" val="3327044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the transgenic animals |  what is the technology we use | benefits </a:t>
            </a:r>
          </a:p>
        </p:txBody>
      </p:sp>
      <p:sp>
        <p:nvSpPr>
          <p:cNvPr id="4" name="Slide Number Placeholder 3"/>
          <p:cNvSpPr>
            <a:spLocks noGrp="1"/>
          </p:cNvSpPr>
          <p:nvPr>
            <p:ph type="sldNum" sz="quarter" idx="5"/>
          </p:nvPr>
        </p:nvSpPr>
        <p:spPr/>
        <p:txBody>
          <a:bodyPr/>
          <a:lstStyle/>
          <a:p>
            <a:fld id="{D069D7D3-D1D7-4367-B4C8-CEFC758DEAE3}" type="slidenum">
              <a:rPr lang="en-US" smtClean="0"/>
              <a:t>6</a:t>
            </a:fld>
            <a:endParaRPr lang="en-US"/>
          </a:p>
        </p:txBody>
      </p:sp>
    </p:spTree>
    <p:extLst>
      <p:ext uri="{BB962C8B-B14F-4D97-AF65-F5344CB8AC3E}">
        <p14:creationId xmlns:p14="http://schemas.microsoft.com/office/powerpoint/2010/main" val="2092041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02E80C-4261-4102-A094-FD1EAF4B70DD}" type="datetime1">
              <a:rPr lang="en-US" smtClean="0"/>
              <a:t>9/23/2021</a:t>
            </a:fld>
            <a:endParaRPr lang="en-US" dirty="0"/>
          </a:p>
        </p:txBody>
      </p:sp>
      <p:sp>
        <p:nvSpPr>
          <p:cNvPr id="5" name="Footer Placeholder 4"/>
          <p:cNvSpPr>
            <a:spLocks noGrp="1"/>
          </p:cNvSpPr>
          <p:nvPr>
            <p:ph type="ftr" sz="quarter" idx="11"/>
          </p:nvPr>
        </p:nvSpPr>
        <p:spPr/>
        <p:txBody>
          <a:bodyPr/>
          <a:lstStyle/>
          <a:p>
            <a:r>
              <a:rPr lang="en-US"/>
              <a:t>Applications of biotechnology | Kaveesha Ramanayake</a:t>
            </a:r>
            <a:endParaRPr lang="en-US" dirty="0"/>
          </a:p>
        </p:txBody>
      </p:sp>
      <p:sp>
        <p:nvSpPr>
          <p:cNvPr id="6" name="Slide Number Placeholder 5"/>
          <p:cNvSpPr>
            <a:spLocks noGrp="1"/>
          </p:cNvSpPr>
          <p:nvPr>
            <p:ph type="sldNum" sz="quarter" idx="12"/>
          </p:nvPr>
        </p:nvSpPr>
        <p:spPr/>
        <p:txBody>
          <a:bodyPr/>
          <a:lstStyle/>
          <a:p>
            <a:fld id="{3AE6F2A0-47A6-40B1-B47C-D77E33EEB2B1}" type="slidenum">
              <a:rPr lang="en-US" smtClean="0"/>
              <a:t>‹#›</a:t>
            </a:fld>
            <a:endParaRPr lang="en-US" dirty="0"/>
          </a:p>
        </p:txBody>
      </p:sp>
    </p:spTree>
    <p:extLst>
      <p:ext uri="{BB962C8B-B14F-4D97-AF65-F5344CB8AC3E}">
        <p14:creationId xmlns:p14="http://schemas.microsoft.com/office/powerpoint/2010/main" val="3646728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52B660-CF5B-4187-A324-969E2EB1BE60}" type="datetime1">
              <a:rPr lang="en-US" smtClean="0"/>
              <a:t>9/23/2021</a:t>
            </a:fld>
            <a:endParaRPr lang="en-US" dirty="0"/>
          </a:p>
        </p:txBody>
      </p:sp>
      <p:sp>
        <p:nvSpPr>
          <p:cNvPr id="6" name="Footer Placeholder 5"/>
          <p:cNvSpPr>
            <a:spLocks noGrp="1"/>
          </p:cNvSpPr>
          <p:nvPr>
            <p:ph type="ftr" sz="quarter" idx="11"/>
          </p:nvPr>
        </p:nvSpPr>
        <p:spPr/>
        <p:txBody>
          <a:bodyPr/>
          <a:lstStyle/>
          <a:p>
            <a:r>
              <a:rPr lang="en-US"/>
              <a:t>Applications of biotechnology | Kaveesha Ramanayake</a:t>
            </a:r>
            <a:endParaRPr lang="en-US" dirty="0"/>
          </a:p>
        </p:txBody>
      </p:sp>
      <p:sp>
        <p:nvSpPr>
          <p:cNvPr id="7" name="Slide Number Placeholder 6"/>
          <p:cNvSpPr>
            <a:spLocks noGrp="1"/>
          </p:cNvSpPr>
          <p:nvPr>
            <p:ph type="sldNum" sz="quarter" idx="12"/>
          </p:nvPr>
        </p:nvSpPr>
        <p:spPr/>
        <p:txBody>
          <a:bodyPr/>
          <a:lstStyle/>
          <a:p>
            <a:fld id="{3AE6F2A0-47A6-40B1-B47C-D77E33EEB2B1}" type="slidenum">
              <a:rPr lang="en-US" smtClean="0"/>
              <a:t>‹#›</a:t>
            </a:fld>
            <a:endParaRPr lang="en-US" dirty="0"/>
          </a:p>
        </p:txBody>
      </p:sp>
    </p:spTree>
    <p:extLst>
      <p:ext uri="{BB962C8B-B14F-4D97-AF65-F5344CB8AC3E}">
        <p14:creationId xmlns:p14="http://schemas.microsoft.com/office/powerpoint/2010/main" val="945957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9F3224-37EA-49F6-B15E-403C2FA60FD9}" type="datetime1">
              <a:rPr lang="en-US" smtClean="0"/>
              <a:t>9/23/2021</a:t>
            </a:fld>
            <a:endParaRPr lang="en-US" dirty="0"/>
          </a:p>
        </p:txBody>
      </p:sp>
      <p:sp>
        <p:nvSpPr>
          <p:cNvPr id="6" name="Footer Placeholder 5"/>
          <p:cNvSpPr>
            <a:spLocks noGrp="1"/>
          </p:cNvSpPr>
          <p:nvPr>
            <p:ph type="ftr" sz="quarter" idx="11"/>
          </p:nvPr>
        </p:nvSpPr>
        <p:spPr/>
        <p:txBody>
          <a:bodyPr/>
          <a:lstStyle/>
          <a:p>
            <a:r>
              <a:rPr lang="en-US"/>
              <a:t>Applications of biotechnology | Kaveesha Ramanayake</a:t>
            </a:r>
            <a:endParaRPr lang="en-US" dirty="0"/>
          </a:p>
        </p:txBody>
      </p:sp>
      <p:sp>
        <p:nvSpPr>
          <p:cNvPr id="7" name="Slide Number Placeholder 6"/>
          <p:cNvSpPr>
            <a:spLocks noGrp="1"/>
          </p:cNvSpPr>
          <p:nvPr>
            <p:ph type="sldNum" sz="quarter" idx="12"/>
          </p:nvPr>
        </p:nvSpPr>
        <p:spPr/>
        <p:txBody>
          <a:bodyPr/>
          <a:lstStyle/>
          <a:p>
            <a:fld id="{3AE6F2A0-47A6-40B1-B47C-D77E33EEB2B1}" type="slidenum">
              <a:rPr lang="en-US" smtClean="0"/>
              <a:t>‹#›</a:t>
            </a:fld>
            <a:endParaRPr lang="en-US" dirty="0"/>
          </a:p>
        </p:txBody>
      </p:sp>
    </p:spTree>
    <p:extLst>
      <p:ext uri="{BB962C8B-B14F-4D97-AF65-F5344CB8AC3E}">
        <p14:creationId xmlns:p14="http://schemas.microsoft.com/office/powerpoint/2010/main" val="1333130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3C293F-352F-48F2-8D07-A4077EE6CD62}" type="datetime1">
              <a:rPr lang="en-US" smtClean="0"/>
              <a:t>9/23/2021</a:t>
            </a:fld>
            <a:endParaRPr lang="en-US" dirty="0"/>
          </a:p>
        </p:txBody>
      </p:sp>
      <p:sp>
        <p:nvSpPr>
          <p:cNvPr id="6" name="Footer Placeholder 5"/>
          <p:cNvSpPr>
            <a:spLocks noGrp="1"/>
          </p:cNvSpPr>
          <p:nvPr>
            <p:ph type="ftr" sz="quarter" idx="11"/>
          </p:nvPr>
        </p:nvSpPr>
        <p:spPr/>
        <p:txBody>
          <a:bodyPr/>
          <a:lstStyle/>
          <a:p>
            <a:r>
              <a:rPr lang="en-US"/>
              <a:t>Applications of biotechnology | Kaveesha Ramanayake</a:t>
            </a:r>
            <a:endParaRPr lang="en-US" dirty="0"/>
          </a:p>
        </p:txBody>
      </p:sp>
      <p:sp>
        <p:nvSpPr>
          <p:cNvPr id="7" name="Slide Number Placeholder 6"/>
          <p:cNvSpPr>
            <a:spLocks noGrp="1"/>
          </p:cNvSpPr>
          <p:nvPr>
            <p:ph type="sldNum" sz="quarter" idx="12"/>
          </p:nvPr>
        </p:nvSpPr>
        <p:spPr/>
        <p:txBody>
          <a:bodyPr/>
          <a:lstStyle/>
          <a:p>
            <a:fld id="{3AE6F2A0-47A6-40B1-B47C-D77E33EEB2B1}"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2507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8C5D7F-077D-4E15-BB0A-E1A443F31A69}" type="datetime1">
              <a:rPr lang="en-US" smtClean="0"/>
              <a:t>9/23/2021</a:t>
            </a:fld>
            <a:endParaRPr lang="en-US" dirty="0"/>
          </a:p>
        </p:txBody>
      </p:sp>
      <p:sp>
        <p:nvSpPr>
          <p:cNvPr id="6" name="Footer Placeholder 5"/>
          <p:cNvSpPr>
            <a:spLocks noGrp="1"/>
          </p:cNvSpPr>
          <p:nvPr>
            <p:ph type="ftr" sz="quarter" idx="11"/>
          </p:nvPr>
        </p:nvSpPr>
        <p:spPr/>
        <p:txBody>
          <a:bodyPr/>
          <a:lstStyle/>
          <a:p>
            <a:r>
              <a:rPr lang="en-US"/>
              <a:t>Applications of biotechnology | Kaveesha Ramanayake</a:t>
            </a:r>
            <a:endParaRPr lang="en-US" dirty="0"/>
          </a:p>
        </p:txBody>
      </p:sp>
      <p:sp>
        <p:nvSpPr>
          <p:cNvPr id="7" name="Slide Number Placeholder 6"/>
          <p:cNvSpPr>
            <a:spLocks noGrp="1"/>
          </p:cNvSpPr>
          <p:nvPr>
            <p:ph type="sldNum" sz="quarter" idx="12"/>
          </p:nvPr>
        </p:nvSpPr>
        <p:spPr/>
        <p:txBody>
          <a:bodyPr/>
          <a:lstStyle/>
          <a:p>
            <a:fld id="{3AE6F2A0-47A6-40B1-B47C-D77E33EEB2B1}" type="slidenum">
              <a:rPr lang="en-US" smtClean="0"/>
              <a:t>‹#›</a:t>
            </a:fld>
            <a:endParaRPr lang="en-US" dirty="0"/>
          </a:p>
        </p:txBody>
      </p:sp>
    </p:spTree>
    <p:extLst>
      <p:ext uri="{BB962C8B-B14F-4D97-AF65-F5344CB8AC3E}">
        <p14:creationId xmlns:p14="http://schemas.microsoft.com/office/powerpoint/2010/main" val="1954521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448F6D-E7E3-4203-88C4-CC868B660EDB}" type="datetime1">
              <a:rPr lang="en-US" smtClean="0"/>
              <a:t>9/23/2021</a:t>
            </a:fld>
            <a:endParaRPr lang="en-US" dirty="0"/>
          </a:p>
        </p:txBody>
      </p:sp>
      <p:sp>
        <p:nvSpPr>
          <p:cNvPr id="4" name="Footer Placeholder 3"/>
          <p:cNvSpPr>
            <a:spLocks noGrp="1"/>
          </p:cNvSpPr>
          <p:nvPr>
            <p:ph type="ftr" sz="quarter" idx="11"/>
          </p:nvPr>
        </p:nvSpPr>
        <p:spPr/>
        <p:txBody>
          <a:bodyPr/>
          <a:lstStyle/>
          <a:p>
            <a:r>
              <a:rPr lang="en-US"/>
              <a:t>Applications of biotechnology | Kaveesha Ramanayake</a:t>
            </a:r>
            <a:endParaRPr lang="en-US" dirty="0"/>
          </a:p>
        </p:txBody>
      </p:sp>
      <p:sp>
        <p:nvSpPr>
          <p:cNvPr id="5" name="Slide Number Placeholder 4"/>
          <p:cNvSpPr>
            <a:spLocks noGrp="1"/>
          </p:cNvSpPr>
          <p:nvPr>
            <p:ph type="sldNum" sz="quarter" idx="12"/>
          </p:nvPr>
        </p:nvSpPr>
        <p:spPr/>
        <p:txBody>
          <a:bodyPr/>
          <a:lstStyle/>
          <a:p>
            <a:fld id="{3AE6F2A0-47A6-40B1-B47C-D77E33EEB2B1}" type="slidenum">
              <a:rPr lang="en-US" smtClean="0"/>
              <a:t>‹#›</a:t>
            </a:fld>
            <a:endParaRPr lang="en-US" dirty="0"/>
          </a:p>
        </p:txBody>
      </p:sp>
    </p:spTree>
    <p:extLst>
      <p:ext uri="{BB962C8B-B14F-4D97-AF65-F5344CB8AC3E}">
        <p14:creationId xmlns:p14="http://schemas.microsoft.com/office/powerpoint/2010/main" val="1591710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5CBBD0-0A16-4883-9863-CD0175787FAA}" type="datetime1">
              <a:rPr lang="en-US" smtClean="0"/>
              <a:t>9/23/2021</a:t>
            </a:fld>
            <a:endParaRPr lang="en-US" dirty="0"/>
          </a:p>
        </p:txBody>
      </p:sp>
      <p:sp>
        <p:nvSpPr>
          <p:cNvPr id="4" name="Footer Placeholder 3"/>
          <p:cNvSpPr>
            <a:spLocks noGrp="1"/>
          </p:cNvSpPr>
          <p:nvPr>
            <p:ph type="ftr" sz="quarter" idx="11"/>
          </p:nvPr>
        </p:nvSpPr>
        <p:spPr/>
        <p:txBody>
          <a:bodyPr/>
          <a:lstStyle/>
          <a:p>
            <a:r>
              <a:rPr lang="en-US"/>
              <a:t>Applications of biotechnology | Kaveesha Ramanayake</a:t>
            </a:r>
            <a:endParaRPr lang="en-US" dirty="0"/>
          </a:p>
        </p:txBody>
      </p:sp>
      <p:sp>
        <p:nvSpPr>
          <p:cNvPr id="5" name="Slide Number Placeholder 4"/>
          <p:cNvSpPr>
            <a:spLocks noGrp="1"/>
          </p:cNvSpPr>
          <p:nvPr>
            <p:ph type="sldNum" sz="quarter" idx="12"/>
          </p:nvPr>
        </p:nvSpPr>
        <p:spPr/>
        <p:txBody>
          <a:bodyPr/>
          <a:lstStyle/>
          <a:p>
            <a:fld id="{3AE6F2A0-47A6-40B1-B47C-D77E33EEB2B1}" type="slidenum">
              <a:rPr lang="en-US" smtClean="0"/>
              <a:t>‹#›</a:t>
            </a:fld>
            <a:endParaRPr lang="en-US" dirty="0"/>
          </a:p>
        </p:txBody>
      </p:sp>
    </p:spTree>
    <p:extLst>
      <p:ext uri="{BB962C8B-B14F-4D97-AF65-F5344CB8AC3E}">
        <p14:creationId xmlns:p14="http://schemas.microsoft.com/office/powerpoint/2010/main" val="1281605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08AA9-FFA1-44E1-9472-9BC834F25E54}" type="datetime1">
              <a:rPr lang="en-US" smtClean="0"/>
              <a:t>9/23/2021</a:t>
            </a:fld>
            <a:endParaRPr lang="en-US" dirty="0"/>
          </a:p>
        </p:txBody>
      </p:sp>
      <p:sp>
        <p:nvSpPr>
          <p:cNvPr id="5" name="Footer Placeholder 4"/>
          <p:cNvSpPr>
            <a:spLocks noGrp="1"/>
          </p:cNvSpPr>
          <p:nvPr>
            <p:ph type="ftr" sz="quarter" idx="11"/>
          </p:nvPr>
        </p:nvSpPr>
        <p:spPr/>
        <p:txBody>
          <a:bodyPr/>
          <a:lstStyle/>
          <a:p>
            <a:r>
              <a:rPr lang="en-US"/>
              <a:t>Applications of biotechnology | Kaveesha Ramanayake</a:t>
            </a:r>
            <a:endParaRPr lang="en-US" dirty="0"/>
          </a:p>
        </p:txBody>
      </p:sp>
      <p:sp>
        <p:nvSpPr>
          <p:cNvPr id="6" name="Slide Number Placeholder 5"/>
          <p:cNvSpPr>
            <a:spLocks noGrp="1"/>
          </p:cNvSpPr>
          <p:nvPr>
            <p:ph type="sldNum" sz="quarter" idx="12"/>
          </p:nvPr>
        </p:nvSpPr>
        <p:spPr/>
        <p:txBody>
          <a:bodyPr/>
          <a:lstStyle/>
          <a:p>
            <a:fld id="{3AE6F2A0-47A6-40B1-B47C-D77E33EEB2B1}" type="slidenum">
              <a:rPr lang="en-US" smtClean="0"/>
              <a:t>‹#›</a:t>
            </a:fld>
            <a:endParaRPr lang="en-US" dirty="0"/>
          </a:p>
        </p:txBody>
      </p:sp>
    </p:spTree>
    <p:extLst>
      <p:ext uri="{BB962C8B-B14F-4D97-AF65-F5344CB8AC3E}">
        <p14:creationId xmlns:p14="http://schemas.microsoft.com/office/powerpoint/2010/main" val="2398700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D177B-CD88-4118-BB33-0129FA65FAB9}" type="datetime1">
              <a:rPr lang="en-US" smtClean="0"/>
              <a:t>9/23/2021</a:t>
            </a:fld>
            <a:endParaRPr lang="en-US" dirty="0"/>
          </a:p>
        </p:txBody>
      </p:sp>
      <p:sp>
        <p:nvSpPr>
          <p:cNvPr id="5" name="Footer Placeholder 4"/>
          <p:cNvSpPr>
            <a:spLocks noGrp="1"/>
          </p:cNvSpPr>
          <p:nvPr>
            <p:ph type="ftr" sz="quarter" idx="11"/>
          </p:nvPr>
        </p:nvSpPr>
        <p:spPr/>
        <p:txBody>
          <a:bodyPr/>
          <a:lstStyle/>
          <a:p>
            <a:r>
              <a:rPr lang="en-US"/>
              <a:t>Applications of biotechnology | Kaveesha Ramanayake</a:t>
            </a:r>
            <a:endParaRPr lang="en-US" dirty="0"/>
          </a:p>
        </p:txBody>
      </p:sp>
      <p:sp>
        <p:nvSpPr>
          <p:cNvPr id="6" name="Slide Number Placeholder 5"/>
          <p:cNvSpPr>
            <a:spLocks noGrp="1"/>
          </p:cNvSpPr>
          <p:nvPr>
            <p:ph type="sldNum" sz="quarter" idx="12"/>
          </p:nvPr>
        </p:nvSpPr>
        <p:spPr/>
        <p:txBody>
          <a:bodyPr/>
          <a:lstStyle/>
          <a:p>
            <a:fld id="{3AE6F2A0-47A6-40B1-B47C-D77E33EEB2B1}" type="slidenum">
              <a:rPr lang="en-US" smtClean="0"/>
              <a:t>‹#›</a:t>
            </a:fld>
            <a:endParaRPr lang="en-US" dirty="0"/>
          </a:p>
        </p:txBody>
      </p:sp>
    </p:spTree>
    <p:extLst>
      <p:ext uri="{BB962C8B-B14F-4D97-AF65-F5344CB8AC3E}">
        <p14:creationId xmlns:p14="http://schemas.microsoft.com/office/powerpoint/2010/main" val="323299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09B52-BE25-4D04-9068-40CC2E02812A}" type="datetime1">
              <a:rPr lang="en-US" smtClean="0"/>
              <a:t>9/23/2021</a:t>
            </a:fld>
            <a:endParaRPr lang="en-US" dirty="0"/>
          </a:p>
        </p:txBody>
      </p:sp>
      <p:sp>
        <p:nvSpPr>
          <p:cNvPr id="5" name="Footer Placeholder 4"/>
          <p:cNvSpPr>
            <a:spLocks noGrp="1"/>
          </p:cNvSpPr>
          <p:nvPr>
            <p:ph type="ftr" sz="quarter" idx="11"/>
          </p:nvPr>
        </p:nvSpPr>
        <p:spPr/>
        <p:txBody>
          <a:bodyPr/>
          <a:lstStyle/>
          <a:p>
            <a:r>
              <a:rPr lang="en-US"/>
              <a:t>Applications of biotechnology | Kaveesha Ramanayake</a:t>
            </a:r>
            <a:endParaRPr lang="en-US" dirty="0"/>
          </a:p>
        </p:txBody>
      </p:sp>
      <p:sp>
        <p:nvSpPr>
          <p:cNvPr id="6" name="Slide Number Placeholder 5"/>
          <p:cNvSpPr>
            <a:spLocks noGrp="1"/>
          </p:cNvSpPr>
          <p:nvPr>
            <p:ph type="sldNum" sz="quarter" idx="12"/>
          </p:nvPr>
        </p:nvSpPr>
        <p:spPr/>
        <p:txBody>
          <a:bodyPr/>
          <a:lstStyle/>
          <a:p>
            <a:fld id="{3AE6F2A0-47A6-40B1-B47C-D77E33EEB2B1}" type="slidenum">
              <a:rPr lang="en-US" smtClean="0"/>
              <a:t>‹#›</a:t>
            </a:fld>
            <a:endParaRPr lang="en-US" dirty="0"/>
          </a:p>
        </p:txBody>
      </p:sp>
    </p:spTree>
    <p:extLst>
      <p:ext uri="{BB962C8B-B14F-4D97-AF65-F5344CB8AC3E}">
        <p14:creationId xmlns:p14="http://schemas.microsoft.com/office/powerpoint/2010/main" val="327171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8A84D5-F31C-4C8B-95D3-3FDAEAEF4E3E}" type="datetime1">
              <a:rPr lang="en-US" smtClean="0"/>
              <a:t>9/23/2021</a:t>
            </a:fld>
            <a:endParaRPr lang="en-US" dirty="0"/>
          </a:p>
        </p:txBody>
      </p:sp>
      <p:sp>
        <p:nvSpPr>
          <p:cNvPr id="5" name="Footer Placeholder 4"/>
          <p:cNvSpPr>
            <a:spLocks noGrp="1"/>
          </p:cNvSpPr>
          <p:nvPr>
            <p:ph type="ftr" sz="quarter" idx="11"/>
          </p:nvPr>
        </p:nvSpPr>
        <p:spPr/>
        <p:txBody>
          <a:bodyPr/>
          <a:lstStyle/>
          <a:p>
            <a:r>
              <a:rPr lang="en-US"/>
              <a:t>Applications of biotechnology | Kaveesha Ramanayake</a:t>
            </a:r>
            <a:endParaRPr lang="en-US" dirty="0"/>
          </a:p>
        </p:txBody>
      </p:sp>
      <p:sp>
        <p:nvSpPr>
          <p:cNvPr id="6" name="Slide Number Placeholder 5"/>
          <p:cNvSpPr>
            <a:spLocks noGrp="1"/>
          </p:cNvSpPr>
          <p:nvPr>
            <p:ph type="sldNum" sz="quarter" idx="12"/>
          </p:nvPr>
        </p:nvSpPr>
        <p:spPr/>
        <p:txBody>
          <a:bodyPr/>
          <a:lstStyle/>
          <a:p>
            <a:fld id="{3AE6F2A0-47A6-40B1-B47C-D77E33EEB2B1}" type="slidenum">
              <a:rPr lang="en-US" smtClean="0"/>
              <a:t>‹#›</a:t>
            </a:fld>
            <a:endParaRPr lang="en-US" dirty="0"/>
          </a:p>
        </p:txBody>
      </p:sp>
    </p:spTree>
    <p:extLst>
      <p:ext uri="{BB962C8B-B14F-4D97-AF65-F5344CB8AC3E}">
        <p14:creationId xmlns:p14="http://schemas.microsoft.com/office/powerpoint/2010/main" val="1316699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EA8187-D182-4B0E-90A5-029193924A55}" type="datetime1">
              <a:rPr lang="en-US" smtClean="0"/>
              <a:t>9/23/2021</a:t>
            </a:fld>
            <a:endParaRPr lang="en-US" dirty="0"/>
          </a:p>
        </p:txBody>
      </p:sp>
      <p:sp>
        <p:nvSpPr>
          <p:cNvPr id="6" name="Footer Placeholder 5"/>
          <p:cNvSpPr>
            <a:spLocks noGrp="1"/>
          </p:cNvSpPr>
          <p:nvPr>
            <p:ph type="ftr" sz="quarter" idx="11"/>
          </p:nvPr>
        </p:nvSpPr>
        <p:spPr/>
        <p:txBody>
          <a:bodyPr/>
          <a:lstStyle/>
          <a:p>
            <a:r>
              <a:rPr lang="en-US"/>
              <a:t>Applications of biotechnology | Kaveesha Ramanayake</a:t>
            </a:r>
            <a:endParaRPr lang="en-US" dirty="0"/>
          </a:p>
        </p:txBody>
      </p:sp>
      <p:sp>
        <p:nvSpPr>
          <p:cNvPr id="7" name="Slide Number Placeholder 6"/>
          <p:cNvSpPr>
            <a:spLocks noGrp="1"/>
          </p:cNvSpPr>
          <p:nvPr>
            <p:ph type="sldNum" sz="quarter" idx="12"/>
          </p:nvPr>
        </p:nvSpPr>
        <p:spPr/>
        <p:txBody>
          <a:bodyPr/>
          <a:lstStyle/>
          <a:p>
            <a:fld id="{3AE6F2A0-47A6-40B1-B47C-D77E33EEB2B1}" type="slidenum">
              <a:rPr lang="en-US" smtClean="0"/>
              <a:t>‹#›</a:t>
            </a:fld>
            <a:endParaRPr lang="en-US" dirty="0"/>
          </a:p>
        </p:txBody>
      </p:sp>
    </p:spTree>
    <p:extLst>
      <p:ext uri="{BB962C8B-B14F-4D97-AF65-F5344CB8AC3E}">
        <p14:creationId xmlns:p14="http://schemas.microsoft.com/office/powerpoint/2010/main" val="1413095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71D20A-CC87-458B-B7AA-9D4A92AA52C5}" type="datetime1">
              <a:rPr lang="en-US" smtClean="0"/>
              <a:t>9/23/2021</a:t>
            </a:fld>
            <a:endParaRPr lang="en-US" dirty="0"/>
          </a:p>
        </p:txBody>
      </p:sp>
      <p:sp>
        <p:nvSpPr>
          <p:cNvPr id="8" name="Footer Placeholder 7"/>
          <p:cNvSpPr>
            <a:spLocks noGrp="1"/>
          </p:cNvSpPr>
          <p:nvPr>
            <p:ph type="ftr" sz="quarter" idx="11"/>
          </p:nvPr>
        </p:nvSpPr>
        <p:spPr/>
        <p:txBody>
          <a:bodyPr/>
          <a:lstStyle/>
          <a:p>
            <a:r>
              <a:rPr lang="en-US"/>
              <a:t>Applications of biotechnology | Kaveesha Ramanayake</a:t>
            </a:r>
            <a:endParaRPr lang="en-US" dirty="0"/>
          </a:p>
        </p:txBody>
      </p:sp>
      <p:sp>
        <p:nvSpPr>
          <p:cNvPr id="9" name="Slide Number Placeholder 8"/>
          <p:cNvSpPr>
            <a:spLocks noGrp="1"/>
          </p:cNvSpPr>
          <p:nvPr>
            <p:ph type="sldNum" sz="quarter" idx="12"/>
          </p:nvPr>
        </p:nvSpPr>
        <p:spPr/>
        <p:txBody>
          <a:bodyPr/>
          <a:lstStyle/>
          <a:p>
            <a:fld id="{3AE6F2A0-47A6-40B1-B47C-D77E33EEB2B1}" type="slidenum">
              <a:rPr lang="en-US" smtClean="0"/>
              <a:t>‹#›</a:t>
            </a:fld>
            <a:endParaRPr lang="en-US" dirty="0"/>
          </a:p>
        </p:txBody>
      </p:sp>
    </p:spTree>
    <p:extLst>
      <p:ext uri="{BB962C8B-B14F-4D97-AF65-F5344CB8AC3E}">
        <p14:creationId xmlns:p14="http://schemas.microsoft.com/office/powerpoint/2010/main" val="98195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8E0352-7012-4721-8609-0A9929F8DA01}" type="datetime1">
              <a:rPr lang="en-US" smtClean="0"/>
              <a:t>9/23/2021</a:t>
            </a:fld>
            <a:endParaRPr lang="en-US" dirty="0"/>
          </a:p>
        </p:txBody>
      </p:sp>
      <p:sp>
        <p:nvSpPr>
          <p:cNvPr id="4" name="Footer Placeholder 3"/>
          <p:cNvSpPr>
            <a:spLocks noGrp="1"/>
          </p:cNvSpPr>
          <p:nvPr>
            <p:ph type="ftr" sz="quarter" idx="11"/>
          </p:nvPr>
        </p:nvSpPr>
        <p:spPr/>
        <p:txBody>
          <a:bodyPr/>
          <a:lstStyle/>
          <a:p>
            <a:r>
              <a:rPr lang="en-US"/>
              <a:t>Applications of biotechnology | Kaveesha Ramanayake</a:t>
            </a:r>
            <a:endParaRPr lang="en-US" dirty="0"/>
          </a:p>
        </p:txBody>
      </p:sp>
      <p:sp>
        <p:nvSpPr>
          <p:cNvPr id="5" name="Slide Number Placeholder 4"/>
          <p:cNvSpPr>
            <a:spLocks noGrp="1"/>
          </p:cNvSpPr>
          <p:nvPr>
            <p:ph type="sldNum" sz="quarter" idx="12"/>
          </p:nvPr>
        </p:nvSpPr>
        <p:spPr/>
        <p:txBody>
          <a:bodyPr/>
          <a:lstStyle/>
          <a:p>
            <a:fld id="{3AE6F2A0-47A6-40B1-B47C-D77E33EEB2B1}" type="slidenum">
              <a:rPr lang="en-US" smtClean="0"/>
              <a:t>‹#›</a:t>
            </a:fld>
            <a:endParaRPr lang="en-US" dirty="0"/>
          </a:p>
        </p:txBody>
      </p:sp>
    </p:spTree>
    <p:extLst>
      <p:ext uri="{BB962C8B-B14F-4D97-AF65-F5344CB8AC3E}">
        <p14:creationId xmlns:p14="http://schemas.microsoft.com/office/powerpoint/2010/main" val="1307203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624FF-D0EF-4D62-9C4D-68C29E581F80}" type="datetime1">
              <a:rPr lang="en-US" smtClean="0"/>
              <a:t>9/23/2021</a:t>
            </a:fld>
            <a:endParaRPr lang="en-US" dirty="0"/>
          </a:p>
        </p:txBody>
      </p:sp>
      <p:sp>
        <p:nvSpPr>
          <p:cNvPr id="3" name="Footer Placeholder 2"/>
          <p:cNvSpPr>
            <a:spLocks noGrp="1"/>
          </p:cNvSpPr>
          <p:nvPr>
            <p:ph type="ftr" sz="quarter" idx="11"/>
          </p:nvPr>
        </p:nvSpPr>
        <p:spPr/>
        <p:txBody>
          <a:bodyPr/>
          <a:lstStyle/>
          <a:p>
            <a:r>
              <a:rPr lang="en-US"/>
              <a:t>Applications of biotechnology | Kaveesha Ramanayake</a:t>
            </a:r>
            <a:endParaRPr lang="en-US" dirty="0"/>
          </a:p>
        </p:txBody>
      </p:sp>
      <p:sp>
        <p:nvSpPr>
          <p:cNvPr id="4" name="Slide Number Placeholder 3"/>
          <p:cNvSpPr>
            <a:spLocks noGrp="1"/>
          </p:cNvSpPr>
          <p:nvPr>
            <p:ph type="sldNum" sz="quarter" idx="12"/>
          </p:nvPr>
        </p:nvSpPr>
        <p:spPr/>
        <p:txBody>
          <a:bodyPr/>
          <a:lstStyle/>
          <a:p>
            <a:fld id="{3AE6F2A0-47A6-40B1-B47C-D77E33EEB2B1}" type="slidenum">
              <a:rPr lang="en-US" smtClean="0"/>
              <a:t>‹#›</a:t>
            </a:fld>
            <a:endParaRPr lang="en-US" dirty="0"/>
          </a:p>
        </p:txBody>
      </p:sp>
    </p:spTree>
    <p:extLst>
      <p:ext uri="{BB962C8B-B14F-4D97-AF65-F5344CB8AC3E}">
        <p14:creationId xmlns:p14="http://schemas.microsoft.com/office/powerpoint/2010/main" val="150865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6DBAA9-8C9D-4274-AD93-B815AD960261}" type="datetime1">
              <a:rPr lang="en-US" smtClean="0"/>
              <a:t>9/23/2021</a:t>
            </a:fld>
            <a:endParaRPr lang="en-US" dirty="0"/>
          </a:p>
        </p:txBody>
      </p:sp>
      <p:sp>
        <p:nvSpPr>
          <p:cNvPr id="6" name="Footer Placeholder 5"/>
          <p:cNvSpPr>
            <a:spLocks noGrp="1"/>
          </p:cNvSpPr>
          <p:nvPr>
            <p:ph type="ftr" sz="quarter" idx="11"/>
          </p:nvPr>
        </p:nvSpPr>
        <p:spPr/>
        <p:txBody>
          <a:bodyPr/>
          <a:lstStyle/>
          <a:p>
            <a:r>
              <a:rPr lang="en-US"/>
              <a:t>Applications of biotechnology | Kaveesha Ramanayake</a:t>
            </a:r>
            <a:endParaRPr lang="en-US" dirty="0"/>
          </a:p>
        </p:txBody>
      </p:sp>
      <p:sp>
        <p:nvSpPr>
          <p:cNvPr id="7" name="Slide Number Placeholder 6"/>
          <p:cNvSpPr>
            <a:spLocks noGrp="1"/>
          </p:cNvSpPr>
          <p:nvPr>
            <p:ph type="sldNum" sz="quarter" idx="12"/>
          </p:nvPr>
        </p:nvSpPr>
        <p:spPr/>
        <p:txBody>
          <a:bodyPr/>
          <a:lstStyle/>
          <a:p>
            <a:fld id="{3AE6F2A0-47A6-40B1-B47C-D77E33EEB2B1}" type="slidenum">
              <a:rPr lang="en-US" smtClean="0"/>
              <a:t>‹#›</a:t>
            </a:fld>
            <a:endParaRPr lang="en-US" dirty="0"/>
          </a:p>
        </p:txBody>
      </p:sp>
    </p:spTree>
    <p:extLst>
      <p:ext uri="{BB962C8B-B14F-4D97-AF65-F5344CB8AC3E}">
        <p14:creationId xmlns:p14="http://schemas.microsoft.com/office/powerpoint/2010/main" val="2864907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D87299-EDBA-429C-B2AC-E38E8E81C90B}" type="datetime1">
              <a:rPr lang="en-US" smtClean="0"/>
              <a:t>9/23/2021</a:t>
            </a:fld>
            <a:endParaRPr lang="en-US" dirty="0"/>
          </a:p>
        </p:txBody>
      </p:sp>
      <p:sp>
        <p:nvSpPr>
          <p:cNvPr id="6" name="Footer Placeholder 5"/>
          <p:cNvSpPr>
            <a:spLocks noGrp="1"/>
          </p:cNvSpPr>
          <p:nvPr>
            <p:ph type="ftr" sz="quarter" idx="11"/>
          </p:nvPr>
        </p:nvSpPr>
        <p:spPr/>
        <p:txBody>
          <a:bodyPr/>
          <a:lstStyle/>
          <a:p>
            <a:r>
              <a:rPr lang="en-US"/>
              <a:t>Applications of biotechnology | Kaveesha Ramanayake</a:t>
            </a:r>
            <a:endParaRPr lang="en-US" dirty="0"/>
          </a:p>
        </p:txBody>
      </p:sp>
      <p:sp>
        <p:nvSpPr>
          <p:cNvPr id="7" name="Slide Number Placeholder 6"/>
          <p:cNvSpPr>
            <a:spLocks noGrp="1"/>
          </p:cNvSpPr>
          <p:nvPr>
            <p:ph type="sldNum" sz="quarter" idx="12"/>
          </p:nvPr>
        </p:nvSpPr>
        <p:spPr/>
        <p:txBody>
          <a:bodyPr/>
          <a:lstStyle/>
          <a:p>
            <a:fld id="{3AE6F2A0-47A6-40B1-B47C-D77E33EEB2B1}" type="slidenum">
              <a:rPr lang="en-US" smtClean="0"/>
              <a:t>‹#›</a:t>
            </a:fld>
            <a:endParaRPr lang="en-US" dirty="0"/>
          </a:p>
        </p:txBody>
      </p:sp>
    </p:spTree>
    <p:extLst>
      <p:ext uri="{BB962C8B-B14F-4D97-AF65-F5344CB8AC3E}">
        <p14:creationId xmlns:p14="http://schemas.microsoft.com/office/powerpoint/2010/main" val="146334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0F4B2E1-98F7-41D0-8835-95BFBEBE47B2}" type="datetime1">
              <a:rPr lang="en-US" smtClean="0"/>
              <a:t>9/23/2021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Applications of biotechnology | Kaveesha Ramanayake</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E6F2A0-47A6-40B1-B47C-D77E33EEB2B1}" type="slidenum">
              <a:rPr lang="en-US" smtClean="0"/>
              <a:t>‹#›</a:t>
            </a:fld>
            <a:endParaRPr lang="en-US" dirty="0"/>
          </a:p>
        </p:txBody>
      </p:sp>
    </p:spTree>
    <p:extLst>
      <p:ext uri="{BB962C8B-B14F-4D97-AF65-F5344CB8AC3E}">
        <p14:creationId xmlns:p14="http://schemas.microsoft.com/office/powerpoint/2010/main" val="33025338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41DA9A-7534-40F9-A1FB-4CD3F8A01BD3}"/>
              </a:ext>
            </a:extLst>
          </p:cNvPr>
          <p:cNvSpPr txBox="1"/>
          <p:nvPr/>
        </p:nvSpPr>
        <p:spPr>
          <a:xfrm>
            <a:off x="941033" y="284085"/>
            <a:ext cx="9793549" cy="4524315"/>
          </a:xfrm>
          <a:prstGeom prst="rect">
            <a:avLst/>
          </a:prstGeom>
          <a:noFill/>
        </p:spPr>
        <p:txBody>
          <a:bodyPr wrap="square" rtlCol="0">
            <a:spAutoFit/>
          </a:bodyPr>
          <a:lstStyle/>
          <a:p>
            <a:pPr algn="ctr"/>
            <a:r>
              <a:rPr lang="en-US" sz="9600" dirty="0">
                <a:latin typeface="Algerian" panose="04020705040A02060702" pitchFamily="82" charset="0"/>
              </a:rPr>
              <a:t>Applications</a:t>
            </a:r>
          </a:p>
          <a:p>
            <a:pPr algn="ctr"/>
            <a:r>
              <a:rPr lang="en-US" sz="9600" dirty="0">
                <a:latin typeface="Algerian" panose="04020705040A02060702" pitchFamily="82" charset="0"/>
              </a:rPr>
              <a:t>Of  Biotechnology</a:t>
            </a:r>
          </a:p>
        </p:txBody>
      </p:sp>
      <p:sp>
        <p:nvSpPr>
          <p:cNvPr id="6" name="TextBox 5">
            <a:extLst>
              <a:ext uri="{FF2B5EF4-FFF2-40B4-BE49-F238E27FC236}">
                <a16:creationId xmlns:a16="http://schemas.microsoft.com/office/drawing/2014/main" id="{9B9667E0-E9EB-4234-BCC9-0AC17446AEB0}"/>
              </a:ext>
            </a:extLst>
          </p:cNvPr>
          <p:cNvSpPr txBox="1"/>
          <p:nvPr/>
        </p:nvSpPr>
        <p:spPr>
          <a:xfrm>
            <a:off x="7316259" y="4780849"/>
            <a:ext cx="4724400" cy="2462213"/>
          </a:xfrm>
          <a:prstGeom prst="rect">
            <a:avLst/>
          </a:prstGeom>
          <a:noFill/>
        </p:spPr>
        <p:txBody>
          <a:bodyPr wrap="square" rtlCol="0">
            <a:spAutoFit/>
          </a:bodyPr>
          <a:lstStyle/>
          <a:p>
            <a:pPr algn="ctr"/>
            <a:r>
              <a:rPr lang="en-US" sz="2800" dirty="0">
                <a:solidFill>
                  <a:srgbClr val="00B0F0"/>
                </a:solidFill>
                <a:latin typeface="Algerian" panose="04020705040A02060702" pitchFamily="82" charset="0"/>
              </a:rPr>
              <a:t>Present by </a:t>
            </a:r>
            <a:r>
              <a:rPr lang="en-US" sz="2800" dirty="0" err="1">
                <a:solidFill>
                  <a:srgbClr val="00B0F0"/>
                </a:solidFill>
                <a:latin typeface="Algerian" panose="04020705040A02060702" pitchFamily="82" charset="0"/>
              </a:rPr>
              <a:t>Kaveesha</a:t>
            </a:r>
            <a:r>
              <a:rPr lang="en-US" sz="2800" dirty="0">
                <a:solidFill>
                  <a:srgbClr val="00B0F0"/>
                </a:solidFill>
                <a:latin typeface="Algerian" panose="04020705040A02060702" pitchFamily="82" charset="0"/>
              </a:rPr>
              <a:t>   Ramanayake</a:t>
            </a:r>
          </a:p>
          <a:p>
            <a:endParaRPr lang="en-US" sz="2000" dirty="0">
              <a:solidFill>
                <a:schemeClr val="accent2">
                  <a:lumMod val="75000"/>
                </a:schemeClr>
              </a:solidFill>
              <a:latin typeface="Algerian" panose="04020705040A02060702" pitchFamily="82" charset="0"/>
            </a:endParaRPr>
          </a:p>
          <a:p>
            <a:r>
              <a:rPr lang="en-US" sz="2000" dirty="0">
                <a:latin typeface="Algerian" panose="04020705040A02060702" pitchFamily="82" charset="0"/>
              </a:rPr>
              <a:t>      </a:t>
            </a:r>
            <a:r>
              <a:rPr lang="en-US" sz="2000" dirty="0">
                <a:solidFill>
                  <a:srgbClr val="00B0F0"/>
                </a:solidFill>
                <a:latin typeface="Algerian" panose="04020705040A02060702" pitchFamily="82" charset="0"/>
              </a:rPr>
              <a:t>:SC1172</a:t>
            </a:r>
          </a:p>
          <a:p>
            <a:pPr algn="ctr"/>
            <a:r>
              <a:rPr lang="en-US" sz="2000" dirty="0">
                <a:solidFill>
                  <a:srgbClr val="00B0F0"/>
                </a:solidFill>
                <a:latin typeface="Algerian" panose="04020705040A02060702" pitchFamily="82" charset="0"/>
              </a:rPr>
              <a:t>:INTRODUCTION TO INFORMATION    TECHNOLOGY</a:t>
            </a:r>
          </a:p>
          <a:p>
            <a:endParaRPr lang="en-US" dirty="0"/>
          </a:p>
        </p:txBody>
      </p:sp>
    </p:spTree>
    <p:extLst>
      <p:ext uri="{BB962C8B-B14F-4D97-AF65-F5344CB8AC3E}">
        <p14:creationId xmlns:p14="http://schemas.microsoft.com/office/powerpoint/2010/main" val="3454925065"/>
      </p:ext>
    </p:extLst>
  </p:cSld>
  <p:clrMapOvr>
    <a:masterClrMapping/>
  </p:clrMapOvr>
  <mc:AlternateContent xmlns:mc="http://schemas.openxmlformats.org/markup-compatibility/2006" xmlns:p14="http://schemas.microsoft.com/office/powerpoint/2010/main">
    <mc:Choice Requires="p14">
      <p:transition spd="slow" p14:dur="4000">
        <p:randomBar dir="vert"/>
      </p:transition>
    </mc:Choice>
    <mc:Fallback xmlns="">
      <p:transition spd="slow">
        <p:randomBa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A1310E-13EA-42C3-B2F0-D705E6A2D1CD}"/>
              </a:ext>
            </a:extLst>
          </p:cNvPr>
          <p:cNvSpPr txBox="1"/>
          <p:nvPr/>
        </p:nvSpPr>
        <p:spPr>
          <a:xfrm>
            <a:off x="497473" y="691157"/>
            <a:ext cx="8895425" cy="923330"/>
          </a:xfrm>
          <a:prstGeom prst="rect">
            <a:avLst/>
          </a:prstGeom>
          <a:noFill/>
        </p:spPr>
        <p:txBody>
          <a:bodyPr wrap="square" rtlCol="0">
            <a:spAutoFit/>
          </a:bodyPr>
          <a:lstStyle/>
          <a:p>
            <a:r>
              <a:rPr lang="en-US" sz="5400" dirty="0">
                <a:latin typeface="Algerian" panose="04020705040A02060702" pitchFamily="82" charset="0"/>
              </a:rPr>
              <a:t>What is biotechnology ?</a:t>
            </a:r>
          </a:p>
        </p:txBody>
      </p:sp>
      <p:pic>
        <p:nvPicPr>
          <p:cNvPr id="5" name="Picture 4">
            <a:extLst>
              <a:ext uri="{FF2B5EF4-FFF2-40B4-BE49-F238E27FC236}">
                <a16:creationId xmlns:a16="http://schemas.microsoft.com/office/drawing/2014/main" id="{970A430E-F344-44F7-A6E2-8F4B0A22BE67}"/>
              </a:ext>
            </a:extLst>
          </p:cNvPr>
          <p:cNvPicPr>
            <a:picLocks noChangeAspect="1"/>
          </p:cNvPicPr>
          <p:nvPr/>
        </p:nvPicPr>
        <p:blipFill>
          <a:blip r:embed="rId3"/>
          <a:stretch>
            <a:fillRect/>
          </a:stretch>
        </p:blipFill>
        <p:spPr>
          <a:xfrm>
            <a:off x="9549460" y="0"/>
            <a:ext cx="1776413" cy="1539558"/>
          </a:xfrm>
          <a:prstGeom prst="rect">
            <a:avLst/>
          </a:prstGeom>
        </p:spPr>
      </p:pic>
      <p:sp>
        <p:nvSpPr>
          <p:cNvPr id="2" name="TextBox 1">
            <a:extLst>
              <a:ext uri="{FF2B5EF4-FFF2-40B4-BE49-F238E27FC236}">
                <a16:creationId xmlns:a16="http://schemas.microsoft.com/office/drawing/2014/main" id="{1476E832-E376-4940-A3E5-3128C4AB6A18}"/>
              </a:ext>
            </a:extLst>
          </p:cNvPr>
          <p:cNvSpPr txBox="1"/>
          <p:nvPr/>
        </p:nvSpPr>
        <p:spPr>
          <a:xfrm>
            <a:off x="497473" y="3608278"/>
            <a:ext cx="6699868"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A technology that uses biological systems or organisms to create or modify products for a particular purpose. </a:t>
            </a:r>
          </a:p>
        </p:txBody>
      </p:sp>
      <p:pic>
        <p:nvPicPr>
          <p:cNvPr id="7" name="Picture 6">
            <a:extLst>
              <a:ext uri="{FF2B5EF4-FFF2-40B4-BE49-F238E27FC236}">
                <a16:creationId xmlns:a16="http://schemas.microsoft.com/office/drawing/2014/main" id="{9211187A-CD9D-4B42-96F6-468BC016348C}"/>
              </a:ext>
            </a:extLst>
          </p:cNvPr>
          <p:cNvPicPr>
            <a:picLocks noChangeAspect="1"/>
          </p:cNvPicPr>
          <p:nvPr/>
        </p:nvPicPr>
        <p:blipFill>
          <a:blip r:embed="rId4"/>
          <a:stretch>
            <a:fillRect/>
          </a:stretch>
        </p:blipFill>
        <p:spPr>
          <a:xfrm>
            <a:off x="8301593" y="1670404"/>
            <a:ext cx="1962150" cy="2629686"/>
          </a:xfrm>
          <a:prstGeom prst="rect">
            <a:avLst/>
          </a:prstGeom>
        </p:spPr>
      </p:pic>
      <p:sp>
        <p:nvSpPr>
          <p:cNvPr id="8" name="TextBox 7">
            <a:extLst>
              <a:ext uri="{FF2B5EF4-FFF2-40B4-BE49-F238E27FC236}">
                <a16:creationId xmlns:a16="http://schemas.microsoft.com/office/drawing/2014/main" id="{9E88AA0B-3A7E-4FAD-998E-73BE443D3E30}"/>
              </a:ext>
            </a:extLst>
          </p:cNvPr>
          <p:cNvSpPr txBox="1"/>
          <p:nvPr/>
        </p:nvSpPr>
        <p:spPr>
          <a:xfrm>
            <a:off x="7520543" y="4529105"/>
            <a:ext cx="3524250" cy="646331"/>
          </a:xfrm>
          <a:prstGeom prst="rect">
            <a:avLst/>
          </a:prstGeom>
          <a:noFill/>
        </p:spPr>
        <p:txBody>
          <a:bodyPr wrap="square" rtlCol="0">
            <a:spAutoFit/>
          </a:bodyPr>
          <a:lstStyle/>
          <a:p>
            <a:pPr algn="ctr"/>
            <a:r>
              <a:rPr lang="en-US" dirty="0">
                <a:solidFill>
                  <a:schemeClr val="accent6">
                    <a:lumMod val="75000"/>
                  </a:schemeClr>
                </a:solidFill>
              </a:rPr>
              <a:t>Karl </a:t>
            </a:r>
            <a:r>
              <a:rPr lang="en-US" dirty="0" err="1">
                <a:solidFill>
                  <a:schemeClr val="accent6">
                    <a:lumMod val="75000"/>
                  </a:schemeClr>
                </a:solidFill>
              </a:rPr>
              <a:t>Ereky</a:t>
            </a:r>
            <a:r>
              <a:rPr lang="en-US" dirty="0">
                <a:solidFill>
                  <a:schemeClr val="accent6">
                    <a:lumMod val="75000"/>
                  </a:schemeClr>
                </a:solidFill>
              </a:rPr>
              <a:t> ,</a:t>
            </a:r>
            <a:r>
              <a:rPr lang="en-US" dirty="0"/>
              <a:t> the ‘FATHER’ of the biotechnology</a:t>
            </a:r>
          </a:p>
        </p:txBody>
      </p:sp>
      <p:sp>
        <p:nvSpPr>
          <p:cNvPr id="12" name="TextBox 11">
            <a:extLst>
              <a:ext uri="{FF2B5EF4-FFF2-40B4-BE49-F238E27FC236}">
                <a16:creationId xmlns:a16="http://schemas.microsoft.com/office/drawing/2014/main" id="{F60E89B4-7B64-4449-9280-C82EA9D4096E}"/>
              </a:ext>
            </a:extLst>
          </p:cNvPr>
          <p:cNvSpPr txBox="1"/>
          <p:nvPr/>
        </p:nvSpPr>
        <p:spPr>
          <a:xfrm>
            <a:off x="7829030" y="5309770"/>
            <a:ext cx="3127735" cy="1200329"/>
          </a:xfrm>
          <a:prstGeom prst="rect">
            <a:avLst/>
          </a:prstGeom>
          <a:noFill/>
        </p:spPr>
        <p:txBody>
          <a:bodyPr wrap="square" rtlCol="0">
            <a:spAutoFit/>
          </a:bodyPr>
          <a:lstStyle/>
          <a:p>
            <a:r>
              <a:rPr lang="en-US" dirty="0"/>
              <a:t>The term biotechnology was coined in 1917,by Hungarian agricultural engineer, Karl </a:t>
            </a:r>
            <a:r>
              <a:rPr lang="en-US" dirty="0" err="1"/>
              <a:t>Ereky</a:t>
            </a:r>
            <a:endParaRPr lang="en-US" dirty="0"/>
          </a:p>
        </p:txBody>
      </p:sp>
      <p:sp>
        <p:nvSpPr>
          <p:cNvPr id="13" name="TextBox 12">
            <a:extLst>
              <a:ext uri="{FF2B5EF4-FFF2-40B4-BE49-F238E27FC236}">
                <a16:creationId xmlns:a16="http://schemas.microsoft.com/office/drawing/2014/main" id="{61268D38-E5A7-4B1A-B59E-8F5663E666D9}"/>
              </a:ext>
            </a:extLst>
          </p:cNvPr>
          <p:cNvSpPr txBox="1"/>
          <p:nvPr/>
        </p:nvSpPr>
        <p:spPr>
          <a:xfrm>
            <a:off x="497473" y="4689470"/>
            <a:ext cx="593028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Biotechnology relate in different areas</a:t>
            </a:r>
          </a:p>
        </p:txBody>
      </p:sp>
      <p:sp>
        <p:nvSpPr>
          <p:cNvPr id="3" name="Footer Placeholder 2">
            <a:extLst>
              <a:ext uri="{FF2B5EF4-FFF2-40B4-BE49-F238E27FC236}">
                <a16:creationId xmlns:a16="http://schemas.microsoft.com/office/drawing/2014/main" id="{467C37B3-A222-495C-AD79-F020F8A8F561}"/>
              </a:ext>
            </a:extLst>
          </p:cNvPr>
          <p:cNvSpPr>
            <a:spLocks noGrp="1"/>
          </p:cNvSpPr>
          <p:nvPr>
            <p:ph type="ftr" sz="quarter" idx="11"/>
          </p:nvPr>
        </p:nvSpPr>
        <p:spPr>
          <a:xfrm>
            <a:off x="194703" y="6248400"/>
            <a:ext cx="6672865" cy="365125"/>
          </a:xfrm>
        </p:spPr>
        <p:txBody>
          <a:bodyPr/>
          <a:lstStyle/>
          <a:p>
            <a:r>
              <a:rPr lang="en-US" sz="1400" dirty="0">
                <a:solidFill>
                  <a:schemeClr val="accent1">
                    <a:lumMod val="75000"/>
                  </a:schemeClr>
                </a:solidFill>
              </a:rPr>
              <a:t>Applications of biotechnology | </a:t>
            </a:r>
            <a:r>
              <a:rPr lang="en-US" sz="1400" dirty="0" err="1">
                <a:solidFill>
                  <a:schemeClr val="accent1">
                    <a:lumMod val="75000"/>
                  </a:schemeClr>
                </a:solidFill>
              </a:rPr>
              <a:t>Kaveesha</a:t>
            </a:r>
            <a:r>
              <a:rPr lang="en-US" sz="1400" dirty="0">
                <a:solidFill>
                  <a:schemeClr val="accent1">
                    <a:lumMod val="75000"/>
                  </a:schemeClr>
                </a:solidFill>
              </a:rPr>
              <a:t> Ramanayake</a:t>
            </a:r>
          </a:p>
        </p:txBody>
      </p:sp>
      <p:sp>
        <p:nvSpPr>
          <p:cNvPr id="6" name="Slide Number Placeholder 5">
            <a:extLst>
              <a:ext uri="{FF2B5EF4-FFF2-40B4-BE49-F238E27FC236}">
                <a16:creationId xmlns:a16="http://schemas.microsoft.com/office/drawing/2014/main" id="{95528290-CF71-4346-BF2B-CABDF7176018}"/>
              </a:ext>
            </a:extLst>
          </p:cNvPr>
          <p:cNvSpPr>
            <a:spLocks noGrp="1"/>
          </p:cNvSpPr>
          <p:nvPr>
            <p:ph type="sldNum" sz="quarter" idx="12"/>
          </p:nvPr>
        </p:nvSpPr>
        <p:spPr>
          <a:xfrm>
            <a:off x="10851362" y="6185116"/>
            <a:ext cx="753545" cy="365125"/>
          </a:xfrm>
        </p:spPr>
        <p:txBody>
          <a:bodyPr/>
          <a:lstStyle/>
          <a:p>
            <a:fld id="{3AE6F2A0-47A6-40B1-B47C-D77E33EEB2B1}" type="slidenum">
              <a:rPr lang="en-US" sz="1600" smtClean="0"/>
              <a:t>2</a:t>
            </a:fld>
            <a:endParaRPr lang="en-US" sz="1600" dirty="0"/>
          </a:p>
        </p:txBody>
      </p:sp>
      <p:sp>
        <p:nvSpPr>
          <p:cNvPr id="10" name="TextBox 9">
            <a:extLst>
              <a:ext uri="{FF2B5EF4-FFF2-40B4-BE49-F238E27FC236}">
                <a16:creationId xmlns:a16="http://schemas.microsoft.com/office/drawing/2014/main" id="{1E4C4534-A8D3-45BB-86C8-CCD7350D258F}"/>
              </a:ext>
            </a:extLst>
          </p:cNvPr>
          <p:cNvSpPr txBox="1"/>
          <p:nvPr/>
        </p:nvSpPr>
        <p:spPr>
          <a:xfrm>
            <a:off x="457397" y="2554664"/>
            <a:ext cx="678002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Biotechnology is a broad area of biology and technology</a:t>
            </a:r>
          </a:p>
        </p:txBody>
      </p:sp>
    </p:spTree>
    <p:extLst>
      <p:ext uri="{BB962C8B-B14F-4D97-AF65-F5344CB8AC3E}">
        <p14:creationId xmlns:p14="http://schemas.microsoft.com/office/powerpoint/2010/main" val="2322883806"/>
      </p:ext>
    </p:extLst>
  </p:cSld>
  <p:clrMapOvr>
    <a:masterClrMapping/>
  </p:clrMapOvr>
  <mc:AlternateContent xmlns:mc="http://schemas.openxmlformats.org/markup-compatibility/2006" xmlns:p14="http://schemas.microsoft.com/office/powerpoint/2010/main">
    <mc:Choice Requires="p14">
      <p:transition spd="slow" p14:dur="300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1000"/>
                                        <p:tgtEl>
                                          <p:spTgt spid="13">
                                            <p:txEl>
                                              <p:pRg st="0" end="0"/>
                                            </p:txEl>
                                          </p:spTgt>
                                        </p:tgtEl>
                                      </p:cBhvr>
                                    </p:animEffect>
                                    <p:anim calcmode="lin" valueType="num">
                                      <p:cBhvr>
                                        <p:cTn id="22"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D3059A-FBFA-47C4-9363-525594215819}"/>
              </a:ext>
            </a:extLst>
          </p:cNvPr>
          <p:cNvSpPr txBox="1"/>
          <p:nvPr/>
        </p:nvSpPr>
        <p:spPr>
          <a:xfrm>
            <a:off x="1386396" y="577050"/>
            <a:ext cx="9419208" cy="646331"/>
          </a:xfrm>
          <a:prstGeom prst="rect">
            <a:avLst/>
          </a:prstGeom>
          <a:noFill/>
        </p:spPr>
        <p:txBody>
          <a:bodyPr wrap="square" rtlCol="0">
            <a:spAutoFit/>
          </a:bodyPr>
          <a:lstStyle/>
          <a:p>
            <a:r>
              <a:rPr lang="en-US" sz="3600" dirty="0">
                <a:latin typeface="Algerian" panose="04020705040A02060702" pitchFamily="82" charset="0"/>
              </a:rPr>
              <a:t>Different areas of biotechnology</a:t>
            </a:r>
          </a:p>
        </p:txBody>
      </p:sp>
      <p:pic>
        <p:nvPicPr>
          <p:cNvPr id="14" name="Picture 13">
            <a:extLst>
              <a:ext uri="{FF2B5EF4-FFF2-40B4-BE49-F238E27FC236}">
                <a16:creationId xmlns:a16="http://schemas.microsoft.com/office/drawing/2014/main" id="{FB957AC1-CE48-4943-B9C5-FCB1A59187A2}"/>
              </a:ext>
            </a:extLst>
          </p:cNvPr>
          <p:cNvPicPr>
            <a:picLocks noChangeAspect="1"/>
          </p:cNvPicPr>
          <p:nvPr/>
        </p:nvPicPr>
        <p:blipFill>
          <a:blip r:embed="rId3"/>
          <a:stretch>
            <a:fillRect/>
          </a:stretch>
        </p:blipFill>
        <p:spPr>
          <a:xfrm>
            <a:off x="8324850" y="1347396"/>
            <a:ext cx="2628900" cy="1743075"/>
          </a:xfrm>
          <a:prstGeom prst="rect">
            <a:avLst/>
          </a:prstGeom>
        </p:spPr>
      </p:pic>
      <p:pic>
        <p:nvPicPr>
          <p:cNvPr id="15" name="Picture 14">
            <a:extLst>
              <a:ext uri="{FF2B5EF4-FFF2-40B4-BE49-F238E27FC236}">
                <a16:creationId xmlns:a16="http://schemas.microsoft.com/office/drawing/2014/main" id="{5439F70B-644E-4B8A-8CAB-8B07CF8491CE}"/>
              </a:ext>
            </a:extLst>
          </p:cNvPr>
          <p:cNvPicPr>
            <a:picLocks noChangeAspect="1"/>
          </p:cNvPicPr>
          <p:nvPr/>
        </p:nvPicPr>
        <p:blipFill>
          <a:blip r:embed="rId4"/>
          <a:stretch>
            <a:fillRect/>
          </a:stretch>
        </p:blipFill>
        <p:spPr>
          <a:xfrm>
            <a:off x="9355593" y="2979526"/>
            <a:ext cx="2715541" cy="1824038"/>
          </a:xfrm>
          <a:prstGeom prst="rect">
            <a:avLst/>
          </a:prstGeom>
        </p:spPr>
      </p:pic>
      <p:pic>
        <p:nvPicPr>
          <p:cNvPr id="16" name="Picture 15">
            <a:extLst>
              <a:ext uri="{FF2B5EF4-FFF2-40B4-BE49-F238E27FC236}">
                <a16:creationId xmlns:a16="http://schemas.microsoft.com/office/drawing/2014/main" id="{85CCC309-EED6-447E-A5ED-1E2AD9BCAFC3}"/>
              </a:ext>
            </a:extLst>
          </p:cNvPr>
          <p:cNvPicPr>
            <a:picLocks noChangeAspect="1"/>
          </p:cNvPicPr>
          <p:nvPr/>
        </p:nvPicPr>
        <p:blipFill>
          <a:blip r:embed="rId5"/>
          <a:stretch>
            <a:fillRect/>
          </a:stretch>
        </p:blipFill>
        <p:spPr>
          <a:xfrm>
            <a:off x="8324850" y="4803564"/>
            <a:ext cx="2628900" cy="1743075"/>
          </a:xfrm>
          <a:prstGeom prst="rect">
            <a:avLst/>
          </a:prstGeom>
        </p:spPr>
      </p:pic>
      <p:sp>
        <p:nvSpPr>
          <p:cNvPr id="3" name="Oval 2">
            <a:extLst>
              <a:ext uri="{FF2B5EF4-FFF2-40B4-BE49-F238E27FC236}">
                <a16:creationId xmlns:a16="http://schemas.microsoft.com/office/drawing/2014/main" id="{D12DB19C-A98E-4FAA-8B83-E9B413D06D68}"/>
              </a:ext>
            </a:extLst>
          </p:cNvPr>
          <p:cNvSpPr/>
          <p:nvPr/>
        </p:nvSpPr>
        <p:spPr>
          <a:xfrm>
            <a:off x="2486614" y="2739667"/>
            <a:ext cx="3086470" cy="115187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BIOTECHNOLOGY</a:t>
            </a:r>
          </a:p>
        </p:txBody>
      </p:sp>
      <p:sp>
        <p:nvSpPr>
          <p:cNvPr id="4" name="Rectangle: Rounded Corners 3">
            <a:extLst>
              <a:ext uri="{FF2B5EF4-FFF2-40B4-BE49-F238E27FC236}">
                <a16:creationId xmlns:a16="http://schemas.microsoft.com/office/drawing/2014/main" id="{0E517C54-7492-4DA3-BF65-8D79D6FD8C23}"/>
              </a:ext>
            </a:extLst>
          </p:cNvPr>
          <p:cNvSpPr/>
          <p:nvPr/>
        </p:nvSpPr>
        <p:spPr>
          <a:xfrm>
            <a:off x="706984" y="1783758"/>
            <a:ext cx="2032986" cy="64633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MEDICAL</a:t>
            </a:r>
          </a:p>
        </p:txBody>
      </p:sp>
      <p:sp>
        <p:nvSpPr>
          <p:cNvPr id="5" name="Rectangle: Rounded Corners 4">
            <a:extLst>
              <a:ext uri="{FF2B5EF4-FFF2-40B4-BE49-F238E27FC236}">
                <a16:creationId xmlns:a16="http://schemas.microsoft.com/office/drawing/2014/main" id="{ABDF0974-2F65-4F29-87CC-7FDB281161BD}"/>
              </a:ext>
            </a:extLst>
          </p:cNvPr>
          <p:cNvSpPr/>
          <p:nvPr/>
        </p:nvSpPr>
        <p:spPr>
          <a:xfrm>
            <a:off x="623208" y="4298597"/>
            <a:ext cx="2116762" cy="685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AGRIULTURAL</a:t>
            </a:r>
          </a:p>
        </p:txBody>
      </p:sp>
      <p:sp>
        <p:nvSpPr>
          <p:cNvPr id="6" name="Rectangle: Rounded Corners 5">
            <a:extLst>
              <a:ext uri="{FF2B5EF4-FFF2-40B4-BE49-F238E27FC236}">
                <a16:creationId xmlns:a16="http://schemas.microsoft.com/office/drawing/2014/main" id="{19948043-FC5F-49FF-A900-B80AE20BAC76}"/>
              </a:ext>
            </a:extLst>
          </p:cNvPr>
          <p:cNvSpPr/>
          <p:nvPr/>
        </p:nvSpPr>
        <p:spPr>
          <a:xfrm>
            <a:off x="2991225" y="5084665"/>
            <a:ext cx="2353609" cy="64633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MARINE</a:t>
            </a:r>
          </a:p>
        </p:txBody>
      </p:sp>
      <p:sp>
        <p:nvSpPr>
          <p:cNvPr id="7" name="Rectangle: Rounded Corners 6">
            <a:extLst>
              <a:ext uri="{FF2B5EF4-FFF2-40B4-BE49-F238E27FC236}">
                <a16:creationId xmlns:a16="http://schemas.microsoft.com/office/drawing/2014/main" id="{C9B245FA-B4F7-41F3-AF51-496413E959BF}"/>
              </a:ext>
            </a:extLst>
          </p:cNvPr>
          <p:cNvSpPr/>
          <p:nvPr/>
        </p:nvSpPr>
        <p:spPr>
          <a:xfrm>
            <a:off x="6142896" y="3035901"/>
            <a:ext cx="2242174" cy="64633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FOOD</a:t>
            </a:r>
          </a:p>
        </p:txBody>
      </p:sp>
      <p:sp>
        <p:nvSpPr>
          <p:cNvPr id="8" name="Rectangle: Rounded Corners 7">
            <a:extLst>
              <a:ext uri="{FF2B5EF4-FFF2-40B4-BE49-F238E27FC236}">
                <a16:creationId xmlns:a16="http://schemas.microsoft.com/office/drawing/2014/main" id="{888FAF20-2E65-426D-BD2D-1B6F1E7113B4}"/>
              </a:ext>
            </a:extLst>
          </p:cNvPr>
          <p:cNvSpPr/>
          <p:nvPr/>
        </p:nvSpPr>
        <p:spPr>
          <a:xfrm>
            <a:off x="5573084" y="1895767"/>
            <a:ext cx="2242174" cy="64633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ENVIRONMENTAL</a:t>
            </a:r>
          </a:p>
        </p:txBody>
      </p:sp>
      <p:sp>
        <p:nvSpPr>
          <p:cNvPr id="9" name="Footer Placeholder 8">
            <a:extLst>
              <a:ext uri="{FF2B5EF4-FFF2-40B4-BE49-F238E27FC236}">
                <a16:creationId xmlns:a16="http://schemas.microsoft.com/office/drawing/2014/main" id="{CAABA8D1-B400-49D9-BBB5-EE4E1AFDAA71}"/>
              </a:ext>
            </a:extLst>
          </p:cNvPr>
          <p:cNvSpPr>
            <a:spLocks noGrp="1"/>
          </p:cNvSpPr>
          <p:nvPr>
            <p:ph type="ftr" sz="quarter" idx="11"/>
          </p:nvPr>
        </p:nvSpPr>
        <p:spPr>
          <a:xfrm>
            <a:off x="263096" y="6304963"/>
            <a:ext cx="6672865" cy="365125"/>
          </a:xfrm>
        </p:spPr>
        <p:txBody>
          <a:bodyPr/>
          <a:lstStyle/>
          <a:p>
            <a:r>
              <a:rPr lang="en-US" sz="1400" dirty="0">
                <a:solidFill>
                  <a:schemeClr val="accent1">
                    <a:lumMod val="75000"/>
                  </a:schemeClr>
                </a:solidFill>
              </a:rPr>
              <a:t>Applications of biotechnology | </a:t>
            </a:r>
            <a:r>
              <a:rPr lang="en-US" sz="1400" dirty="0" err="1">
                <a:solidFill>
                  <a:schemeClr val="accent1">
                    <a:lumMod val="75000"/>
                  </a:schemeClr>
                </a:solidFill>
              </a:rPr>
              <a:t>Kaveesha</a:t>
            </a:r>
            <a:r>
              <a:rPr lang="en-US" sz="1400" dirty="0">
                <a:solidFill>
                  <a:schemeClr val="accent1">
                    <a:lumMod val="75000"/>
                  </a:schemeClr>
                </a:solidFill>
              </a:rPr>
              <a:t> Ramanayake</a:t>
            </a:r>
          </a:p>
        </p:txBody>
      </p:sp>
      <p:sp>
        <p:nvSpPr>
          <p:cNvPr id="10" name="Slide Number Placeholder 9">
            <a:extLst>
              <a:ext uri="{FF2B5EF4-FFF2-40B4-BE49-F238E27FC236}">
                <a16:creationId xmlns:a16="http://schemas.microsoft.com/office/drawing/2014/main" id="{0955D3D3-0877-4E90-A89C-9AE1F5A4B594}"/>
              </a:ext>
            </a:extLst>
          </p:cNvPr>
          <p:cNvSpPr>
            <a:spLocks noGrp="1"/>
          </p:cNvSpPr>
          <p:nvPr>
            <p:ph type="sldNum" sz="quarter" idx="12"/>
          </p:nvPr>
        </p:nvSpPr>
        <p:spPr>
          <a:xfrm>
            <a:off x="11175359" y="6181514"/>
            <a:ext cx="753545" cy="365125"/>
          </a:xfrm>
        </p:spPr>
        <p:txBody>
          <a:bodyPr/>
          <a:lstStyle/>
          <a:p>
            <a:fld id="{3AE6F2A0-47A6-40B1-B47C-D77E33EEB2B1}" type="slidenum">
              <a:rPr lang="en-US" sz="1600" smtClean="0"/>
              <a:t>3</a:t>
            </a:fld>
            <a:endParaRPr lang="en-US" sz="1600" dirty="0"/>
          </a:p>
        </p:txBody>
      </p:sp>
      <p:sp>
        <p:nvSpPr>
          <p:cNvPr id="11" name="Rectangle: Rounded Corners 10">
            <a:extLst>
              <a:ext uri="{FF2B5EF4-FFF2-40B4-BE49-F238E27FC236}">
                <a16:creationId xmlns:a16="http://schemas.microsoft.com/office/drawing/2014/main" id="{9410AF23-6738-4675-88C0-0B43C16A1142}"/>
              </a:ext>
            </a:extLst>
          </p:cNvPr>
          <p:cNvSpPr/>
          <p:nvPr/>
        </p:nvSpPr>
        <p:spPr>
          <a:xfrm>
            <a:off x="120866" y="3132199"/>
            <a:ext cx="1998482" cy="64633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INDUSTRIAL</a:t>
            </a:r>
          </a:p>
        </p:txBody>
      </p:sp>
      <p:sp>
        <p:nvSpPr>
          <p:cNvPr id="12" name="Rectangle: Rounded Corners 11">
            <a:extLst>
              <a:ext uri="{FF2B5EF4-FFF2-40B4-BE49-F238E27FC236}">
                <a16:creationId xmlns:a16="http://schemas.microsoft.com/office/drawing/2014/main" id="{9964B3FC-AED1-4821-924C-9A31E7509BDF}"/>
              </a:ext>
            </a:extLst>
          </p:cNvPr>
          <p:cNvSpPr/>
          <p:nvPr/>
        </p:nvSpPr>
        <p:spPr>
          <a:xfrm>
            <a:off x="5464098" y="4196103"/>
            <a:ext cx="2242174" cy="71281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BIOINFORMATICS</a:t>
            </a:r>
          </a:p>
        </p:txBody>
      </p:sp>
    </p:spTree>
    <p:extLst>
      <p:ext uri="{BB962C8B-B14F-4D97-AF65-F5344CB8AC3E}">
        <p14:creationId xmlns:p14="http://schemas.microsoft.com/office/powerpoint/2010/main" val="858106051"/>
      </p:ext>
    </p:extLst>
  </p:cSld>
  <p:clrMapOvr>
    <a:masterClrMapping/>
  </p:clrMapOvr>
  <mc:AlternateContent xmlns:mc="http://schemas.openxmlformats.org/markup-compatibility/2006">
    <mc:Choice xmlns:p14="http://schemas.microsoft.com/office/powerpoint/2010/main" Requires="p14">
      <p:transition spd="slow" p14:dur="200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FB55D5-5D79-47EE-BA62-F102BFE02DD3}"/>
              </a:ext>
            </a:extLst>
          </p:cNvPr>
          <p:cNvSpPr txBox="1"/>
          <p:nvPr/>
        </p:nvSpPr>
        <p:spPr>
          <a:xfrm>
            <a:off x="1342007" y="443883"/>
            <a:ext cx="9507985" cy="1077218"/>
          </a:xfrm>
          <a:prstGeom prst="rect">
            <a:avLst/>
          </a:prstGeom>
          <a:noFill/>
        </p:spPr>
        <p:txBody>
          <a:bodyPr wrap="square" rtlCol="0">
            <a:spAutoFit/>
          </a:bodyPr>
          <a:lstStyle/>
          <a:p>
            <a:pPr algn="ctr"/>
            <a:r>
              <a:rPr lang="en-US" sz="3200" dirty="0">
                <a:latin typeface="Algerian" panose="04020705040A02060702" pitchFamily="82" charset="0"/>
              </a:rPr>
              <a:t>Biotechnology applications in above </a:t>
            </a:r>
          </a:p>
          <a:p>
            <a:pPr algn="ctr"/>
            <a:r>
              <a:rPr lang="en-US" sz="3200" dirty="0">
                <a:latin typeface="Algerian" panose="04020705040A02060702" pitchFamily="82" charset="0"/>
              </a:rPr>
              <a:t>Some biotechnology areas</a:t>
            </a:r>
          </a:p>
        </p:txBody>
      </p:sp>
      <p:pic>
        <p:nvPicPr>
          <p:cNvPr id="5" name="Picture 4">
            <a:extLst>
              <a:ext uri="{FF2B5EF4-FFF2-40B4-BE49-F238E27FC236}">
                <a16:creationId xmlns:a16="http://schemas.microsoft.com/office/drawing/2014/main" id="{D05A8FCC-526F-40BC-8C31-F299791F5396}"/>
              </a:ext>
            </a:extLst>
          </p:cNvPr>
          <p:cNvPicPr>
            <a:picLocks noChangeAspect="1"/>
          </p:cNvPicPr>
          <p:nvPr/>
        </p:nvPicPr>
        <p:blipFill>
          <a:blip r:embed="rId3"/>
          <a:stretch>
            <a:fillRect/>
          </a:stretch>
        </p:blipFill>
        <p:spPr>
          <a:xfrm>
            <a:off x="7954670" y="2134880"/>
            <a:ext cx="4237330" cy="2385012"/>
          </a:xfrm>
          <a:prstGeom prst="rect">
            <a:avLst/>
          </a:prstGeom>
        </p:spPr>
      </p:pic>
      <p:sp>
        <p:nvSpPr>
          <p:cNvPr id="6" name="TextBox 5">
            <a:extLst>
              <a:ext uri="{FF2B5EF4-FFF2-40B4-BE49-F238E27FC236}">
                <a16:creationId xmlns:a16="http://schemas.microsoft.com/office/drawing/2014/main" id="{27FD37D5-772F-4DDF-8C6F-28E5366A6CC4}"/>
              </a:ext>
            </a:extLst>
          </p:cNvPr>
          <p:cNvSpPr txBox="1"/>
          <p:nvPr/>
        </p:nvSpPr>
        <p:spPr>
          <a:xfrm>
            <a:off x="2902998" y="2457796"/>
            <a:ext cx="4067175" cy="646331"/>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solidFill>
                  <a:schemeClr val="accent6">
                    <a:lumMod val="75000"/>
                  </a:schemeClr>
                </a:solidFill>
                <a:latin typeface="Algerian" panose="04020705040A02060702" pitchFamily="82" charset="0"/>
              </a:rPr>
              <a:t>Golden rice</a:t>
            </a:r>
          </a:p>
        </p:txBody>
      </p:sp>
      <p:sp>
        <p:nvSpPr>
          <p:cNvPr id="9" name="TextBox 8">
            <a:extLst>
              <a:ext uri="{FF2B5EF4-FFF2-40B4-BE49-F238E27FC236}">
                <a16:creationId xmlns:a16="http://schemas.microsoft.com/office/drawing/2014/main" id="{3AB8988F-4297-4316-8253-E04671BB00B0}"/>
              </a:ext>
            </a:extLst>
          </p:cNvPr>
          <p:cNvSpPr txBox="1"/>
          <p:nvPr/>
        </p:nvSpPr>
        <p:spPr>
          <a:xfrm>
            <a:off x="772357" y="1836443"/>
            <a:ext cx="6622742" cy="584775"/>
          </a:xfrm>
          <a:prstGeom prst="rect">
            <a:avLst/>
          </a:prstGeom>
          <a:noFill/>
        </p:spPr>
        <p:txBody>
          <a:bodyPr wrap="square" rtlCol="0">
            <a:spAutoFit/>
          </a:bodyPr>
          <a:lstStyle/>
          <a:p>
            <a:r>
              <a:rPr lang="en-US" sz="3200" dirty="0">
                <a:latin typeface="Algerian" panose="04020705040A02060702" pitchFamily="82" charset="0"/>
              </a:rPr>
              <a:t>1. in FOOD BIOTECHNOLOGY</a:t>
            </a:r>
          </a:p>
        </p:txBody>
      </p:sp>
      <p:sp>
        <p:nvSpPr>
          <p:cNvPr id="2" name="TextBox 1">
            <a:extLst>
              <a:ext uri="{FF2B5EF4-FFF2-40B4-BE49-F238E27FC236}">
                <a16:creationId xmlns:a16="http://schemas.microsoft.com/office/drawing/2014/main" id="{C84F8853-DB6D-4DA3-8AE8-DED11F02ECF1}"/>
              </a:ext>
            </a:extLst>
          </p:cNvPr>
          <p:cNvSpPr txBox="1"/>
          <p:nvPr/>
        </p:nvSpPr>
        <p:spPr>
          <a:xfrm>
            <a:off x="1438182" y="3548348"/>
            <a:ext cx="5131293" cy="646331"/>
          </a:xfrm>
          <a:prstGeom prst="rect">
            <a:avLst/>
          </a:prstGeom>
          <a:noFill/>
        </p:spPr>
        <p:txBody>
          <a:bodyPr wrap="square" rtlCol="0">
            <a:spAutoFit/>
          </a:bodyPr>
          <a:lstStyle/>
          <a:p>
            <a:pPr marL="285750" indent="-285750">
              <a:buFont typeface="Arial" panose="020B0604020202020204" pitchFamily="34" charset="0"/>
              <a:buChar char="•"/>
            </a:pPr>
            <a:r>
              <a:rPr lang="en-US" dirty="0"/>
              <a:t>Golden rice is a genetically modified, biofortified crop</a:t>
            </a:r>
          </a:p>
        </p:txBody>
      </p:sp>
      <p:sp>
        <p:nvSpPr>
          <p:cNvPr id="3" name="TextBox 2">
            <a:extLst>
              <a:ext uri="{FF2B5EF4-FFF2-40B4-BE49-F238E27FC236}">
                <a16:creationId xmlns:a16="http://schemas.microsoft.com/office/drawing/2014/main" id="{30F5026E-99C3-43B9-841B-FB5FAB5F50D4}"/>
              </a:ext>
            </a:extLst>
          </p:cNvPr>
          <p:cNvSpPr txBox="1"/>
          <p:nvPr/>
        </p:nvSpPr>
        <p:spPr>
          <a:xfrm>
            <a:off x="1429304" y="4436791"/>
            <a:ext cx="5956917" cy="646331"/>
          </a:xfrm>
          <a:prstGeom prst="rect">
            <a:avLst/>
          </a:prstGeom>
          <a:noFill/>
        </p:spPr>
        <p:txBody>
          <a:bodyPr wrap="square" rtlCol="0">
            <a:spAutoFit/>
          </a:bodyPr>
          <a:lstStyle/>
          <a:p>
            <a:pPr marL="285750" indent="-285750">
              <a:buFont typeface="Arial" panose="020B0604020202020204" pitchFamily="34" charset="0"/>
              <a:buChar char="•"/>
            </a:pPr>
            <a:r>
              <a:rPr lang="en-US" dirty="0"/>
              <a:t> To produce beta-carotene, which is not normally present in rice</a:t>
            </a:r>
          </a:p>
        </p:txBody>
      </p:sp>
      <p:sp>
        <p:nvSpPr>
          <p:cNvPr id="7" name="TextBox 6">
            <a:extLst>
              <a:ext uri="{FF2B5EF4-FFF2-40B4-BE49-F238E27FC236}">
                <a16:creationId xmlns:a16="http://schemas.microsoft.com/office/drawing/2014/main" id="{90476CFF-EF5F-4EBC-B131-10145F251B5B}"/>
              </a:ext>
            </a:extLst>
          </p:cNvPr>
          <p:cNvSpPr txBox="1"/>
          <p:nvPr/>
        </p:nvSpPr>
        <p:spPr>
          <a:xfrm>
            <a:off x="1429304" y="5424398"/>
            <a:ext cx="5308847" cy="369332"/>
          </a:xfrm>
          <a:prstGeom prst="rect">
            <a:avLst/>
          </a:prstGeom>
          <a:noFill/>
        </p:spPr>
        <p:txBody>
          <a:bodyPr wrap="square" rtlCol="0">
            <a:spAutoFit/>
          </a:bodyPr>
          <a:lstStyle/>
          <a:p>
            <a:pPr marL="285750" indent="-285750">
              <a:buFont typeface="Arial" panose="020B0604020202020204" pitchFamily="34" charset="0"/>
              <a:buChar char="•"/>
            </a:pPr>
            <a:r>
              <a:rPr lang="en-US" dirty="0"/>
              <a:t> Helps to prevent millions of deaths</a:t>
            </a:r>
          </a:p>
        </p:txBody>
      </p:sp>
      <p:sp>
        <p:nvSpPr>
          <p:cNvPr id="8" name="Footer Placeholder 7">
            <a:extLst>
              <a:ext uri="{FF2B5EF4-FFF2-40B4-BE49-F238E27FC236}">
                <a16:creationId xmlns:a16="http://schemas.microsoft.com/office/drawing/2014/main" id="{99E5E74D-54CD-4462-AC15-3A4F07D6B158}"/>
              </a:ext>
            </a:extLst>
          </p:cNvPr>
          <p:cNvSpPr>
            <a:spLocks noGrp="1"/>
          </p:cNvSpPr>
          <p:nvPr>
            <p:ph type="ftr" sz="quarter" idx="11"/>
          </p:nvPr>
        </p:nvSpPr>
        <p:spPr>
          <a:xfrm>
            <a:off x="136308" y="6327158"/>
            <a:ext cx="6672865" cy="365125"/>
          </a:xfrm>
        </p:spPr>
        <p:txBody>
          <a:bodyPr/>
          <a:lstStyle/>
          <a:p>
            <a:r>
              <a:rPr lang="en-US" sz="1400" dirty="0">
                <a:solidFill>
                  <a:schemeClr val="accent1">
                    <a:lumMod val="75000"/>
                  </a:schemeClr>
                </a:solidFill>
              </a:rPr>
              <a:t>Applications of biotechnology | </a:t>
            </a:r>
            <a:r>
              <a:rPr lang="en-US" sz="1400" dirty="0" err="1">
                <a:solidFill>
                  <a:schemeClr val="accent1">
                    <a:lumMod val="75000"/>
                  </a:schemeClr>
                </a:solidFill>
              </a:rPr>
              <a:t>Kaveesha</a:t>
            </a:r>
            <a:r>
              <a:rPr lang="en-US" sz="1400" dirty="0">
                <a:solidFill>
                  <a:schemeClr val="accent1">
                    <a:lumMod val="75000"/>
                  </a:schemeClr>
                </a:solidFill>
              </a:rPr>
              <a:t> Ramanayake</a:t>
            </a:r>
          </a:p>
        </p:txBody>
      </p:sp>
      <p:sp>
        <p:nvSpPr>
          <p:cNvPr id="10" name="Slide Number Placeholder 9">
            <a:extLst>
              <a:ext uri="{FF2B5EF4-FFF2-40B4-BE49-F238E27FC236}">
                <a16:creationId xmlns:a16="http://schemas.microsoft.com/office/drawing/2014/main" id="{3DF54E89-B69D-48B2-A2EB-C950C5491125}"/>
              </a:ext>
            </a:extLst>
          </p:cNvPr>
          <p:cNvSpPr>
            <a:spLocks noGrp="1"/>
          </p:cNvSpPr>
          <p:nvPr>
            <p:ph type="sldNum" sz="quarter" idx="12"/>
          </p:nvPr>
        </p:nvSpPr>
        <p:spPr>
          <a:xfrm>
            <a:off x="11028916" y="6238381"/>
            <a:ext cx="753545" cy="365125"/>
          </a:xfrm>
        </p:spPr>
        <p:txBody>
          <a:bodyPr/>
          <a:lstStyle/>
          <a:p>
            <a:fld id="{3AE6F2A0-47A6-40B1-B47C-D77E33EEB2B1}" type="slidenum">
              <a:rPr lang="en-US" sz="1600" smtClean="0"/>
              <a:t>4</a:t>
            </a:fld>
            <a:endParaRPr lang="en-US" sz="1600" dirty="0"/>
          </a:p>
        </p:txBody>
      </p:sp>
    </p:spTree>
    <p:extLst>
      <p:ext uri="{BB962C8B-B14F-4D97-AF65-F5344CB8AC3E}">
        <p14:creationId xmlns:p14="http://schemas.microsoft.com/office/powerpoint/2010/main" val="279498701"/>
      </p:ext>
    </p:extLst>
  </p:cSld>
  <p:clrMapOvr>
    <a:masterClrMapping/>
  </p:clrMapOvr>
  <mc:AlternateContent xmlns:mc="http://schemas.openxmlformats.org/markup-compatibility/2006" xmlns:p14="http://schemas.microsoft.com/office/powerpoint/2010/main">
    <mc:Choice Requires="p14">
      <p:transition spd="slow" p14:dur="300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1000"/>
                                        <p:tgtEl>
                                          <p:spTgt spid="7">
                                            <p:txEl>
                                              <p:pRg st="0" end="0"/>
                                            </p:txEl>
                                          </p:spTgt>
                                        </p:tgtEl>
                                      </p:cBhvr>
                                    </p:animEffect>
                                    <p:anim calcmode="lin" valueType="num">
                                      <p:cBhvr>
                                        <p:cTn id="2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9836FD-8C7B-4C91-BACA-9D946FE1F5B2}"/>
              </a:ext>
            </a:extLst>
          </p:cNvPr>
          <p:cNvPicPr>
            <a:picLocks noChangeAspect="1"/>
          </p:cNvPicPr>
          <p:nvPr/>
        </p:nvPicPr>
        <p:blipFill>
          <a:blip r:embed="rId3"/>
          <a:stretch>
            <a:fillRect/>
          </a:stretch>
        </p:blipFill>
        <p:spPr>
          <a:xfrm>
            <a:off x="7217527" y="235044"/>
            <a:ext cx="4803024" cy="3498755"/>
          </a:xfrm>
          <a:prstGeom prst="rect">
            <a:avLst/>
          </a:prstGeom>
        </p:spPr>
      </p:pic>
      <p:sp>
        <p:nvSpPr>
          <p:cNvPr id="5" name="TextBox 4">
            <a:extLst>
              <a:ext uri="{FF2B5EF4-FFF2-40B4-BE49-F238E27FC236}">
                <a16:creationId xmlns:a16="http://schemas.microsoft.com/office/drawing/2014/main" id="{D7DAF799-CCA4-4ADC-9C7E-D33A57A67734}"/>
              </a:ext>
            </a:extLst>
          </p:cNvPr>
          <p:cNvSpPr txBox="1"/>
          <p:nvPr/>
        </p:nvSpPr>
        <p:spPr>
          <a:xfrm>
            <a:off x="3015171" y="1761014"/>
            <a:ext cx="4400550" cy="646331"/>
          </a:xfrm>
          <a:prstGeom prst="rect">
            <a:avLst/>
          </a:prstGeom>
          <a:noFill/>
        </p:spPr>
        <p:txBody>
          <a:bodyPr wrap="square" rtlCol="0">
            <a:spAutoFit/>
          </a:bodyPr>
          <a:lstStyle/>
          <a:p>
            <a:pPr marL="457200" indent="-457200">
              <a:buFont typeface="Wingdings" panose="05000000000000000000" pitchFamily="2" charset="2"/>
              <a:buChar char="Ø"/>
            </a:pPr>
            <a:r>
              <a:rPr lang="en-US" sz="3600" dirty="0">
                <a:solidFill>
                  <a:schemeClr val="accent6">
                    <a:lumMod val="75000"/>
                  </a:schemeClr>
                </a:solidFill>
                <a:latin typeface="Algerian" panose="04020705040A02060702" pitchFamily="82" charset="0"/>
              </a:rPr>
              <a:t>Human insulin</a:t>
            </a:r>
          </a:p>
        </p:txBody>
      </p:sp>
      <p:sp>
        <p:nvSpPr>
          <p:cNvPr id="6" name="TextBox 5">
            <a:extLst>
              <a:ext uri="{FF2B5EF4-FFF2-40B4-BE49-F238E27FC236}">
                <a16:creationId xmlns:a16="http://schemas.microsoft.com/office/drawing/2014/main" id="{3D67047D-0F8A-4425-93DC-13DF492FC6B1}"/>
              </a:ext>
            </a:extLst>
          </p:cNvPr>
          <p:cNvSpPr txBox="1"/>
          <p:nvPr/>
        </p:nvSpPr>
        <p:spPr>
          <a:xfrm>
            <a:off x="292963" y="560685"/>
            <a:ext cx="7057748" cy="646331"/>
          </a:xfrm>
          <a:prstGeom prst="rect">
            <a:avLst/>
          </a:prstGeom>
          <a:noFill/>
        </p:spPr>
        <p:txBody>
          <a:bodyPr wrap="square" rtlCol="0">
            <a:spAutoFit/>
          </a:bodyPr>
          <a:lstStyle/>
          <a:p>
            <a:r>
              <a:rPr lang="en-US" sz="3600" dirty="0">
                <a:latin typeface="Algerian" panose="04020705040A02060702" pitchFamily="82" charset="0"/>
              </a:rPr>
              <a:t>2. In MedicAL BIOTECHNOLOGY</a:t>
            </a:r>
          </a:p>
        </p:txBody>
      </p:sp>
      <p:pic>
        <p:nvPicPr>
          <p:cNvPr id="7" name="Picture 6">
            <a:extLst>
              <a:ext uri="{FF2B5EF4-FFF2-40B4-BE49-F238E27FC236}">
                <a16:creationId xmlns:a16="http://schemas.microsoft.com/office/drawing/2014/main" id="{2B6B2E88-6AAF-4336-948C-E1C0580F804B}"/>
              </a:ext>
            </a:extLst>
          </p:cNvPr>
          <p:cNvPicPr>
            <a:picLocks noChangeAspect="1"/>
          </p:cNvPicPr>
          <p:nvPr/>
        </p:nvPicPr>
        <p:blipFill>
          <a:blip r:embed="rId4"/>
          <a:stretch>
            <a:fillRect/>
          </a:stretch>
        </p:blipFill>
        <p:spPr>
          <a:xfrm>
            <a:off x="7858125" y="3933825"/>
            <a:ext cx="3810000" cy="1981200"/>
          </a:xfrm>
          <a:prstGeom prst="rect">
            <a:avLst/>
          </a:prstGeom>
        </p:spPr>
      </p:pic>
      <p:sp>
        <p:nvSpPr>
          <p:cNvPr id="2" name="TextBox 1">
            <a:extLst>
              <a:ext uri="{FF2B5EF4-FFF2-40B4-BE49-F238E27FC236}">
                <a16:creationId xmlns:a16="http://schemas.microsoft.com/office/drawing/2014/main" id="{C1F889E5-F70D-4F67-BE15-7C373113FDF6}"/>
              </a:ext>
            </a:extLst>
          </p:cNvPr>
          <p:cNvSpPr txBox="1"/>
          <p:nvPr/>
        </p:nvSpPr>
        <p:spPr>
          <a:xfrm>
            <a:off x="1136333" y="2653630"/>
            <a:ext cx="5237825" cy="646331"/>
          </a:xfrm>
          <a:prstGeom prst="rect">
            <a:avLst/>
          </a:prstGeom>
          <a:noFill/>
        </p:spPr>
        <p:txBody>
          <a:bodyPr wrap="square" rtlCol="0">
            <a:spAutoFit/>
          </a:bodyPr>
          <a:lstStyle/>
          <a:p>
            <a:pPr marL="285750" indent="-285750">
              <a:buFont typeface="Arial" panose="020B0604020202020204" pitchFamily="34" charset="0"/>
              <a:buChar char="•"/>
            </a:pPr>
            <a:r>
              <a:rPr lang="en-US" dirty="0"/>
              <a:t>First golden molecule of the biotechnology industry</a:t>
            </a:r>
          </a:p>
        </p:txBody>
      </p:sp>
      <p:sp>
        <p:nvSpPr>
          <p:cNvPr id="3" name="TextBox 2">
            <a:extLst>
              <a:ext uri="{FF2B5EF4-FFF2-40B4-BE49-F238E27FC236}">
                <a16:creationId xmlns:a16="http://schemas.microsoft.com/office/drawing/2014/main" id="{1762FEEA-B3E9-4D48-BA2D-C6A306823DBD}"/>
              </a:ext>
            </a:extLst>
          </p:cNvPr>
          <p:cNvSpPr txBox="1"/>
          <p:nvPr/>
        </p:nvSpPr>
        <p:spPr>
          <a:xfrm>
            <a:off x="1177771" y="4423409"/>
            <a:ext cx="4918229" cy="646331"/>
          </a:xfrm>
          <a:prstGeom prst="rect">
            <a:avLst/>
          </a:prstGeom>
          <a:noFill/>
        </p:spPr>
        <p:txBody>
          <a:bodyPr wrap="square" rtlCol="0">
            <a:spAutoFit/>
          </a:bodyPr>
          <a:lstStyle/>
          <a:p>
            <a:pPr marL="285750" indent="-285750">
              <a:buFont typeface="Arial" panose="020B0604020202020204" pitchFamily="34" charset="0"/>
              <a:buChar char="•"/>
            </a:pPr>
            <a:r>
              <a:rPr lang="en-US" dirty="0"/>
              <a:t>Growes insulin protein within </a:t>
            </a:r>
            <a:r>
              <a:rPr lang="en-US" dirty="0" err="1"/>
              <a:t>icolai</a:t>
            </a:r>
            <a:r>
              <a:rPr lang="en-US" dirty="0"/>
              <a:t> bacteria</a:t>
            </a:r>
          </a:p>
        </p:txBody>
      </p:sp>
      <p:sp>
        <p:nvSpPr>
          <p:cNvPr id="8" name="TextBox 7">
            <a:extLst>
              <a:ext uri="{FF2B5EF4-FFF2-40B4-BE49-F238E27FC236}">
                <a16:creationId xmlns:a16="http://schemas.microsoft.com/office/drawing/2014/main" id="{1934B419-57FD-43E5-A268-EA42AA7352AD}"/>
              </a:ext>
            </a:extLst>
          </p:cNvPr>
          <p:cNvSpPr txBox="1"/>
          <p:nvPr/>
        </p:nvSpPr>
        <p:spPr>
          <a:xfrm>
            <a:off x="1156625" y="5268694"/>
            <a:ext cx="5237824" cy="646331"/>
          </a:xfrm>
          <a:prstGeom prst="rect">
            <a:avLst/>
          </a:prstGeom>
          <a:noFill/>
        </p:spPr>
        <p:txBody>
          <a:bodyPr wrap="square" rtlCol="0">
            <a:spAutoFit/>
          </a:bodyPr>
          <a:lstStyle/>
          <a:p>
            <a:pPr marL="285750" indent="-285750">
              <a:buFont typeface="Arial" panose="020B0604020202020204" pitchFamily="34" charset="0"/>
              <a:buChar char="•"/>
            </a:pPr>
            <a:r>
              <a:rPr lang="en-US" dirty="0"/>
              <a:t>Glycemic control in adults and children with type one and type two diabetes mellitus</a:t>
            </a:r>
          </a:p>
        </p:txBody>
      </p:sp>
      <p:sp>
        <p:nvSpPr>
          <p:cNvPr id="9" name="TextBox 8">
            <a:extLst>
              <a:ext uri="{FF2B5EF4-FFF2-40B4-BE49-F238E27FC236}">
                <a16:creationId xmlns:a16="http://schemas.microsoft.com/office/drawing/2014/main" id="{0413F067-9A1C-4F84-B992-306F9E8F1EB9}"/>
              </a:ext>
            </a:extLst>
          </p:cNvPr>
          <p:cNvSpPr txBox="1"/>
          <p:nvPr/>
        </p:nvSpPr>
        <p:spPr>
          <a:xfrm>
            <a:off x="1136333" y="3605664"/>
            <a:ext cx="4838330" cy="369332"/>
          </a:xfrm>
          <a:prstGeom prst="rect">
            <a:avLst/>
          </a:prstGeom>
          <a:noFill/>
        </p:spPr>
        <p:txBody>
          <a:bodyPr wrap="square" rtlCol="0">
            <a:spAutoFit/>
          </a:bodyPr>
          <a:lstStyle/>
          <a:p>
            <a:pPr marL="285750" indent="-285750">
              <a:buFont typeface="Arial" panose="020B0604020202020204" pitchFamily="34" charset="0"/>
              <a:buChar char="•"/>
            </a:pPr>
            <a:r>
              <a:rPr lang="en-US" dirty="0"/>
              <a:t>Produce by recombinant DNA technology</a:t>
            </a:r>
          </a:p>
        </p:txBody>
      </p:sp>
      <p:sp>
        <p:nvSpPr>
          <p:cNvPr id="10" name="Footer Placeholder 9">
            <a:extLst>
              <a:ext uri="{FF2B5EF4-FFF2-40B4-BE49-F238E27FC236}">
                <a16:creationId xmlns:a16="http://schemas.microsoft.com/office/drawing/2014/main" id="{453D5032-0287-4B66-9398-9D00C3CB86DD}"/>
              </a:ext>
            </a:extLst>
          </p:cNvPr>
          <p:cNvSpPr>
            <a:spLocks noGrp="1"/>
          </p:cNvSpPr>
          <p:nvPr>
            <p:ph type="ftr" sz="quarter" idx="11"/>
          </p:nvPr>
        </p:nvSpPr>
        <p:spPr>
          <a:xfrm>
            <a:off x="0" y="6363438"/>
            <a:ext cx="6672865" cy="365125"/>
          </a:xfrm>
        </p:spPr>
        <p:txBody>
          <a:bodyPr/>
          <a:lstStyle/>
          <a:p>
            <a:r>
              <a:rPr lang="en-US" sz="1400" dirty="0">
                <a:solidFill>
                  <a:schemeClr val="accent1">
                    <a:lumMod val="75000"/>
                  </a:schemeClr>
                </a:solidFill>
              </a:rPr>
              <a:t>Applications of biotechnology | </a:t>
            </a:r>
            <a:r>
              <a:rPr lang="en-US" sz="1400" dirty="0" err="1">
                <a:solidFill>
                  <a:schemeClr val="accent1">
                    <a:lumMod val="75000"/>
                  </a:schemeClr>
                </a:solidFill>
              </a:rPr>
              <a:t>Kaveesha</a:t>
            </a:r>
            <a:r>
              <a:rPr lang="en-US" sz="1400" dirty="0">
                <a:solidFill>
                  <a:schemeClr val="accent1">
                    <a:lumMod val="75000"/>
                  </a:schemeClr>
                </a:solidFill>
              </a:rPr>
              <a:t> Ramanayake</a:t>
            </a:r>
          </a:p>
        </p:txBody>
      </p:sp>
      <p:sp>
        <p:nvSpPr>
          <p:cNvPr id="11" name="Slide Number Placeholder 10">
            <a:extLst>
              <a:ext uri="{FF2B5EF4-FFF2-40B4-BE49-F238E27FC236}">
                <a16:creationId xmlns:a16="http://schemas.microsoft.com/office/drawing/2014/main" id="{51066587-7320-410C-90D6-9E7D270A80D2}"/>
              </a:ext>
            </a:extLst>
          </p:cNvPr>
          <p:cNvSpPr>
            <a:spLocks noGrp="1"/>
          </p:cNvSpPr>
          <p:nvPr>
            <p:ph type="sldNum" sz="quarter" idx="12"/>
          </p:nvPr>
        </p:nvSpPr>
        <p:spPr>
          <a:xfrm>
            <a:off x="10673809" y="6212170"/>
            <a:ext cx="753545" cy="365125"/>
          </a:xfrm>
        </p:spPr>
        <p:txBody>
          <a:bodyPr/>
          <a:lstStyle/>
          <a:p>
            <a:fld id="{3AE6F2A0-47A6-40B1-B47C-D77E33EEB2B1}" type="slidenum">
              <a:rPr lang="en-US" sz="1600" smtClean="0"/>
              <a:t>5</a:t>
            </a:fld>
            <a:endParaRPr lang="en-US" sz="1600" dirty="0"/>
          </a:p>
        </p:txBody>
      </p:sp>
    </p:spTree>
    <p:extLst>
      <p:ext uri="{BB962C8B-B14F-4D97-AF65-F5344CB8AC3E}">
        <p14:creationId xmlns:p14="http://schemas.microsoft.com/office/powerpoint/2010/main" val="4248024852"/>
      </p:ext>
    </p:extLst>
  </p:cSld>
  <p:clrMapOvr>
    <a:masterClrMapping/>
  </p:clrMapOvr>
  <mc:AlternateContent xmlns:mc="http://schemas.openxmlformats.org/markup-compatibility/2006" xmlns:p14="http://schemas.microsoft.com/office/powerpoint/2010/main">
    <mc:Choice Requires="p14">
      <p:transition spd="slow" p14:dur="300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1000"/>
                                        <p:tgtEl>
                                          <p:spTgt spid="8">
                                            <p:txEl>
                                              <p:pRg st="0" end="0"/>
                                            </p:txEl>
                                          </p:spTgt>
                                        </p:tgtEl>
                                      </p:cBhvr>
                                    </p:animEffect>
                                    <p:anim calcmode="lin" valueType="num">
                                      <p:cBhvr>
                                        <p:cTn id="29"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A1D559-7322-4B78-8F00-145F216156C2}"/>
              </a:ext>
            </a:extLst>
          </p:cNvPr>
          <p:cNvSpPr txBox="1"/>
          <p:nvPr/>
        </p:nvSpPr>
        <p:spPr>
          <a:xfrm>
            <a:off x="230633" y="604792"/>
            <a:ext cx="8541614" cy="646331"/>
          </a:xfrm>
          <a:prstGeom prst="rect">
            <a:avLst/>
          </a:prstGeom>
          <a:noFill/>
        </p:spPr>
        <p:txBody>
          <a:bodyPr wrap="square" rtlCol="0">
            <a:spAutoFit/>
          </a:bodyPr>
          <a:lstStyle/>
          <a:p>
            <a:r>
              <a:rPr lang="en-US" sz="3600" dirty="0">
                <a:latin typeface="Algerian" panose="04020705040A02060702" pitchFamily="82" charset="0"/>
              </a:rPr>
              <a:t>3. In Agricultural BIOTECHNOLOGY</a:t>
            </a:r>
          </a:p>
        </p:txBody>
      </p:sp>
      <p:sp>
        <p:nvSpPr>
          <p:cNvPr id="5" name="TextBox 4">
            <a:extLst>
              <a:ext uri="{FF2B5EF4-FFF2-40B4-BE49-F238E27FC236}">
                <a16:creationId xmlns:a16="http://schemas.microsoft.com/office/drawing/2014/main" id="{F60F9078-36B4-45A1-B310-1D1BA01B57AB}"/>
              </a:ext>
            </a:extLst>
          </p:cNvPr>
          <p:cNvSpPr txBox="1"/>
          <p:nvPr/>
        </p:nvSpPr>
        <p:spPr>
          <a:xfrm>
            <a:off x="3341611" y="1695727"/>
            <a:ext cx="5038725"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solidFill>
                  <a:schemeClr val="accent6">
                    <a:lumMod val="75000"/>
                  </a:schemeClr>
                </a:solidFill>
                <a:latin typeface="Algerian" panose="04020705040A02060702" pitchFamily="82" charset="0"/>
              </a:rPr>
              <a:t>Transgenic animals</a:t>
            </a:r>
          </a:p>
        </p:txBody>
      </p:sp>
      <p:pic>
        <p:nvPicPr>
          <p:cNvPr id="8" name="Picture 7">
            <a:extLst>
              <a:ext uri="{FF2B5EF4-FFF2-40B4-BE49-F238E27FC236}">
                <a16:creationId xmlns:a16="http://schemas.microsoft.com/office/drawing/2014/main" id="{ABFE59F4-5991-4DEE-8F96-E7E745493F4B}"/>
              </a:ext>
            </a:extLst>
          </p:cNvPr>
          <p:cNvPicPr>
            <a:picLocks noChangeAspect="1"/>
          </p:cNvPicPr>
          <p:nvPr/>
        </p:nvPicPr>
        <p:blipFill>
          <a:blip r:embed="rId3"/>
          <a:stretch>
            <a:fillRect/>
          </a:stretch>
        </p:blipFill>
        <p:spPr>
          <a:xfrm>
            <a:off x="8772247" y="1361303"/>
            <a:ext cx="3181350" cy="1982743"/>
          </a:xfrm>
          <a:prstGeom prst="rect">
            <a:avLst/>
          </a:prstGeom>
        </p:spPr>
      </p:pic>
      <p:pic>
        <p:nvPicPr>
          <p:cNvPr id="9" name="Picture 8">
            <a:extLst>
              <a:ext uri="{FF2B5EF4-FFF2-40B4-BE49-F238E27FC236}">
                <a16:creationId xmlns:a16="http://schemas.microsoft.com/office/drawing/2014/main" id="{32C141BE-B79C-48C3-9D68-CD2185F484FA}"/>
              </a:ext>
            </a:extLst>
          </p:cNvPr>
          <p:cNvPicPr>
            <a:picLocks noChangeAspect="1"/>
          </p:cNvPicPr>
          <p:nvPr/>
        </p:nvPicPr>
        <p:blipFill>
          <a:blip r:embed="rId4"/>
          <a:stretch>
            <a:fillRect/>
          </a:stretch>
        </p:blipFill>
        <p:spPr>
          <a:xfrm>
            <a:off x="7833064" y="3583058"/>
            <a:ext cx="4257675" cy="2394942"/>
          </a:xfrm>
          <a:prstGeom prst="rect">
            <a:avLst/>
          </a:prstGeom>
        </p:spPr>
      </p:pic>
      <p:sp>
        <p:nvSpPr>
          <p:cNvPr id="3" name="TextBox 2">
            <a:extLst>
              <a:ext uri="{FF2B5EF4-FFF2-40B4-BE49-F238E27FC236}">
                <a16:creationId xmlns:a16="http://schemas.microsoft.com/office/drawing/2014/main" id="{69EC1F10-D864-4614-8E9A-68DFE3E024EF}"/>
              </a:ext>
            </a:extLst>
          </p:cNvPr>
          <p:cNvSpPr txBox="1"/>
          <p:nvPr/>
        </p:nvSpPr>
        <p:spPr>
          <a:xfrm>
            <a:off x="1429305" y="4208167"/>
            <a:ext cx="5246703" cy="369332"/>
          </a:xfrm>
          <a:prstGeom prst="rect">
            <a:avLst/>
          </a:prstGeom>
          <a:noFill/>
        </p:spPr>
        <p:txBody>
          <a:bodyPr wrap="square" rtlCol="0">
            <a:spAutoFit/>
          </a:bodyPr>
          <a:lstStyle/>
          <a:p>
            <a:pPr marL="285750" indent="-285750">
              <a:buFont typeface="Arial" panose="020B0604020202020204" pitchFamily="34" charset="0"/>
              <a:buChar char="•"/>
            </a:pPr>
            <a:r>
              <a:rPr lang="en-US" dirty="0"/>
              <a:t>Insert DNA into the embryonic stem cells</a:t>
            </a:r>
          </a:p>
        </p:txBody>
      </p:sp>
      <p:sp>
        <p:nvSpPr>
          <p:cNvPr id="6" name="TextBox 5">
            <a:extLst>
              <a:ext uri="{FF2B5EF4-FFF2-40B4-BE49-F238E27FC236}">
                <a16:creationId xmlns:a16="http://schemas.microsoft.com/office/drawing/2014/main" id="{CCD8EE88-9DD9-4FFD-AF4D-C2746C48F463}"/>
              </a:ext>
            </a:extLst>
          </p:cNvPr>
          <p:cNvSpPr txBox="1"/>
          <p:nvPr/>
        </p:nvSpPr>
        <p:spPr>
          <a:xfrm>
            <a:off x="1500325" y="2809456"/>
            <a:ext cx="4643021" cy="369332"/>
          </a:xfrm>
          <a:prstGeom prst="rect">
            <a:avLst/>
          </a:prstGeom>
          <a:noFill/>
        </p:spPr>
        <p:txBody>
          <a:bodyPr wrap="square" rtlCol="0">
            <a:spAutoFit/>
          </a:bodyPr>
          <a:lstStyle/>
          <a:p>
            <a:pPr marL="285750" indent="-285750">
              <a:buFont typeface="Arial" panose="020B0604020202020204" pitchFamily="34" charset="0"/>
              <a:buChar char="•"/>
            </a:pPr>
            <a:r>
              <a:rPr lang="en-US" dirty="0"/>
              <a:t>Genetically modified animals</a:t>
            </a:r>
          </a:p>
        </p:txBody>
      </p:sp>
      <p:sp>
        <p:nvSpPr>
          <p:cNvPr id="7" name="TextBox 6">
            <a:extLst>
              <a:ext uri="{FF2B5EF4-FFF2-40B4-BE49-F238E27FC236}">
                <a16:creationId xmlns:a16="http://schemas.microsoft.com/office/drawing/2014/main" id="{1740A6C0-AD22-423B-A37C-C6ACDF847924}"/>
              </a:ext>
            </a:extLst>
          </p:cNvPr>
          <p:cNvSpPr txBox="1"/>
          <p:nvPr/>
        </p:nvSpPr>
        <p:spPr>
          <a:xfrm>
            <a:off x="2578962" y="3365565"/>
            <a:ext cx="2947387" cy="369332"/>
          </a:xfrm>
          <a:prstGeom prst="rect">
            <a:avLst/>
          </a:prstGeom>
          <a:noFill/>
        </p:spPr>
        <p:txBody>
          <a:bodyPr wrap="square" rtlCol="0">
            <a:spAutoFit/>
          </a:bodyPr>
          <a:lstStyle/>
          <a:p>
            <a:r>
              <a:rPr lang="en-US" dirty="0"/>
              <a:t>Ex: cow, fish, pig, mice</a:t>
            </a:r>
          </a:p>
        </p:txBody>
      </p:sp>
      <p:sp>
        <p:nvSpPr>
          <p:cNvPr id="10" name="TextBox 9">
            <a:extLst>
              <a:ext uri="{FF2B5EF4-FFF2-40B4-BE49-F238E27FC236}">
                <a16:creationId xmlns:a16="http://schemas.microsoft.com/office/drawing/2014/main" id="{3D4A8F5C-58DD-4DAA-A7F2-FB7FF775E8DB}"/>
              </a:ext>
            </a:extLst>
          </p:cNvPr>
          <p:cNvSpPr txBox="1"/>
          <p:nvPr/>
        </p:nvSpPr>
        <p:spPr>
          <a:xfrm>
            <a:off x="1451498" y="5369144"/>
            <a:ext cx="4740676" cy="369332"/>
          </a:xfrm>
          <a:prstGeom prst="rect">
            <a:avLst/>
          </a:prstGeom>
          <a:noFill/>
        </p:spPr>
        <p:txBody>
          <a:bodyPr wrap="square" rtlCol="0">
            <a:spAutoFit/>
          </a:bodyPr>
          <a:lstStyle/>
          <a:p>
            <a:pPr marL="285750" indent="-285750">
              <a:buFont typeface="Arial" panose="020B0604020202020204" pitchFamily="34" charset="0"/>
              <a:buChar char="•"/>
            </a:pPr>
            <a:r>
              <a:rPr lang="en-US" dirty="0"/>
              <a:t>To improve breeding and production</a:t>
            </a:r>
          </a:p>
        </p:txBody>
      </p:sp>
      <p:sp>
        <p:nvSpPr>
          <p:cNvPr id="2" name="Footer Placeholder 1">
            <a:extLst>
              <a:ext uri="{FF2B5EF4-FFF2-40B4-BE49-F238E27FC236}">
                <a16:creationId xmlns:a16="http://schemas.microsoft.com/office/drawing/2014/main" id="{124EE2F7-86F3-4F3E-9470-F0E4293526D1}"/>
              </a:ext>
            </a:extLst>
          </p:cNvPr>
          <p:cNvSpPr>
            <a:spLocks noGrp="1"/>
          </p:cNvSpPr>
          <p:nvPr>
            <p:ph type="ftr" sz="quarter" idx="11"/>
          </p:nvPr>
        </p:nvSpPr>
        <p:spPr>
          <a:xfrm>
            <a:off x="-4440" y="6400627"/>
            <a:ext cx="6672865" cy="365125"/>
          </a:xfrm>
        </p:spPr>
        <p:txBody>
          <a:bodyPr/>
          <a:lstStyle/>
          <a:p>
            <a:r>
              <a:rPr lang="en-US" sz="1400" dirty="0">
                <a:solidFill>
                  <a:schemeClr val="accent1">
                    <a:lumMod val="75000"/>
                  </a:schemeClr>
                </a:solidFill>
              </a:rPr>
              <a:t>Applications of biotechnology | </a:t>
            </a:r>
            <a:r>
              <a:rPr lang="en-US" sz="1400" dirty="0" err="1">
                <a:solidFill>
                  <a:schemeClr val="accent1">
                    <a:lumMod val="75000"/>
                  </a:schemeClr>
                </a:solidFill>
              </a:rPr>
              <a:t>Kaveesha</a:t>
            </a:r>
            <a:r>
              <a:rPr lang="en-US" sz="1400" dirty="0">
                <a:solidFill>
                  <a:schemeClr val="accent1">
                    <a:lumMod val="75000"/>
                  </a:schemeClr>
                </a:solidFill>
              </a:rPr>
              <a:t> Ramanayake</a:t>
            </a:r>
          </a:p>
        </p:txBody>
      </p:sp>
      <p:sp>
        <p:nvSpPr>
          <p:cNvPr id="11" name="Slide Number Placeholder 10">
            <a:extLst>
              <a:ext uri="{FF2B5EF4-FFF2-40B4-BE49-F238E27FC236}">
                <a16:creationId xmlns:a16="http://schemas.microsoft.com/office/drawing/2014/main" id="{15BB65AE-BBF7-4111-9C20-03A473FDFEBF}"/>
              </a:ext>
            </a:extLst>
          </p:cNvPr>
          <p:cNvSpPr>
            <a:spLocks noGrp="1"/>
          </p:cNvSpPr>
          <p:nvPr>
            <p:ph type="sldNum" sz="quarter" idx="12"/>
          </p:nvPr>
        </p:nvSpPr>
        <p:spPr>
          <a:xfrm>
            <a:off x="10824729" y="6396585"/>
            <a:ext cx="753545" cy="365125"/>
          </a:xfrm>
        </p:spPr>
        <p:txBody>
          <a:bodyPr/>
          <a:lstStyle/>
          <a:p>
            <a:fld id="{3AE6F2A0-47A6-40B1-B47C-D77E33EEB2B1}" type="slidenum">
              <a:rPr lang="en-US" sz="1600" smtClean="0"/>
              <a:t>6</a:t>
            </a:fld>
            <a:endParaRPr lang="en-US" sz="1600" dirty="0"/>
          </a:p>
        </p:txBody>
      </p:sp>
    </p:spTree>
    <p:extLst>
      <p:ext uri="{BB962C8B-B14F-4D97-AF65-F5344CB8AC3E}">
        <p14:creationId xmlns:p14="http://schemas.microsoft.com/office/powerpoint/2010/main" val="427698079"/>
      </p:ext>
    </p:extLst>
  </p:cSld>
  <p:clrMapOvr>
    <a:masterClrMapping/>
  </p:clrMapOvr>
  <mc:AlternateContent xmlns:mc="http://schemas.openxmlformats.org/markup-compatibility/2006" xmlns:p14="http://schemas.microsoft.com/office/powerpoint/2010/main">
    <mc:Choice Requires="p14">
      <p:transition spd="slow" p14:dur="300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22F3DD-CD24-40B4-92CC-D78FEA23D5D3}"/>
              </a:ext>
            </a:extLst>
          </p:cNvPr>
          <p:cNvSpPr txBox="1"/>
          <p:nvPr/>
        </p:nvSpPr>
        <p:spPr>
          <a:xfrm>
            <a:off x="91781" y="640928"/>
            <a:ext cx="8397472" cy="646331"/>
          </a:xfrm>
          <a:prstGeom prst="rect">
            <a:avLst/>
          </a:prstGeom>
          <a:noFill/>
        </p:spPr>
        <p:txBody>
          <a:bodyPr wrap="square" rtlCol="0">
            <a:spAutoFit/>
          </a:bodyPr>
          <a:lstStyle/>
          <a:p>
            <a:r>
              <a:rPr lang="en-US" sz="3600" dirty="0">
                <a:latin typeface="Algerian" panose="04020705040A02060702" pitchFamily="82" charset="0"/>
              </a:rPr>
              <a:t>4. In Environmental BIOTECHNOLGY</a:t>
            </a:r>
          </a:p>
        </p:txBody>
      </p:sp>
      <p:sp>
        <p:nvSpPr>
          <p:cNvPr id="5" name="TextBox 4">
            <a:extLst>
              <a:ext uri="{FF2B5EF4-FFF2-40B4-BE49-F238E27FC236}">
                <a16:creationId xmlns:a16="http://schemas.microsoft.com/office/drawing/2014/main" id="{DDE07D5F-9284-4C16-ABA0-57451A9A87D3}"/>
              </a:ext>
            </a:extLst>
          </p:cNvPr>
          <p:cNvSpPr txBox="1"/>
          <p:nvPr/>
        </p:nvSpPr>
        <p:spPr>
          <a:xfrm>
            <a:off x="4290517" y="1574342"/>
            <a:ext cx="2596718"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solidFill>
                  <a:schemeClr val="accent6">
                    <a:lumMod val="75000"/>
                  </a:schemeClr>
                </a:solidFill>
                <a:latin typeface="Algerian" panose="04020705040A02060702" pitchFamily="82" charset="0"/>
              </a:rPr>
              <a:t>biofuels</a:t>
            </a:r>
          </a:p>
        </p:txBody>
      </p:sp>
      <p:pic>
        <p:nvPicPr>
          <p:cNvPr id="7" name="Picture 6">
            <a:extLst>
              <a:ext uri="{FF2B5EF4-FFF2-40B4-BE49-F238E27FC236}">
                <a16:creationId xmlns:a16="http://schemas.microsoft.com/office/drawing/2014/main" id="{3E16954C-0703-44DA-BCE6-CB02C15890B5}"/>
              </a:ext>
            </a:extLst>
          </p:cNvPr>
          <p:cNvPicPr>
            <a:picLocks noChangeAspect="1"/>
          </p:cNvPicPr>
          <p:nvPr/>
        </p:nvPicPr>
        <p:blipFill>
          <a:blip r:embed="rId2"/>
          <a:stretch>
            <a:fillRect/>
          </a:stretch>
        </p:blipFill>
        <p:spPr>
          <a:xfrm>
            <a:off x="8873130" y="1128859"/>
            <a:ext cx="2843212" cy="2510116"/>
          </a:xfrm>
          <a:prstGeom prst="rect">
            <a:avLst/>
          </a:prstGeom>
        </p:spPr>
      </p:pic>
      <p:sp>
        <p:nvSpPr>
          <p:cNvPr id="2" name="Footer Placeholder 1">
            <a:extLst>
              <a:ext uri="{FF2B5EF4-FFF2-40B4-BE49-F238E27FC236}">
                <a16:creationId xmlns:a16="http://schemas.microsoft.com/office/drawing/2014/main" id="{C4FB24BF-9EEE-4B56-AFCD-F5B9A04A5E9A}"/>
              </a:ext>
            </a:extLst>
          </p:cNvPr>
          <p:cNvSpPr>
            <a:spLocks noGrp="1"/>
          </p:cNvSpPr>
          <p:nvPr>
            <p:ph type="ftr" sz="quarter" idx="11"/>
          </p:nvPr>
        </p:nvSpPr>
        <p:spPr>
          <a:xfrm>
            <a:off x="91781" y="6217072"/>
            <a:ext cx="6672865" cy="365125"/>
          </a:xfrm>
        </p:spPr>
        <p:txBody>
          <a:bodyPr/>
          <a:lstStyle/>
          <a:p>
            <a:r>
              <a:rPr lang="en-US" sz="1400" dirty="0">
                <a:solidFill>
                  <a:schemeClr val="accent1">
                    <a:lumMod val="75000"/>
                  </a:schemeClr>
                </a:solidFill>
              </a:rPr>
              <a:t>Applications of biotechnology | </a:t>
            </a:r>
            <a:r>
              <a:rPr lang="en-US" sz="1400" dirty="0" err="1">
                <a:solidFill>
                  <a:schemeClr val="accent1">
                    <a:lumMod val="75000"/>
                  </a:schemeClr>
                </a:solidFill>
              </a:rPr>
              <a:t>Kaveesha</a:t>
            </a:r>
            <a:r>
              <a:rPr lang="en-US" sz="1400" dirty="0">
                <a:solidFill>
                  <a:schemeClr val="accent1">
                    <a:lumMod val="75000"/>
                  </a:schemeClr>
                </a:solidFill>
              </a:rPr>
              <a:t> Ramanayake</a:t>
            </a:r>
          </a:p>
        </p:txBody>
      </p:sp>
      <p:sp>
        <p:nvSpPr>
          <p:cNvPr id="3" name="Slide Number Placeholder 2">
            <a:extLst>
              <a:ext uri="{FF2B5EF4-FFF2-40B4-BE49-F238E27FC236}">
                <a16:creationId xmlns:a16="http://schemas.microsoft.com/office/drawing/2014/main" id="{AA34A2B6-42EF-4729-A191-72AB5856582F}"/>
              </a:ext>
            </a:extLst>
          </p:cNvPr>
          <p:cNvSpPr>
            <a:spLocks noGrp="1"/>
          </p:cNvSpPr>
          <p:nvPr>
            <p:ph type="sldNum" sz="quarter" idx="12"/>
          </p:nvPr>
        </p:nvSpPr>
        <p:spPr>
          <a:xfrm>
            <a:off x="10682687" y="6154576"/>
            <a:ext cx="753545" cy="365125"/>
          </a:xfrm>
        </p:spPr>
        <p:txBody>
          <a:bodyPr/>
          <a:lstStyle/>
          <a:p>
            <a:fld id="{3AE6F2A0-47A6-40B1-B47C-D77E33EEB2B1}" type="slidenum">
              <a:rPr lang="en-US" sz="1600" smtClean="0"/>
              <a:t>7</a:t>
            </a:fld>
            <a:endParaRPr lang="en-US" sz="1600" dirty="0"/>
          </a:p>
        </p:txBody>
      </p:sp>
      <p:sp>
        <p:nvSpPr>
          <p:cNvPr id="8" name="TextBox 7">
            <a:extLst>
              <a:ext uri="{FF2B5EF4-FFF2-40B4-BE49-F238E27FC236}">
                <a16:creationId xmlns:a16="http://schemas.microsoft.com/office/drawing/2014/main" id="{8DCF4F38-C037-44E2-A91D-8F7835FD6BC2}"/>
              </a:ext>
            </a:extLst>
          </p:cNvPr>
          <p:cNvSpPr txBox="1"/>
          <p:nvPr/>
        </p:nvSpPr>
        <p:spPr>
          <a:xfrm>
            <a:off x="1659117" y="4749501"/>
            <a:ext cx="6466787" cy="646331"/>
          </a:xfrm>
          <a:prstGeom prst="rect">
            <a:avLst/>
          </a:prstGeom>
          <a:noFill/>
        </p:spPr>
        <p:txBody>
          <a:bodyPr wrap="square" rtlCol="0">
            <a:spAutoFit/>
          </a:bodyPr>
          <a:lstStyle/>
          <a:p>
            <a:pPr marL="285750" indent="-285750">
              <a:buFont typeface="Arial" panose="020B0604020202020204" pitchFamily="34" charset="0"/>
              <a:buChar char="•"/>
            </a:pPr>
            <a:r>
              <a:rPr lang="en-US" dirty="0"/>
              <a:t>Biofuels could help reduce greenhouse gas emissions and our dependency on fossil fuels</a:t>
            </a:r>
          </a:p>
        </p:txBody>
      </p:sp>
      <p:sp>
        <p:nvSpPr>
          <p:cNvPr id="9" name="TextBox 8">
            <a:extLst>
              <a:ext uri="{FF2B5EF4-FFF2-40B4-BE49-F238E27FC236}">
                <a16:creationId xmlns:a16="http://schemas.microsoft.com/office/drawing/2014/main" id="{6515C85E-AA9C-474F-A9A6-21E93E5BFE20}"/>
              </a:ext>
            </a:extLst>
          </p:cNvPr>
          <p:cNvSpPr txBox="1"/>
          <p:nvPr/>
        </p:nvSpPr>
        <p:spPr>
          <a:xfrm>
            <a:off x="1659117" y="2657191"/>
            <a:ext cx="5948313" cy="369332"/>
          </a:xfrm>
          <a:prstGeom prst="rect">
            <a:avLst/>
          </a:prstGeom>
          <a:noFill/>
        </p:spPr>
        <p:txBody>
          <a:bodyPr wrap="square" rtlCol="0">
            <a:spAutoFit/>
          </a:bodyPr>
          <a:lstStyle/>
          <a:p>
            <a:pPr marL="285750" indent="-285750">
              <a:buFont typeface="Arial" panose="020B0604020202020204" pitchFamily="34" charset="0"/>
              <a:buChar char="•"/>
            </a:pPr>
            <a:r>
              <a:rPr lang="en-US" dirty="0"/>
              <a:t>Fuel made from biomass</a:t>
            </a:r>
          </a:p>
        </p:txBody>
      </p:sp>
      <p:sp>
        <p:nvSpPr>
          <p:cNvPr id="10" name="TextBox 9">
            <a:extLst>
              <a:ext uri="{FF2B5EF4-FFF2-40B4-BE49-F238E27FC236}">
                <a16:creationId xmlns:a16="http://schemas.microsoft.com/office/drawing/2014/main" id="{2DF8D040-6109-4268-8152-02392D713979}"/>
              </a:ext>
            </a:extLst>
          </p:cNvPr>
          <p:cNvSpPr txBox="1"/>
          <p:nvPr/>
        </p:nvSpPr>
        <p:spPr>
          <a:xfrm>
            <a:off x="1701536" y="3532996"/>
            <a:ext cx="6381947"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Through the chemical reactions of transesterification and esterification</a:t>
            </a:r>
          </a:p>
        </p:txBody>
      </p:sp>
      <p:pic>
        <p:nvPicPr>
          <p:cNvPr id="11" name="Picture 10">
            <a:extLst>
              <a:ext uri="{FF2B5EF4-FFF2-40B4-BE49-F238E27FC236}">
                <a16:creationId xmlns:a16="http://schemas.microsoft.com/office/drawing/2014/main" id="{501D4D6B-0640-48E3-9575-414A85093B8D}"/>
              </a:ext>
            </a:extLst>
          </p:cNvPr>
          <p:cNvPicPr>
            <a:picLocks noChangeAspect="1"/>
          </p:cNvPicPr>
          <p:nvPr/>
        </p:nvPicPr>
        <p:blipFill>
          <a:blip r:embed="rId3"/>
          <a:stretch>
            <a:fillRect/>
          </a:stretch>
        </p:blipFill>
        <p:spPr>
          <a:xfrm>
            <a:off x="8208761" y="3638975"/>
            <a:ext cx="2085975" cy="2190750"/>
          </a:xfrm>
          <a:prstGeom prst="rect">
            <a:avLst/>
          </a:prstGeom>
        </p:spPr>
      </p:pic>
    </p:spTree>
    <p:extLst>
      <p:ext uri="{BB962C8B-B14F-4D97-AF65-F5344CB8AC3E}">
        <p14:creationId xmlns:p14="http://schemas.microsoft.com/office/powerpoint/2010/main" val="1329034924"/>
      </p:ext>
    </p:extLst>
  </p:cSld>
  <p:clrMapOvr>
    <a:masterClrMapping/>
  </p:clrMapOvr>
  <mc:AlternateContent xmlns:mc="http://schemas.openxmlformats.org/markup-compatibility/2006" xmlns:p14="http://schemas.microsoft.com/office/powerpoint/2010/main">
    <mc:Choice Requires="p14">
      <p:transition spd="slow" p14:dur="300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57FF21-D757-4D96-8BD8-731E313C5557}"/>
              </a:ext>
            </a:extLst>
          </p:cNvPr>
          <p:cNvSpPr txBox="1"/>
          <p:nvPr/>
        </p:nvSpPr>
        <p:spPr>
          <a:xfrm>
            <a:off x="483665" y="437145"/>
            <a:ext cx="4935985" cy="646331"/>
          </a:xfrm>
          <a:prstGeom prst="rect">
            <a:avLst/>
          </a:prstGeom>
          <a:noFill/>
        </p:spPr>
        <p:txBody>
          <a:bodyPr wrap="square" rtlCol="0">
            <a:spAutoFit/>
          </a:bodyPr>
          <a:lstStyle/>
          <a:p>
            <a:r>
              <a:rPr lang="en-US" sz="3600" dirty="0">
                <a:latin typeface="Algerian" panose="04020705040A02060702" pitchFamily="82" charset="0"/>
              </a:rPr>
              <a:t>references</a:t>
            </a:r>
          </a:p>
        </p:txBody>
      </p:sp>
      <p:sp>
        <p:nvSpPr>
          <p:cNvPr id="8" name="TextBox 7">
            <a:extLst>
              <a:ext uri="{FF2B5EF4-FFF2-40B4-BE49-F238E27FC236}">
                <a16:creationId xmlns:a16="http://schemas.microsoft.com/office/drawing/2014/main" id="{62977F0C-6707-4CC6-BB35-FDB0C5FCBDC9}"/>
              </a:ext>
            </a:extLst>
          </p:cNvPr>
          <p:cNvSpPr txBox="1"/>
          <p:nvPr/>
        </p:nvSpPr>
        <p:spPr>
          <a:xfrm>
            <a:off x="1328150" y="1286559"/>
            <a:ext cx="10683337" cy="646331"/>
          </a:xfrm>
          <a:prstGeom prst="rect">
            <a:avLst/>
          </a:prstGeom>
          <a:noFill/>
        </p:spPr>
        <p:txBody>
          <a:bodyPr wrap="square">
            <a:spAutoFit/>
          </a:bodyPr>
          <a:lstStyle/>
          <a:p>
            <a:r>
              <a:rPr lang="en-US" dirty="0"/>
              <a:t>https://med.nyu.edu/departments-institutes/population-health/divisions-sections-centers/medical-ethics/education/high-school-bioethics-project/learning-scenarios/gmos-the-golden-rice-debate</a:t>
            </a:r>
          </a:p>
        </p:txBody>
      </p:sp>
      <p:sp>
        <p:nvSpPr>
          <p:cNvPr id="9" name="TextBox 8">
            <a:extLst>
              <a:ext uri="{FF2B5EF4-FFF2-40B4-BE49-F238E27FC236}">
                <a16:creationId xmlns:a16="http://schemas.microsoft.com/office/drawing/2014/main" id="{6889CC26-6601-423C-8787-DD0E162DB07B}"/>
              </a:ext>
            </a:extLst>
          </p:cNvPr>
          <p:cNvSpPr txBox="1"/>
          <p:nvPr/>
        </p:nvSpPr>
        <p:spPr>
          <a:xfrm>
            <a:off x="1328150" y="2265069"/>
            <a:ext cx="9623394" cy="369332"/>
          </a:xfrm>
          <a:prstGeom prst="rect">
            <a:avLst/>
          </a:prstGeom>
          <a:noFill/>
        </p:spPr>
        <p:txBody>
          <a:bodyPr wrap="square" rtlCol="0">
            <a:spAutoFit/>
          </a:bodyPr>
          <a:lstStyle/>
          <a:p>
            <a:r>
              <a:rPr lang="en-US" dirty="0"/>
              <a:t>https://www.onlinebiologynotes.com/human-insulin-production-by-genetic-engineering/</a:t>
            </a:r>
          </a:p>
        </p:txBody>
      </p:sp>
      <p:sp>
        <p:nvSpPr>
          <p:cNvPr id="10" name="TextBox 9">
            <a:extLst>
              <a:ext uri="{FF2B5EF4-FFF2-40B4-BE49-F238E27FC236}">
                <a16:creationId xmlns:a16="http://schemas.microsoft.com/office/drawing/2014/main" id="{E74D0E6C-E588-458B-BBD4-EC5F596075C6}"/>
              </a:ext>
            </a:extLst>
          </p:cNvPr>
          <p:cNvSpPr txBox="1"/>
          <p:nvPr/>
        </p:nvSpPr>
        <p:spPr>
          <a:xfrm>
            <a:off x="1328150" y="2974649"/>
            <a:ext cx="10048240" cy="646331"/>
          </a:xfrm>
          <a:prstGeom prst="rect">
            <a:avLst/>
          </a:prstGeom>
          <a:noFill/>
        </p:spPr>
        <p:txBody>
          <a:bodyPr wrap="square" rtlCol="0">
            <a:spAutoFit/>
          </a:bodyPr>
          <a:lstStyle/>
          <a:p>
            <a:r>
              <a:rPr lang="en-US" dirty="0"/>
              <a:t>https://www.sciencedirect.com/topics/biochemistry-genetics-and-molecular-biology/transgenic-animal</a:t>
            </a:r>
          </a:p>
        </p:txBody>
      </p:sp>
      <p:sp>
        <p:nvSpPr>
          <p:cNvPr id="11" name="Footer Placeholder 10">
            <a:extLst>
              <a:ext uri="{FF2B5EF4-FFF2-40B4-BE49-F238E27FC236}">
                <a16:creationId xmlns:a16="http://schemas.microsoft.com/office/drawing/2014/main" id="{9CB5573B-5586-4D8B-A1E1-C680451DC6C8}"/>
              </a:ext>
            </a:extLst>
          </p:cNvPr>
          <p:cNvSpPr>
            <a:spLocks noGrp="1"/>
          </p:cNvSpPr>
          <p:nvPr>
            <p:ph type="ftr" sz="quarter" idx="11"/>
          </p:nvPr>
        </p:nvSpPr>
        <p:spPr>
          <a:xfrm>
            <a:off x="0" y="6384371"/>
            <a:ext cx="6672865" cy="365125"/>
          </a:xfrm>
        </p:spPr>
        <p:txBody>
          <a:bodyPr/>
          <a:lstStyle/>
          <a:p>
            <a:r>
              <a:rPr lang="en-US" sz="1400" dirty="0">
                <a:solidFill>
                  <a:schemeClr val="accent1">
                    <a:lumMod val="75000"/>
                  </a:schemeClr>
                </a:solidFill>
              </a:rPr>
              <a:t>Applications of biotechnology | </a:t>
            </a:r>
            <a:r>
              <a:rPr lang="en-US" sz="1400" dirty="0" err="1">
                <a:solidFill>
                  <a:schemeClr val="accent1">
                    <a:lumMod val="75000"/>
                  </a:schemeClr>
                </a:solidFill>
              </a:rPr>
              <a:t>Kaveesha</a:t>
            </a:r>
            <a:r>
              <a:rPr lang="en-US" sz="1400" dirty="0">
                <a:solidFill>
                  <a:schemeClr val="accent1">
                    <a:lumMod val="75000"/>
                  </a:schemeClr>
                </a:solidFill>
              </a:rPr>
              <a:t> Ramanayake</a:t>
            </a:r>
          </a:p>
        </p:txBody>
      </p:sp>
      <p:sp>
        <p:nvSpPr>
          <p:cNvPr id="12" name="Slide Number Placeholder 11">
            <a:extLst>
              <a:ext uri="{FF2B5EF4-FFF2-40B4-BE49-F238E27FC236}">
                <a16:creationId xmlns:a16="http://schemas.microsoft.com/office/drawing/2014/main" id="{FDC3A03E-9965-4558-9F8B-53DAD058ABD0}"/>
              </a:ext>
            </a:extLst>
          </p:cNvPr>
          <p:cNvSpPr>
            <a:spLocks noGrp="1"/>
          </p:cNvSpPr>
          <p:nvPr>
            <p:ph type="sldNum" sz="quarter" idx="12"/>
          </p:nvPr>
        </p:nvSpPr>
        <p:spPr>
          <a:xfrm>
            <a:off x="10951544" y="6247260"/>
            <a:ext cx="753545" cy="365125"/>
          </a:xfrm>
        </p:spPr>
        <p:txBody>
          <a:bodyPr/>
          <a:lstStyle/>
          <a:p>
            <a:fld id="{3AE6F2A0-47A6-40B1-B47C-D77E33EEB2B1}" type="slidenum">
              <a:rPr lang="en-US" sz="1600" smtClean="0"/>
              <a:t>8</a:t>
            </a:fld>
            <a:endParaRPr lang="en-US" sz="1600" dirty="0"/>
          </a:p>
        </p:txBody>
      </p:sp>
      <p:pic>
        <p:nvPicPr>
          <p:cNvPr id="3" name="Picture 2">
            <a:extLst>
              <a:ext uri="{FF2B5EF4-FFF2-40B4-BE49-F238E27FC236}">
                <a16:creationId xmlns:a16="http://schemas.microsoft.com/office/drawing/2014/main" id="{09731421-D768-4BBE-B7F0-1F7FC05A7C08}"/>
              </a:ext>
            </a:extLst>
          </p:cNvPr>
          <p:cNvPicPr>
            <a:picLocks noChangeAspect="1"/>
          </p:cNvPicPr>
          <p:nvPr/>
        </p:nvPicPr>
        <p:blipFill>
          <a:blip r:embed="rId2"/>
          <a:stretch>
            <a:fillRect/>
          </a:stretch>
        </p:blipFill>
        <p:spPr>
          <a:xfrm>
            <a:off x="1328150" y="3961228"/>
            <a:ext cx="9327951" cy="3027229"/>
          </a:xfrm>
          <a:prstGeom prst="rect">
            <a:avLst/>
          </a:prstGeom>
        </p:spPr>
      </p:pic>
    </p:spTree>
    <p:extLst>
      <p:ext uri="{BB962C8B-B14F-4D97-AF65-F5344CB8AC3E}">
        <p14:creationId xmlns:p14="http://schemas.microsoft.com/office/powerpoint/2010/main" val="1204324236"/>
      </p:ext>
    </p:extLst>
  </p:cSld>
  <p:clrMapOvr>
    <a:masterClrMapping/>
  </p:clrMapOvr>
  <mc:AlternateContent xmlns:mc="http://schemas.openxmlformats.org/markup-compatibility/2006" xmlns:p14="http://schemas.microsoft.com/office/powerpoint/2010/main">
    <mc:Choice Requires="p14">
      <p:transition spd="slow" p14:dur="3000">
        <p:randomBar dir="vert"/>
      </p:transition>
    </mc:Choice>
    <mc:Fallback xmlns="">
      <p:transition spd="slow">
        <p:randomBar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850</TotalTime>
  <Words>413</Words>
  <Application>Microsoft Office PowerPoint</Application>
  <PresentationFormat>Widescreen</PresentationFormat>
  <Paragraphs>73</Paragraphs>
  <Slides>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Bookman Old Style</vt:lpstr>
      <vt:lpstr>Calibri</vt:lpstr>
      <vt:lpstr>Rockwell</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Ramanayake R.A.D.K.M. hs21909450</dc:creator>
  <cp:lastModifiedBy>Ramanayake R.A.D.K.M. hs21909450</cp:lastModifiedBy>
  <cp:revision>15</cp:revision>
  <dcterms:created xsi:type="dcterms:W3CDTF">2021-09-18T12:40:52Z</dcterms:created>
  <dcterms:modified xsi:type="dcterms:W3CDTF">2021-09-23T12:59:24Z</dcterms:modified>
</cp:coreProperties>
</file>