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9" r:id="rId4"/>
    <p:sldId id="271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5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4646-0549-4540-A882-DC9E34DACF72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DA7D9-1621-4F92-B026-F99969BF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7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4646-0549-4540-A882-DC9E34DACF72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DA7D9-1621-4F92-B026-F99969BF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5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4646-0549-4540-A882-DC9E34DACF72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DA7D9-1621-4F92-B026-F99969BF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5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4646-0549-4540-A882-DC9E34DACF72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DA7D9-1621-4F92-B026-F99969BF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4646-0549-4540-A882-DC9E34DACF72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DA7D9-1621-4F92-B026-F99969BF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4646-0549-4540-A882-DC9E34DACF72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DA7D9-1621-4F92-B026-F99969BF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07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4646-0549-4540-A882-DC9E34DACF72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DA7D9-1621-4F92-B026-F99969BF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8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4646-0549-4540-A882-DC9E34DACF72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DA7D9-1621-4F92-B026-F99969BF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4646-0549-4540-A882-DC9E34DACF72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DA7D9-1621-4F92-B026-F99969BF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7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4646-0549-4540-A882-DC9E34DACF72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DA7D9-1621-4F92-B026-F99969BF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9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4646-0549-4540-A882-DC9E34DACF72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DA7D9-1621-4F92-B026-F99969BF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54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F4646-0549-4540-A882-DC9E34DACF72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DA7D9-1621-4F92-B026-F99969BF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1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hyperlink" Target="http://blog.datasift.com/2012/05/18/twitter-sentiment-mirrors-facebook-stock-price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</a:t>
            </a:r>
            <a:r>
              <a:rPr lang="en-US" b="1" dirty="0" smtClean="0"/>
              <a:t>Twitter API Analysis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80" y="1510579"/>
            <a:ext cx="5675658" cy="4351338"/>
          </a:xfrm>
        </p:spPr>
      </p:pic>
      <p:sp>
        <p:nvSpPr>
          <p:cNvPr id="6" name="TextBox 5"/>
          <p:cNvSpPr txBox="1"/>
          <p:nvPr/>
        </p:nvSpPr>
        <p:spPr>
          <a:xfrm>
            <a:off x="8285018" y="1925782"/>
            <a:ext cx="24522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Professor: Minh Phan</a:t>
            </a:r>
          </a:p>
          <a:p>
            <a:endParaRPr lang="en-US" sz="2800" dirty="0"/>
          </a:p>
          <a:p>
            <a:r>
              <a:rPr lang="en-US" sz="2800" dirty="0" smtClean="0"/>
              <a:t>Student:</a:t>
            </a:r>
          </a:p>
          <a:p>
            <a:r>
              <a:rPr lang="en-US" sz="2800" dirty="0" smtClean="0"/>
              <a:t>Kaveh Jalilian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074890" y="5160260"/>
            <a:ext cx="2401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Financial Europe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557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        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b="1" dirty="0" smtClean="0">
                <a:solidFill>
                  <a:prstClr val="black"/>
                </a:solidFill>
              </a:rPr>
              <a:t>Sentiments </a:t>
            </a:r>
            <a:r>
              <a:rPr lang="en-US" b="1" dirty="0">
                <a:solidFill>
                  <a:prstClr val="black"/>
                </a:solidFill>
              </a:rPr>
              <a:t>from Tweets on </a:t>
            </a:r>
            <a:r>
              <a:rPr lang="en-US" b="1" dirty="0" smtClean="0">
                <a:solidFill>
                  <a:prstClr val="black"/>
                </a:solidFill>
              </a:rPr>
              <a:t>BNP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163" y="1496723"/>
            <a:ext cx="8852853" cy="5129252"/>
          </a:xfrm>
        </p:spPr>
      </p:pic>
    </p:spTree>
    <p:extLst>
      <p:ext uri="{BB962C8B-B14F-4D97-AF65-F5344CB8AC3E}">
        <p14:creationId xmlns:p14="http://schemas.microsoft.com/office/powerpoint/2010/main" val="359397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prstClr val="black"/>
                </a:solidFill>
              </a:rPr>
              <a:t>                     </a:t>
            </a:r>
            <a:r>
              <a:rPr lang="en-US" b="1" dirty="0" err="1" smtClean="0">
                <a:solidFill>
                  <a:prstClr val="black"/>
                </a:solidFill>
              </a:rPr>
              <a:t>WordCloud</a:t>
            </a:r>
            <a:r>
              <a:rPr lang="en-US" b="1" dirty="0" smtClean="0">
                <a:solidFill>
                  <a:prstClr val="black"/>
                </a:solidFill>
              </a:rPr>
              <a:t> for HSBC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26" y="1825625"/>
            <a:ext cx="8189843" cy="4351338"/>
          </a:xfrm>
        </p:spPr>
      </p:pic>
    </p:spTree>
    <p:extLst>
      <p:ext uri="{BB962C8B-B14F-4D97-AF65-F5344CB8AC3E}">
        <p14:creationId xmlns:p14="http://schemas.microsoft.com/office/powerpoint/2010/main" val="106135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prstClr val="black"/>
                </a:solidFill>
              </a:rPr>
              <a:t>                    </a:t>
            </a:r>
            <a:r>
              <a:rPr lang="en-US" b="1" dirty="0" err="1" smtClean="0">
                <a:solidFill>
                  <a:prstClr val="black"/>
                </a:solidFill>
              </a:rPr>
              <a:t>WordCloud</a:t>
            </a:r>
            <a:r>
              <a:rPr lang="en-US" b="1" dirty="0" smtClean="0">
                <a:solidFill>
                  <a:prstClr val="black"/>
                </a:solidFill>
              </a:rPr>
              <a:t> </a:t>
            </a:r>
            <a:r>
              <a:rPr lang="en-US" b="1" dirty="0">
                <a:solidFill>
                  <a:prstClr val="black"/>
                </a:solidFill>
              </a:rPr>
              <a:t>for </a:t>
            </a:r>
            <a:r>
              <a:rPr lang="en-US" b="1" dirty="0" smtClean="0">
                <a:solidFill>
                  <a:prstClr val="black"/>
                </a:solidFill>
              </a:rPr>
              <a:t>Allianz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395" y="1690688"/>
            <a:ext cx="7977808" cy="4351338"/>
          </a:xfrm>
        </p:spPr>
      </p:pic>
    </p:spTree>
    <p:extLst>
      <p:ext uri="{BB962C8B-B14F-4D97-AF65-F5344CB8AC3E}">
        <p14:creationId xmlns:p14="http://schemas.microsoft.com/office/powerpoint/2010/main" val="315423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prstClr val="black"/>
                </a:solidFill>
              </a:rPr>
              <a:t>                       </a:t>
            </a:r>
            <a:r>
              <a:rPr lang="en-US" b="1" dirty="0" err="1" smtClean="0">
                <a:solidFill>
                  <a:prstClr val="black"/>
                </a:solidFill>
              </a:rPr>
              <a:t>WordCloud</a:t>
            </a:r>
            <a:r>
              <a:rPr lang="en-US" b="1" dirty="0" smtClean="0">
                <a:solidFill>
                  <a:prstClr val="black"/>
                </a:solidFill>
              </a:rPr>
              <a:t> </a:t>
            </a:r>
            <a:r>
              <a:rPr lang="en-US" b="1" dirty="0">
                <a:solidFill>
                  <a:prstClr val="black"/>
                </a:solidFill>
              </a:rPr>
              <a:t>for </a:t>
            </a:r>
            <a:r>
              <a:rPr lang="en-US" b="1" dirty="0" smtClean="0">
                <a:solidFill>
                  <a:prstClr val="black"/>
                </a:solidFill>
              </a:rPr>
              <a:t>BNP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981" y="1539536"/>
            <a:ext cx="7028872" cy="492351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69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There’s evidence it affects share prices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A </a:t>
            </a:r>
            <a:r>
              <a:rPr lang="en-US" sz="2000" dirty="0" smtClean="0">
                <a:hlinkClick r:id="rId2"/>
              </a:rPr>
              <a:t>study by </a:t>
            </a:r>
            <a:r>
              <a:rPr lang="en-US" sz="2000" dirty="0" err="1" smtClean="0">
                <a:hlinkClick r:id="rId2"/>
              </a:rPr>
              <a:t>Datasift</a:t>
            </a:r>
            <a:r>
              <a:rPr lang="en-US" sz="2000" dirty="0" smtClean="0"/>
              <a:t> in 2012 showed a big correlation between the sentiment of Twitter users about   the Facebook brand and the change in share prices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 smtClean="0"/>
              <a:t>It gives an insight in to public opinion ( especially users under 37 years old)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r>
              <a:rPr lang="en-US" sz="2000" b="1" dirty="0" smtClean="0"/>
              <a:t>You can get information quickly</a:t>
            </a:r>
            <a:endParaRPr lang="en-US" sz="2000" dirty="0" smtClean="0"/>
          </a:p>
          <a:p>
            <a:endParaRPr lang="en-US" sz="2000" b="1" dirty="0" smtClean="0"/>
          </a:p>
          <a:p>
            <a:endParaRPr lang="en-US" sz="20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352" y="3800474"/>
            <a:ext cx="6537466" cy="276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41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Merci!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400" dirty="0" smtClean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 </a:t>
            </a:r>
            <a:r>
              <a:rPr lang="en-US" sz="4400" dirty="0" smtClean="0"/>
              <a:t>                 Thanks for your attention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550" y="365125"/>
            <a:ext cx="2630632" cy="205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6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General Primary Steps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Applying for API Keys 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CleanData</a:t>
            </a:r>
            <a:r>
              <a:rPr lang="en-US" dirty="0" smtClean="0"/>
              <a:t> collection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 smtClean="0"/>
              <a:t>              Removing URLs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 </a:t>
            </a:r>
            <a:r>
              <a:rPr lang="en-US" sz="1600" dirty="0" smtClean="0"/>
              <a:t>             getting unique elements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 </a:t>
            </a:r>
            <a:r>
              <a:rPr lang="en-US" sz="1600" dirty="0" smtClean="0"/>
              <a:t>             Removing stop words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 </a:t>
            </a:r>
            <a:r>
              <a:rPr lang="en-US" sz="1600" dirty="0" smtClean="0"/>
              <a:t>             Converting to lower case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 </a:t>
            </a:r>
            <a:r>
              <a:rPr lang="en-US" sz="1600" dirty="0" smtClean="0"/>
              <a:t>             Removing collection words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 </a:t>
            </a:r>
            <a:r>
              <a:rPr lang="en-US" sz="1600" dirty="0" smtClean="0"/>
              <a:t>             Removing Duplicates, etc.</a:t>
            </a:r>
          </a:p>
          <a:p>
            <a:pPr marL="0" indent="0">
              <a:buNone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Creating data frame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62395"/>
            <a:ext cx="4549054" cy="606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7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       Libraries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Tweepy</a:t>
            </a: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Pandas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NLTK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NASDAQ stock price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436" y="1690689"/>
            <a:ext cx="6968837" cy="490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4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</a:t>
            </a:r>
            <a:r>
              <a:rPr lang="en-US" b="1" dirty="0" smtClean="0"/>
              <a:t>Financial Companies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872" y="1283643"/>
            <a:ext cx="4659345" cy="247997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262" y="3949148"/>
            <a:ext cx="4701475" cy="26412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410" y="1281788"/>
            <a:ext cx="4279335" cy="285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394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82982" y="512131"/>
            <a:ext cx="8285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Frequent Words in HSBC</a:t>
            </a:r>
            <a:endParaRPr lang="en-US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692" y="1371635"/>
            <a:ext cx="9513453" cy="491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7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 noGrp="1"/>
          </p:cNvSpPr>
          <p:nvPr>
            <p:ph type="title"/>
          </p:nvPr>
        </p:nvSpPr>
        <p:spPr>
          <a:xfrm>
            <a:off x="838200" y="677041"/>
            <a:ext cx="105156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</a:t>
            </a:r>
            <a:r>
              <a:rPr lang="en-US" b="1" dirty="0" smtClean="0"/>
              <a:t>Frequent Words in Allianz</a:t>
            </a:r>
            <a:endParaRPr lang="en-US" b="1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237" y="1542473"/>
            <a:ext cx="8691418" cy="4647742"/>
          </a:xfrm>
        </p:spPr>
      </p:pic>
    </p:spTree>
    <p:extLst>
      <p:ext uri="{BB962C8B-B14F-4D97-AF65-F5344CB8AC3E}">
        <p14:creationId xmlns:p14="http://schemas.microsoft.com/office/powerpoint/2010/main" val="356662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 noGrp="1"/>
          </p:cNvSpPr>
          <p:nvPr>
            <p:ph type="title"/>
          </p:nvPr>
        </p:nvSpPr>
        <p:spPr>
          <a:xfrm>
            <a:off x="838200" y="677041"/>
            <a:ext cx="105156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</a:t>
            </a:r>
            <a:r>
              <a:rPr lang="en-US" dirty="0" smtClean="0"/>
              <a:t>    </a:t>
            </a:r>
            <a:r>
              <a:rPr lang="en-US" b="1" dirty="0" smtClean="0"/>
              <a:t>Frequent </a:t>
            </a:r>
            <a:r>
              <a:rPr lang="en-US" b="1" dirty="0" smtClean="0"/>
              <a:t>Words in BNP</a:t>
            </a:r>
            <a:endParaRPr lang="en-US" b="1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618" y="1690254"/>
            <a:ext cx="9790545" cy="4495945"/>
          </a:xfrm>
        </p:spPr>
      </p:pic>
    </p:spTree>
    <p:extLst>
      <p:ext uri="{BB962C8B-B14F-4D97-AF65-F5344CB8AC3E}">
        <p14:creationId xmlns:p14="http://schemas.microsoft.com/office/powerpoint/2010/main" val="271595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</a:t>
            </a:r>
            <a:r>
              <a:rPr lang="en-US" b="1" dirty="0" smtClean="0"/>
              <a:t>Sentiments from Tweets on HSBC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6702"/>
            <a:ext cx="10600321" cy="4844341"/>
          </a:xfrm>
        </p:spPr>
      </p:pic>
    </p:spTree>
    <p:extLst>
      <p:ext uri="{BB962C8B-B14F-4D97-AF65-F5344CB8AC3E}">
        <p14:creationId xmlns:p14="http://schemas.microsoft.com/office/powerpoint/2010/main" val="423484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 noGrp="1"/>
          </p:cNvSpPr>
          <p:nvPr>
            <p:ph type="title"/>
          </p:nvPr>
        </p:nvSpPr>
        <p:spPr>
          <a:xfrm>
            <a:off x="838200" y="676275"/>
            <a:ext cx="10515600" cy="703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dirty="0" smtClean="0"/>
              <a:t> </a:t>
            </a:r>
            <a:r>
              <a:rPr lang="en-US" b="1" dirty="0" smtClean="0"/>
              <a:t>Sentiments </a:t>
            </a:r>
            <a:r>
              <a:rPr lang="en-US" b="1" dirty="0" smtClean="0"/>
              <a:t>from Tweets on Allianz</a:t>
            </a:r>
            <a:endParaRPr lang="en-US" b="1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948" y="1512060"/>
            <a:ext cx="9289774" cy="4916557"/>
          </a:xfrm>
        </p:spPr>
      </p:pic>
    </p:spTree>
    <p:extLst>
      <p:ext uri="{BB962C8B-B14F-4D97-AF65-F5344CB8AC3E}">
        <p14:creationId xmlns:p14="http://schemas.microsoft.com/office/powerpoint/2010/main" val="205882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171</Words>
  <Application>Microsoft Office PowerPoint</Application>
  <PresentationFormat>Widescreen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                      Twitter API Analysis</vt:lpstr>
      <vt:lpstr>General Primary Steps</vt:lpstr>
      <vt:lpstr>                          Libraries</vt:lpstr>
      <vt:lpstr>                      Financial Companies</vt:lpstr>
      <vt:lpstr>PowerPoint Presentation</vt:lpstr>
      <vt:lpstr>                Frequent Words in Allianz</vt:lpstr>
      <vt:lpstr>               Frequent Words in BNP</vt:lpstr>
      <vt:lpstr>          Sentiments from Tweets on HSBC</vt:lpstr>
      <vt:lpstr>        Sentiments from Tweets on Allianz</vt:lpstr>
      <vt:lpstr>         Sentiments from Tweets on BNP</vt:lpstr>
      <vt:lpstr>                     WordCloud for HSBC</vt:lpstr>
      <vt:lpstr>                    WordCloud for Allianz</vt:lpstr>
      <vt:lpstr>                       WordCloud for BNP</vt:lpstr>
      <vt:lpstr>Conclusions</vt:lpstr>
      <vt:lpstr>Merci!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API Analysis</dc:title>
  <dc:creator>Jalilian Kaveh</dc:creator>
  <cp:lastModifiedBy>Jalilian Kaveh</cp:lastModifiedBy>
  <cp:revision>12</cp:revision>
  <dcterms:created xsi:type="dcterms:W3CDTF">2019-12-20T12:35:10Z</dcterms:created>
  <dcterms:modified xsi:type="dcterms:W3CDTF">2019-12-21T02:39:28Z</dcterms:modified>
</cp:coreProperties>
</file>