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4"/>
  </p:notesMasterIdLst>
  <p:sldIdLst>
    <p:sldId id="288" r:id="rId2"/>
    <p:sldId id="290" r:id="rId3"/>
    <p:sldId id="293" r:id="rId4"/>
    <p:sldId id="311" r:id="rId5"/>
    <p:sldId id="312" r:id="rId6"/>
    <p:sldId id="313" r:id="rId7"/>
    <p:sldId id="315" r:id="rId8"/>
    <p:sldId id="316" r:id="rId9"/>
    <p:sldId id="317" r:id="rId10"/>
    <p:sldId id="318" r:id="rId11"/>
    <p:sldId id="298" r:id="rId12"/>
    <p:sldId id="289" r:id="rId13"/>
  </p:sldIdLst>
  <p:sldSz cx="9144000" cy="5143500" type="screen16x9"/>
  <p:notesSz cx="6858000" cy="9144000"/>
  <p:embeddedFontLst>
    <p:embeddedFont>
      <p:font typeface="Freestyle Script" panose="030804020302050B0404" pitchFamily="66" charset="0"/>
      <p:regular r:id="rId15"/>
    </p:embeddedFont>
    <p:embeddedFont>
      <p:font typeface="Arvo" panose="020B0604020202020204" charset="0"/>
      <p:regular r:id="rId16"/>
      <p:bold r:id="rId17"/>
      <p:italic r:id="rId18"/>
      <p:boldItalic r:id="rId19"/>
    </p:embeddedFont>
    <p:embeddedFont>
      <p:font typeface="Bodoni" panose="020B0604020202020204" charset="0"/>
      <p:regular r:id="rId20"/>
      <p:bold r:id="rId21"/>
      <p:italic r:id="rId22"/>
      <p:boldItalic r:id="rId23"/>
    </p:embeddedFont>
    <p:embeddedFont>
      <p:font typeface="Ubuntu Light" panose="020B0604020202020204" charset="0"/>
      <p:regular r:id="rId24"/>
      <p:bold r:id="rId25"/>
      <p:italic r:id="rId26"/>
      <p:boldItalic r:id="rId27"/>
    </p:embeddedFont>
    <p:embeddedFont>
      <p:font typeface="Ubuntu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8FF324-D5AF-49EA-A2E9-B6584FF6F7AD}">
  <a:tblStyle styleId="{548FF324-D5AF-49EA-A2E9-B6584FF6F7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48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277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42eb61d9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42eb61d9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9125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374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577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567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566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019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587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827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030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81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352183"/>
            <a:ext cx="8330100" cy="4311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4" name="Google Shape;51;p8"/>
          <p:cNvSpPr/>
          <p:nvPr userDrawn="1"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 number &amp; some text slide 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4828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 &amp; body slid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bg1">
                    <a:lumMod val="50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80384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chemeClr val="bg1">
                    <a:lumMod val="95000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2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6" name="Google Shape;51;p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1384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4706128"/>
            <a:ext cx="2327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Ubuntu" panose="020B0604020202020204" charset="0"/>
              </a:rPr>
              <a:t>Python Hero Academy</a:t>
            </a:r>
            <a:endParaRPr lang="en-US" dirty="0">
              <a:solidFill>
                <a:schemeClr val="tx2">
                  <a:lumMod val="75000"/>
                </a:schemeClr>
              </a:solidFill>
              <a:latin typeface="Ubuntu" panose="020B060402020202020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76" r:id="rId3"/>
    <p:sldLayoutId id="2147483677" r:id="rId4"/>
    <p:sldLayoutId id="2147483678" r:id="rId5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bg1">
              <a:lumMod val="6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1</a:t>
            </a:fld>
            <a:endParaRPr lang="e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6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Functions in Python </a:t>
            </a:r>
            <a:r>
              <a:rPr lang="en-US" sz="2400" dirty="0"/>
              <a:t>– return</a:t>
            </a:r>
            <a:endParaRPr lang="en-US"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  <p:sp>
        <p:nvSpPr>
          <p:cNvPr id="25" name="TextBox 24"/>
          <p:cNvSpPr txBox="1"/>
          <p:nvPr/>
        </p:nvSpPr>
        <p:spPr>
          <a:xfrm>
            <a:off x="3375101" y="1254306"/>
            <a:ext cx="356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Freestyle Script" panose="030804020302050B0404" pitchFamily="66" charset="0"/>
              </a:rPr>
              <a:t>A simple example…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Freestyle Script" panose="030804020302050B0404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" r="6492" b="72611"/>
          <a:stretch/>
        </p:blipFill>
        <p:spPr>
          <a:xfrm>
            <a:off x="1664971" y="3360162"/>
            <a:ext cx="306525" cy="2294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155" y="1839081"/>
            <a:ext cx="6127640" cy="1439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281" y="3352729"/>
            <a:ext cx="3180886" cy="2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2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subTitle" idx="1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dirty="0" smtClean="0"/>
              <a:t>Now let’s get back to the code…</a:t>
            </a:r>
            <a:endParaRPr sz="2700" b="1" i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i="0" dirty="0"/>
          </a:p>
        </p:txBody>
      </p:sp>
      <p:sp>
        <p:nvSpPr>
          <p:cNvPr id="227" name="Google Shape;227;p3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27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12</a:t>
            </a:fld>
            <a:endParaRPr lang="es"/>
          </a:p>
        </p:txBody>
      </p:sp>
      <p:sp>
        <p:nvSpPr>
          <p:cNvPr id="2" name="TextBox 1"/>
          <p:cNvSpPr txBox="1"/>
          <p:nvPr/>
        </p:nvSpPr>
        <p:spPr>
          <a:xfrm>
            <a:off x="1620644" y="527824"/>
            <a:ext cx="577633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tyle Script" panose="030804020302050B0404" pitchFamily="66" charset="0"/>
              </a:rPr>
              <a:t>Thanks!</a:t>
            </a:r>
          </a:p>
          <a:p>
            <a:pPr algn="ctr"/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tyle Script" panose="030804020302050B0404" pitchFamily="66" charset="0"/>
              </a:rPr>
              <a:t>Got any questions or suggestions?</a:t>
            </a:r>
          </a:p>
          <a:p>
            <a:pPr algn="ctr"/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tyle Script" panose="030804020302050B0404" pitchFamily="66" charset="0"/>
              </a:rPr>
              <a:t>Here’s some contact info:</a:t>
            </a:r>
          </a:p>
          <a:p>
            <a:pPr algn="ctr"/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tyle Script" panose="030804020302050B0404" pitchFamily="66" charset="0"/>
              </a:rPr>
              <a:t>@</a:t>
            </a:r>
            <a:r>
              <a:rPr lang="en-US" sz="3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tyle Script" panose="030804020302050B0404" pitchFamily="66" charset="0"/>
              </a:rPr>
              <a:t>KMasoumi</a:t>
            </a:r>
            <a:endParaRPr lang="en-US" sz="3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estyle Script" panose="030804020302050B0404" pitchFamily="66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869" y="2720898"/>
            <a:ext cx="1709882" cy="170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981307" y="1360448"/>
            <a:ext cx="7396976" cy="3233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25000"/>
                  </a:schemeClr>
                </a:solidFill>
              </a:rPr>
              <a:t>Functions </a:t>
            </a:r>
            <a:r>
              <a:rPr lang="en-US" dirty="0" smtClean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 is a block of code which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1. Accomplishes only </a:t>
            </a:r>
            <a:r>
              <a:rPr lang="en-US" dirty="0" smtClean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a certain task  Single performance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2. For the same inputs, it always </a:t>
            </a:r>
            <a:r>
              <a:rPr lang="en-US" i="1" dirty="0" smtClean="0">
                <a:solidFill>
                  <a:schemeClr val="tx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returns</a:t>
            </a:r>
            <a:r>
              <a:rPr lang="en-US" dirty="0" smtClean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 the same output  Injective, One to one</a:t>
            </a:r>
            <a:endParaRPr lang="en-US" i="1" dirty="0" smtClean="0">
              <a:solidFill>
                <a:schemeClr val="tx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3. It can be executed only and only when it is </a:t>
            </a:r>
            <a:r>
              <a:rPr lang="en-US" i="1" dirty="0" smtClean="0">
                <a:solidFill>
                  <a:schemeClr val="tx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called</a:t>
            </a:r>
            <a:r>
              <a:rPr lang="en-US" dirty="0" smtClean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.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4. It can be called multiple times  Reusability</a:t>
            </a:r>
            <a:endParaRPr lang="en-US" dirty="0" smtClean="0">
              <a:solidFill>
                <a:schemeClr val="tx1">
                  <a:lumMod val="25000"/>
                </a:schemeClr>
              </a:solidFill>
            </a:endParaRPr>
          </a:p>
          <a:p>
            <a:pPr marL="742950" lvl="1" indent="-285750" algn="l">
              <a:lnSpc>
                <a:spcPct val="150000"/>
              </a:lnSpc>
            </a:pPr>
            <a:endParaRPr lang="en-US" sz="1500" dirty="0">
              <a:solidFill>
                <a:schemeClr val="tx1">
                  <a:lumMod val="25000"/>
                </a:schemeClr>
              </a:solidFill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Function Definition</a:t>
            </a:r>
            <a:endParaRPr lang="en-US"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513" y="2766428"/>
            <a:ext cx="2015812" cy="193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8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750849" y="1360448"/>
            <a:ext cx="7857892" cy="3233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25000"/>
                  </a:schemeClr>
                </a:solidFill>
              </a:rPr>
              <a:t>The syntax to create a function in Python is as followed:</a:t>
            </a:r>
            <a:endParaRPr lang="en-US" dirty="0">
              <a:solidFill>
                <a:schemeClr val="tx1">
                  <a:lumMod val="25000"/>
                </a:schemeClr>
              </a:solidFill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Functions in Python – Definition</a:t>
            </a:r>
            <a:endParaRPr lang="en-US"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  <p:sp>
        <p:nvSpPr>
          <p:cNvPr id="5" name="Google Shape;239;p36"/>
          <p:cNvSpPr txBox="1">
            <a:spLocks/>
          </p:cNvSpPr>
          <p:nvPr/>
        </p:nvSpPr>
        <p:spPr>
          <a:xfrm>
            <a:off x="3360233" y="1901172"/>
            <a:ext cx="2280361" cy="1226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l">
              <a:lnSpc>
                <a:spcPct val="150000"/>
              </a:lnSpc>
              <a:buFont typeface="Ubuntu Light"/>
              <a:buNone/>
            </a:pPr>
            <a:r>
              <a:rPr lang="en-US" sz="1500" b="1" dirty="0" smtClean="0">
                <a:solidFill>
                  <a:schemeClr val="accent2">
                    <a:lumMod val="50000"/>
                  </a:schemeClr>
                </a:solidFill>
              </a:rPr>
              <a:t>def</a:t>
            </a:r>
            <a:r>
              <a:rPr lang="en-US" sz="1500" b="1" dirty="0" smtClean="0">
                <a:solidFill>
                  <a:schemeClr val="tx1">
                    <a:lumMod val="25000"/>
                  </a:schemeClr>
                </a:solidFill>
              </a:rPr>
              <a:t>  </a:t>
            </a:r>
            <a:r>
              <a:rPr lang="en-US" sz="1500" b="1" dirty="0" smtClean="0">
                <a:solidFill>
                  <a:srgbClr val="C00000"/>
                </a:solidFill>
              </a:rPr>
              <a:t>function_name () :</a:t>
            </a:r>
          </a:p>
          <a:p>
            <a:pPr marL="457200" lvl="1" indent="0" algn="l">
              <a:lnSpc>
                <a:spcPct val="150000"/>
              </a:lnSpc>
              <a:buFont typeface="Ubuntu Light"/>
              <a:buNone/>
            </a:pPr>
            <a:r>
              <a:rPr lang="en-US" sz="1500" b="1" dirty="0" smtClean="0">
                <a:solidFill>
                  <a:schemeClr val="accent6">
                    <a:lumMod val="50000"/>
                  </a:schemeClr>
                </a:solidFill>
              </a:rPr>
              <a:t>#some_code</a:t>
            </a:r>
          </a:p>
          <a:p>
            <a:pPr marL="457200" lvl="1" indent="0" algn="l">
              <a:lnSpc>
                <a:spcPct val="150000"/>
              </a:lnSpc>
              <a:buFont typeface="Ubuntu Light"/>
              <a:buNone/>
            </a:pPr>
            <a:r>
              <a:rPr lang="en-US" sz="1500" b="1" dirty="0" smtClean="0">
                <a:solidFill>
                  <a:schemeClr val="accent6">
                    <a:lumMod val="50000"/>
                  </a:schemeClr>
                </a:solidFill>
              </a:rPr>
              <a:t>#some_code</a:t>
            </a:r>
          </a:p>
          <a:p>
            <a:pPr marL="457200" lvl="1" indent="0" algn="l">
              <a:lnSpc>
                <a:spcPct val="150000"/>
              </a:lnSpc>
              <a:buFont typeface="Ubuntu Light"/>
              <a:buNone/>
            </a:pPr>
            <a:endParaRPr lang="en-US" sz="15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457200" lvl="1" indent="0" algn="l">
              <a:lnSpc>
                <a:spcPct val="150000"/>
              </a:lnSpc>
              <a:buFont typeface="Ubuntu Light"/>
              <a:buNone/>
            </a:pPr>
            <a:endParaRPr lang="en-US" sz="15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12272" y="2020118"/>
            <a:ext cx="386577" cy="42374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412272" y="2511380"/>
            <a:ext cx="468352" cy="42374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>
            <a:off x="3646448" y="2935125"/>
            <a:ext cx="0" cy="76940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627970" y="3723146"/>
            <a:ext cx="1940313" cy="972015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Indentation is really important for all statements inside the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function’s block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19492" y="2103863"/>
            <a:ext cx="96644" cy="185854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471532" y="2190252"/>
            <a:ext cx="1363205" cy="65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827303" y="1704244"/>
            <a:ext cx="2104474" cy="972015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Always this notation comes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to declare the beginning of a new block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241072" y="2046136"/>
            <a:ext cx="156117" cy="310488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/>
          <p:nvPr/>
        </p:nvCxnSpPr>
        <p:spPr>
          <a:xfrm rot="16200000" flipH="1">
            <a:off x="5250365" y="2421674"/>
            <a:ext cx="1590908" cy="1460808"/>
          </a:xfrm>
          <a:prstGeom prst="bentConnector3">
            <a:avLst>
              <a:gd name="adj1" fmla="val 1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776223" y="3462900"/>
            <a:ext cx="2104474" cy="972015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We’ll learn why to use this notation soon. For now just keep in mind to use it.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0" name="Straight Arrow Connector 39"/>
          <p:cNvCxnSpPr>
            <a:stCxn id="7" idx="1"/>
          </p:cNvCxnSpPr>
          <p:nvPr/>
        </p:nvCxnSpPr>
        <p:spPr>
          <a:xfrm flipH="1">
            <a:off x="2010937" y="2231991"/>
            <a:ext cx="1401335" cy="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08156" y="1955180"/>
            <a:ext cx="1802780" cy="769304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key word to start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function’s definition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17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1" grpId="0" animBg="1"/>
      <p:bldP spid="22" grpId="0" animBg="1"/>
      <p:bldP spid="24" grpId="0" animBg="1"/>
      <p:bldP spid="28" grpId="0" animBg="1"/>
      <p:bldP spid="39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Functions in Python – Definition</a:t>
            </a:r>
            <a:endParaRPr lang="en-US"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  <p:sp>
        <p:nvSpPr>
          <p:cNvPr id="25" name="TextBox 24"/>
          <p:cNvSpPr txBox="1"/>
          <p:nvPr/>
        </p:nvSpPr>
        <p:spPr>
          <a:xfrm>
            <a:off x="3382536" y="1378587"/>
            <a:ext cx="356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Freestyle Script" panose="030804020302050B0404" pitchFamily="66" charset="0"/>
              </a:rPr>
              <a:t>A simple example…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Freestyle Script" panose="030804020302050B04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562" y="1963362"/>
            <a:ext cx="6519068" cy="92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4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750849" y="1360448"/>
            <a:ext cx="7857892" cy="3233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25000"/>
                  </a:schemeClr>
                </a:solidFill>
              </a:rPr>
              <a:t>The created function will </a:t>
            </a:r>
            <a:r>
              <a:rPr lang="en-US" u="sng" dirty="0" smtClean="0">
                <a:solidFill>
                  <a:schemeClr val="tx1">
                    <a:lumMod val="25000"/>
                  </a:schemeClr>
                </a:solidFill>
              </a:rPr>
              <a:t>only</a:t>
            </a:r>
            <a:r>
              <a:rPr lang="en-US" dirty="0" smtClean="0">
                <a:solidFill>
                  <a:schemeClr val="tx1">
                    <a:lumMod val="25000"/>
                  </a:schemeClr>
                </a:solidFill>
              </a:rPr>
              <a:t> be executed whenever it’s </a:t>
            </a:r>
            <a:r>
              <a:rPr lang="en-US" i="1" dirty="0" smtClean="0">
                <a:solidFill>
                  <a:schemeClr val="tx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called</a:t>
            </a:r>
            <a:r>
              <a:rPr lang="en-US" dirty="0" smtClean="0">
                <a:solidFill>
                  <a:schemeClr val="tx1">
                    <a:lumMod val="25000"/>
                  </a:schemeClr>
                </a:solidFill>
              </a:rPr>
              <a:t>.</a:t>
            </a:r>
          </a:p>
          <a:p>
            <a:pPr marL="285750" indent="-285750" algn="l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25000"/>
                  </a:schemeClr>
                </a:solidFill>
              </a:rPr>
              <a:t>A function can be called multiple times.</a:t>
            </a:r>
            <a:endParaRPr lang="en-US" dirty="0" smtClean="0">
              <a:solidFill>
                <a:schemeClr val="tx1">
                  <a:lumMod val="25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25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tx1">
                    <a:lumMod val="25000"/>
                  </a:schemeClr>
                </a:solidFill>
              </a:rPr>
              <a:t>ut how to call a function? </a:t>
            </a:r>
            <a:r>
              <a:rPr lang="en-US" dirty="0" smtClean="0">
                <a:solidFill>
                  <a:schemeClr val="tx1">
                    <a:lumMod val="25000"/>
                  </a:schemeClr>
                </a:solidFill>
              </a:rPr>
              <a:t>Take a look at the following example.</a:t>
            </a:r>
            <a:endParaRPr lang="en-US" dirty="0">
              <a:solidFill>
                <a:schemeClr val="tx1">
                  <a:lumMod val="25000"/>
                </a:schemeClr>
              </a:solidFill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Functions in Python – Calling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519" y="2527610"/>
            <a:ext cx="5101880" cy="131584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2323519" y="2527610"/>
            <a:ext cx="5101880" cy="47578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1791629" y="2728332"/>
            <a:ext cx="531891" cy="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75062" y="2438400"/>
            <a:ext cx="1476027" cy="728546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function is defined here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23517" y="3136336"/>
            <a:ext cx="2018023" cy="64764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347116" y="3451809"/>
            <a:ext cx="3199743" cy="834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543142" y="3083311"/>
            <a:ext cx="1454927" cy="901392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function is called here 3 times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271" y="3927594"/>
            <a:ext cx="4022737" cy="68203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5"/>
          <a:srcRect r="84" b="25401"/>
          <a:stretch/>
        </p:blipFill>
        <p:spPr>
          <a:xfrm>
            <a:off x="2272427" y="3927594"/>
            <a:ext cx="336221" cy="64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2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3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750849" y="1360448"/>
            <a:ext cx="7857892" cy="3233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25000"/>
                  </a:schemeClr>
                </a:solidFill>
              </a:rPr>
              <a:t>The information and variables can be passed into function:</a:t>
            </a:r>
            <a:endParaRPr lang="en-US" dirty="0">
              <a:solidFill>
                <a:schemeClr val="tx1">
                  <a:lumMod val="25000"/>
                </a:schemeClr>
              </a:solidFill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Functions in Python – Arguments</a:t>
            </a:r>
            <a:endParaRPr lang="en-US"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sp>
        <p:nvSpPr>
          <p:cNvPr id="5" name="Google Shape;239;p36"/>
          <p:cNvSpPr txBox="1">
            <a:spLocks/>
          </p:cNvSpPr>
          <p:nvPr/>
        </p:nvSpPr>
        <p:spPr>
          <a:xfrm>
            <a:off x="2762747" y="1994099"/>
            <a:ext cx="3834096" cy="1226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l">
              <a:lnSpc>
                <a:spcPct val="150000"/>
              </a:lnSpc>
              <a:buFont typeface="Ubuntu Light"/>
              <a:buNone/>
            </a:pPr>
            <a:r>
              <a:rPr lang="en-US" sz="1500" b="1" dirty="0" smtClean="0">
                <a:solidFill>
                  <a:schemeClr val="accent2">
                    <a:lumMod val="50000"/>
                  </a:schemeClr>
                </a:solidFill>
              </a:rPr>
              <a:t>def</a:t>
            </a:r>
            <a:r>
              <a:rPr lang="en-US" sz="1500" b="1" dirty="0" smtClean="0">
                <a:solidFill>
                  <a:schemeClr val="tx1">
                    <a:lumMod val="25000"/>
                  </a:schemeClr>
                </a:solidFill>
              </a:rPr>
              <a:t>  </a:t>
            </a:r>
            <a:r>
              <a:rPr lang="en-US" sz="1500" b="1" dirty="0" smtClean="0">
                <a:solidFill>
                  <a:srgbClr val="C00000"/>
                </a:solidFill>
              </a:rPr>
              <a:t>function_name ( arguments ) :</a:t>
            </a:r>
          </a:p>
          <a:p>
            <a:pPr marL="457200" lvl="1" indent="0" algn="l">
              <a:lnSpc>
                <a:spcPct val="150000"/>
              </a:lnSpc>
              <a:buFont typeface="Ubuntu Light"/>
              <a:buNone/>
            </a:pPr>
            <a:r>
              <a:rPr lang="en-US" sz="1500" b="1" dirty="0" smtClean="0">
                <a:solidFill>
                  <a:schemeClr val="accent6">
                    <a:lumMod val="50000"/>
                  </a:schemeClr>
                </a:solidFill>
              </a:rPr>
              <a:t>#some_code</a:t>
            </a:r>
          </a:p>
          <a:p>
            <a:pPr marL="457200" lvl="1" indent="0" algn="l">
              <a:lnSpc>
                <a:spcPct val="150000"/>
              </a:lnSpc>
              <a:buFont typeface="Ubuntu Light"/>
              <a:buNone/>
            </a:pPr>
            <a:r>
              <a:rPr lang="en-US" sz="1500" b="1" dirty="0" smtClean="0">
                <a:solidFill>
                  <a:schemeClr val="accent6">
                    <a:lumMod val="50000"/>
                  </a:schemeClr>
                </a:solidFill>
              </a:rPr>
              <a:t>#some_code</a:t>
            </a:r>
          </a:p>
          <a:p>
            <a:pPr marL="457200" lvl="1" indent="0" algn="l">
              <a:lnSpc>
                <a:spcPct val="150000"/>
              </a:lnSpc>
              <a:buFont typeface="Ubuntu Light"/>
              <a:buNone/>
            </a:pPr>
            <a:endParaRPr lang="en-US" sz="15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457200" lvl="1" indent="0" algn="l">
              <a:lnSpc>
                <a:spcPct val="150000"/>
              </a:lnSpc>
              <a:buFont typeface="Ubuntu Light"/>
              <a:buNone/>
            </a:pPr>
            <a:endParaRPr lang="en-US" sz="15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57854" y="2163337"/>
            <a:ext cx="1003609" cy="260196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22" idx="2"/>
          </p:cNvCxnSpPr>
          <p:nvPr/>
        </p:nvCxnSpPr>
        <p:spPr>
          <a:xfrm flipH="1">
            <a:off x="5248507" y="2423533"/>
            <a:ext cx="11152" cy="9367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207421" y="3351760"/>
            <a:ext cx="2389422" cy="972015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 can pass as many variables as you want into the function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17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Functions in Python </a:t>
            </a:r>
            <a:r>
              <a:rPr lang="en-US" sz="2400" dirty="0"/>
              <a:t>– Arguments</a:t>
            </a:r>
            <a:endParaRPr lang="en-US"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  <p:sp>
        <p:nvSpPr>
          <p:cNvPr id="25" name="TextBox 24"/>
          <p:cNvSpPr txBox="1"/>
          <p:nvPr/>
        </p:nvSpPr>
        <p:spPr>
          <a:xfrm>
            <a:off x="3375101" y="1254306"/>
            <a:ext cx="356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Freestyle Script" panose="030804020302050B0404" pitchFamily="66" charset="0"/>
              </a:rPr>
              <a:t>A simple example…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Freestyle Script" panose="030804020302050B04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849" y="1839081"/>
            <a:ext cx="5285678" cy="20192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8648" y="3927791"/>
            <a:ext cx="2357362" cy="6699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r="84" b="25401"/>
          <a:stretch/>
        </p:blipFill>
        <p:spPr>
          <a:xfrm>
            <a:off x="2272427" y="3927594"/>
            <a:ext cx="336221" cy="64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5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750849" y="1360448"/>
            <a:ext cx="7857892" cy="3233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25000"/>
                  </a:schemeClr>
                </a:solidFill>
              </a:rPr>
              <a:t>Some important notes about arguments (short form, </a:t>
            </a:r>
            <a:r>
              <a:rPr lang="en-US" sz="1600" i="1" dirty="0" smtClean="0">
                <a:solidFill>
                  <a:schemeClr val="tx1">
                    <a:lumMod val="25000"/>
                  </a:schemeClr>
                </a:solidFill>
              </a:rPr>
              <a:t>args</a:t>
            </a:r>
            <a:r>
              <a:rPr lang="en-US" sz="1600" dirty="0" smtClean="0">
                <a:solidFill>
                  <a:schemeClr val="tx1">
                    <a:lumMod val="25000"/>
                  </a:schemeClr>
                </a:solidFill>
              </a:rPr>
              <a:t>):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25000"/>
                  </a:schemeClr>
                </a:solidFill>
              </a:rPr>
              <a:t>Always remember:</a:t>
            </a:r>
          </a:p>
          <a:p>
            <a:pPr marL="1200150" lvl="2" indent="-285750" algn="l">
              <a:lnSpc>
                <a:spcPct val="150000"/>
              </a:lnSpc>
            </a:pPr>
            <a:r>
              <a:rPr lang="en-US" sz="1500" dirty="0">
                <a:solidFill>
                  <a:schemeClr val="tx1">
                    <a:lumMod val="25000"/>
                  </a:schemeClr>
                </a:solidFill>
              </a:rPr>
              <a:t>Number of </a:t>
            </a:r>
            <a:r>
              <a:rPr lang="en-US" sz="1500" i="1" dirty="0">
                <a:solidFill>
                  <a:schemeClr val="tx1">
                    <a:lumMod val="25000"/>
                  </a:schemeClr>
                </a:solidFill>
              </a:rPr>
              <a:t>args</a:t>
            </a:r>
            <a:r>
              <a:rPr lang="en-US" sz="1500" dirty="0">
                <a:solidFill>
                  <a:schemeClr val="tx1">
                    <a:lumMod val="25000"/>
                  </a:schemeClr>
                </a:solidFill>
              </a:rPr>
              <a:t> in function calls </a:t>
            </a:r>
            <a:r>
              <a:rPr lang="en-US" sz="1700" b="1" i="1" dirty="0">
                <a:solidFill>
                  <a:schemeClr val="tx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sz="1500" dirty="0">
                <a:solidFill>
                  <a:schemeClr val="tx1">
                    <a:lumMod val="25000"/>
                  </a:schemeClr>
                </a:solidFill>
              </a:rPr>
              <a:t> Number of </a:t>
            </a:r>
            <a:r>
              <a:rPr lang="en-US" sz="1500" i="1" dirty="0">
                <a:solidFill>
                  <a:schemeClr val="tx1">
                    <a:lumMod val="25000"/>
                  </a:schemeClr>
                </a:solidFill>
              </a:rPr>
              <a:t>args</a:t>
            </a:r>
            <a:r>
              <a:rPr lang="en-US" sz="1500" dirty="0">
                <a:solidFill>
                  <a:schemeClr val="tx1">
                    <a:lumMod val="25000"/>
                  </a:schemeClr>
                </a:solidFill>
              </a:rPr>
              <a:t> in 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definition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25000"/>
                  </a:schemeClr>
                </a:solidFill>
              </a:rPr>
              <a:t>Different types of data can be passed to each arg.</a:t>
            </a:r>
            <a:endParaRPr lang="en-US" sz="1600" dirty="0">
              <a:solidFill>
                <a:schemeClr val="tx1">
                  <a:lumMod val="25000"/>
                </a:schemeClr>
              </a:solidFill>
            </a:endParaRPr>
          </a:p>
          <a:p>
            <a:pPr marL="742950" lvl="1" indent="-285750" algn="l">
              <a:lnSpc>
                <a:spcPct val="150000"/>
              </a:lnSpc>
            </a:pPr>
            <a:r>
              <a:rPr lang="en-US" sz="1600" i="1" dirty="0">
                <a:solidFill>
                  <a:schemeClr val="tx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1600" i="1" dirty="0" smtClean="0">
                <a:solidFill>
                  <a:schemeClr val="tx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</a:t>
            </a:r>
            <a:r>
              <a:rPr lang="en-US" sz="1600" dirty="0" smtClean="0">
                <a:solidFill>
                  <a:schemeClr val="tx1">
                    <a:lumMod val="25000"/>
                  </a:schemeClr>
                </a:solidFill>
              </a:rPr>
              <a:t>, </a:t>
            </a:r>
            <a:r>
              <a:rPr lang="en-US" sz="1600" i="1" dirty="0" smtClean="0">
                <a:solidFill>
                  <a:schemeClr val="tx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en-US" sz="1600" dirty="0" smtClean="0">
                <a:solidFill>
                  <a:schemeClr val="tx1">
                    <a:lumMod val="25000"/>
                  </a:schemeClr>
                </a:solidFill>
              </a:rPr>
              <a:t>, </a:t>
            </a:r>
            <a:r>
              <a:rPr lang="en-US" sz="1600" i="1" dirty="0" smtClean="0">
                <a:solidFill>
                  <a:schemeClr val="tx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US" sz="1600" dirty="0" smtClean="0">
                <a:solidFill>
                  <a:schemeClr val="tx1">
                    <a:lumMod val="25000"/>
                  </a:schemeClr>
                </a:solidFill>
              </a:rPr>
              <a:t>, </a:t>
            </a:r>
            <a:r>
              <a:rPr lang="en-US" sz="1600" i="1" dirty="0" smtClean="0">
                <a:solidFill>
                  <a:schemeClr val="tx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</a:t>
            </a:r>
            <a:r>
              <a:rPr lang="en-US" sz="1600" dirty="0" smtClean="0">
                <a:solidFill>
                  <a:schemeClr val="tx1">
                    <a:lumMod val="25000"/>
                  </a:schemeClr>
                </a:solidFill>
              </a:rPr>
              <a:t> variables are only passed as </a:t>
            </a:r>
            <a:r>
              <a:rPr lang="en-US" sz="1600" i="1" dirty="0" smtClean="0">
                <a:solidFill>
                  <a:schemeClr val="tx1">
                    <a:lumMod val="25000"/>
                  </a:schemeClr>
                </a:solidFill>
              </a:rPr>
              <a:t>values.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sz="1600" i="1" dirty="0" smtClean="0">
                <a:solidFill>
                  <a:schemeClr val="tx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r>
              <a:rPr lang="en-US" sz="1600" i="1" dirty="0" smtClean="0">
                <a:solidFill>
                  <a:schemeClr val="tx1">
                    <a:lumMod val="25000"/>
                  </a:schemeClr>
                </a:solidFill>
              </a:rPr>
              <a:t>, </a:t>
            </a:r>
            <a:r>
              <a:rPr lang="en-US" sz="1600" i="1" dirty="0" smtClean="0">
                <a:solidFill>
                  <a:schemeClr val="tx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</a:t>
            </a:r>
            <a:r>
              <a:rPr lang="en-US" sz="1600" i="1" dirty="0" smtClean="0">
                <a:solidFill>
                  <a:schemeClr val="tx1">
                    <a:lumMod val="25000"/>
                  </a:schemeClr>
                </a:solidFill>
              </a:rPr>
              <a:t>, </a:t>
            </a:r>
            <a:r>
              <a:rPr lang="en-US" sz="1600" i="1" dirty="0" smtClean="0">
                <a:solidFill>
                  <a:schemeClr val="tx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</a:t>
            </a:r>
            <a:r>
              <a:rPr lang="en-US" sz="1600" i="1" dirty="0" smtClean="0">
                <a:solidFill>
                  <a:schemeClr val="tx1">
                    <a:lumMod val="25000"/>
                  </a:schemeClr>
                </a:solidFill>
              </a:rPr>
              <a:t> , </a:t>
            </a:r>
            <a:r>
              <a:rPr lang="en-US" sz="1600" i="1" dirty="0" smtClean="0">
                <a:solidFill>
                  <a:schemeClr val="tx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tuple</a:t>
            </a:r>
            <a:r>
              <a:rPr lang="en-US" sz="1600" i="1" dirty="0" smtClean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25000"/>
                  </a:schemeClr>
                </a:solidFill>
              </a:rPr>
              <a:t>variables are passed as the </a:t>
            </a:r>
            <a:r>
              <a:rPr lang="en-US" sz="1600" i="1" dirty="0" smtClean="0">
                <a:solidFill>
                  <a:schemeClr val="tx1">
                    <a:lumMod val="25000"/>
                  </a:schemeClr>
                </a:solidFill>
              </a:rPr>
              <a:t>variable</a:t>
            </a:r>
            <a:r>
              <a:rPr lang="en-US" sz="1600" dirty="0" smtClean="0">
                <a:solidFill>
                  <a:schemeClr val="tx1">
                    <a:lumMod val="25000"/>
                  </a:schemeClr>
                </a:solidFill>
              </a:rPr>
              <a:t> itself.</a:t>
            </a: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Functions in Python – Arguments</a:t>
            </a:r>
            <a:endParaRPr lang="en-US"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  <p:sp>
        <p:nvSpPr>
          <p:cNvPr id="4" name="Right Brace 3"/>
          <p:cNvSpPr/>
          <p:nvPr/>
        </p:nvSpPr>
        <p:spPr>
          <a:xfrm>
            <a:off x="6772508" y="2943923"/>
            <a:ext cx="669074" cy="825189"/>
          </a:xfrm>
          <a:prstGeom prst="rightBrace">
            <a:avLst>
              <a:gd name="adj1" fmla="val 13056"/>
              <a:gd name="adj2" fmla="val 50000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/>
          <p:nvPr/>
        </p:nvCxnSpPr>
        <p:spPr>
          <a:xfrm rot="10800000" flipV="1">
            <a:off x="5554631" y="3361943"/>
            <a:ext cx="1886951" cy="1232358"/>
          </a:xfrm>
          <a:prstGeom prst="bentConnector3">
            <a:avLst>
              <a:gd name="adj1" fmla="val -19734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713463" y="4230028"/>
            <a:ext cx="2841167" cy="728546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Let’s see some examples to see the concept…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03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750849" y="1360448"/>
            <a:ext cx="7857892" cy="3233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25000"/>
                  </a:schemeClr>
                </a:solidFill>
              </a:rPr>
              <a:t>A function can also return a value as a result.</a:t>
            </a:r>
            <a:endParaRPr lang="en-US" dirty="0">
              <a:solidFill>
                <a:schemeClr val="tx1">
                  <a:lumMod val="25000"/>
                </a:schemeClr>
              </a:solidFill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Functions in Python – return</a:t>
            </a:r>
            <a:endParaRPr lang="en-US"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  <p:sp>
        <p:nvSpPr>
          <p:cNvPr id="5" name="Google Shape;239;p36"/>
          <p:cNvSpPr txBox="1">
            <a:spLocks/>
          </p:cNvSpPr>
          <p:nvPr/>
        </p:nvSpPr>
        <p:spPr>
          <a:xfrm>
            <a:off x="3796094" y="1852851"/>
            <a:ext cx="3834096" cy="144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l">
              <a:lnSpc>
                <a:spcPct val="150000"/>
              </a:lnSpc>
              <a:buFont typeface="Ubuntu Light"/>
              <a:buNone/>
            </a:pPr>
            <a:r>
              <a:rPr lang="en-US" sz="1500" b="1" dirty="0" smtClean="0">
                <a:solidFill>
                  <a:schemeClr val="accent2">
                    <a:lumMod val="50000"/>
                  </a:schemeClr>
                </a:solidFill>
              </a:rPr>
              <a:t>def</a:t>
            </a:r>
            <a:r>
              <a:rPr lang="en-US" sz="1500" b="1" dirty="0" smtClean="0">
                <a:solidFill>
                  <a:schemeClr val="tx1">
                    <a:lumMod val="25000"/>
                  </a:schemeClr>
                </a:solidFill>
              </a:rPr>
              <a:t>  </a:t>
            </a:r>
            <a:r>
              <a:rPr lang="en-US" sz="1500" b="1" dirty="0" smtClean="0">
                <a:solidFill>
                  <a:srgbClr val="C00000"/>
                </a:solidFill>
              </a:rPr>
              <a:t>function_name () :</a:t>
            </a:r>
          </a:p>
          <a:p>
            <a:pPr marL="457200" lvl="1" indent="0" algn="l">
              <a:lnSpc>
                <a:spcPct val="150000"/>
              </a:lnSpc>
              <a:buFont typeface="Ubuntu Light"/>
              <a:buNone/>
            </a:pPr>
            <a:r>
              <a:rPr lang="en-US" sz="1500" b="1" dirty="0" smtClean="0">
                <a:solidFill>
                  <a:schemeClr val="accent6">
                    <a:lumMod val="50000"/>
                  </a:schemeClr>
                </a:solidFill>
              </a:rPr>
              <a:t>#some_code</a:t>
            </a:r>
          </a:p>
          <a:p>
            <a:pPr marL="457200" lvl="1" indent="0" algn="l">
              <a:lnSpc>
                <a:spcPct val="150000"/>
              </a:lnSpc>
              <a:buFont typeface="Ubuntu Light"/>
              <a:buNone/>
            </a:pPr>
            <a:r>
              <a:rPr lang="en-US" sz="1500" b="1" dirty="0" smtClean="0">
                <a:solidFill>
                  <a:schemeClr val="accent6">
                    <a:lumMod val="50000"/>
                  </a:schemeClr>
                </a:solidFill>
              </a:rPr>
              <a:t>#some_code</a:t>
            </a:r>
          </a:p>
          <a:p>
            <a:pPr marL="457200" lvl="1" indent="0" algn="l">
              <a:lnSpc>
                <a:spcPct val="150000"/>
              </a:lnSpc>
              <a:buFont typeface="Ubuntu Light"/>
              <a:buNone/>
            </a:pPr>
            <a:r>
              <a:rPr lang="en-US" sz="1500" b="1" dirty="0" smtClean="0">
                <a:solidFill>
                  <a:schemeClr val="accent2">
                    <a:lumMod val="50000"/>
                  </a:schemeClr>
                </a:solidFill>
              </a:rPr>
              <a:t>return</a:t>
            </a:r>
            <a:r>
              <a:rPr lang="en-US" sz="1500" b="1" dirty="0" smtClean="0">
                <a:solidFill>
                  <a:schemeClr val="accent6">
                    <a:lumMod val="50000"/>
                  </a:schemeClr>
                </a:solidFill>
              </a:rPr>
              <a:t> some_variable</a:t>
            </a:r>
          </a:p>
          <a:p>
            <a:pPr marL="457200" lvl="1" indent="0" algn="l">
              <a:lnSpc>
                <a:spcPct val="150000"/>
              </a:lnSpc>
              <a:buFont typeface="Ubuntu Light"/>
              <a:buNone/>
            </a:pPr>
            <a:endParaRPr lang="en-US" sz="15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457200" lvl="1" indent="0" algn="l">
              <a:lnSpc>
                <a:spcPct val="150000"/>
              </a:lnSpc>
              <a:buFont typeface="Ubuntu Light"/>
              <a:buNone/>
            </a:pPr>
            <a:endParaRPr lang="en-US" sz="15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6936" y="2981093"/>
            <a:ext cx="654206" cy="35486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9" idx="1"/>
            <a:endCxn id="11" idx="3"/>
          </p:cNvCxnSpPr>
          <p:nvPr/>
        </p:nvCxnSpPr>
        <p:spPr>
          <a:xfrm flipH="1" flipV="1">
            <a:off x="3336969" y="3155926"/>
            <a:ext cx="959967" cy="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06966" y="2676553"/>
            <a:ext cx="2430003" cy="958746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value of the variable written in front of the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will be returned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1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theme/theme1.xml><?xml version="1.0" encoding="utf-8"?>
<a:theme xmlns:a="http://schemas.openxmlformats.org/drawingml/2006/main" name="Minimal Charm">
  <a:themeElements>
    <a:clrScheme name="Custom 46">
      <a:dk1>
        <a:srgbClr val="F2F2F2"/>
      </a:dk1>
      <a:lt1>
        <a:srgbClr val="FFFFFF"/>
      </a:lt1>
      <a:dk2>
        <a:srgbClr val="666666"/>
      </a:dk2>
      <a:lt2>
        <a:srgbClr val="999999"/>
      </a:lt2>
      <a:accent1>
        <a:srgbClr val="30B854"/>
      </a:accent1>
      <a:accent2>
        <a:srgbClr val="BEEECA"/>
      </a:accent2>
      <a:accent3>
        <a:srgbClr val="1F7A37"/>
      </a:accent3>
      <a:accent4>
        <a:srgbClr val="1F7A37"/>
      </a:accent4>
      <a:accent5>
        <a:srgbClr val="135CE7"/>
      </a:accent5>
      <a:accent6>
        <a:srgbClr val="B7C8E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406</Words>
  <Application>Microsoft Office PowerPoint</Application>
  <PresentationFormat>On-screen Show (16:9)</PresentationFormat>
  <Paragraphs>64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Freestyle Script</vt:lpstr>
      <vt:lpstr>Arvo</vt:lpstr>
      <vt:lpstr>Bodoni</vt:lpstr>
      <vt:lpstr>Arial</vt:lpstr>
      <vt:lpstr>Ubuntu Light</vt:lpstr>
      <vt:lpstr>Wingdings</vt:lpstr>
      <vt:lpstr>Ubuntu</vt:lpstr>
      <vt:lpstr>Minimal Charm</vt:lpstr>
      <vt:lpstr>PowerPoint Presentation</vt:lpstr>
      <vt:lpstr>Function Definition</vt:lpstr>
      <vt:lpstr>Functions in Python – Definition</vt:lpstr>
      <vt:lpstr>Functions in Python – Definition</vt:lpstr>
      <vt:lpstr>Functions in Python – Calling</vt:lpstr>
      <vt:lpstr>Functions in Python – Arguments</vt:lpstr>
      <vt:lpstr>Functions in Python – Arguments</vt:lpstr>
      <vt:lpstr>Functions in Python – Arguments</vt:lpstr>
      <vt:lpstr>Functions in Python – return</vt:lpstr>
      <vt:lpstr>Functions in Python – return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begins</dc:title>
  <dc:creator>maryam</dc:creator>
  <cp:lastModifiedBy>Maryam Tashvighi</cp:lastModifiedBy>
  <cp:revision>84</cp:revision>
  <dcterms:modified xsi:type="dcterms:W3CDTF">2021-03-11T15:15:51Z</dcterms:modified>
</cp:coreProperties>
</file>