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9" r:id="rId3"/>
    <p:sldId id="258" r:id="rId4"/>
    <p:sldId id="287" r:id="rId5"/>
    <p:sldId id="288" r:id="rId6"/>
    <p:sldId id="286" r:id="rId7"/>
    <p:sldId id="289" r:id="rId8"/>
    <p:sldId id="262" r:id="rId9"/>
    <p:sldId id="290" r:id="rId10"/>
    <p:sldId id="291" r:id="rId11"/>
    <p:sldId id="265" r:id="rId12"/>
    <p:sldId id="292" r:id="rId13"/>
    <p:sldId id="293" r:id="rId14"/>
    <p:sldId id="294" r:id="rId15"/>
    <p:sldId id="295" r:id="rId16"/>
    <p:sldId id="296" r:id="rId17"/>
    <p:sldId id="297" r:id="rId18"/>
  </p:sldIdLst>
  <p:sldSz cx="9144000" cy="5143500" type="screen16x9"/>
  <p:notesSz cx="6858000" cy="9144000"/>
  <p:embeddedFontLst>
    <p:embeddedFont>
      <p:font typeface="Merriweather" panose="020B0604020202020204" charset="0"/>
      <p:regular r:id="rId20"/>
      <p:bold r:id="rId21"/>
      <p:italic r:id="rId22"/>
      <p:boldItalic r:id="rId23"/>
    </p:embeddedFont>
    <p:embeddedFont>
      <p:font typeface="Freestyle Script" panose="030804020302050B0404" pitchFamily="66" charset="0"/>
      <p:regular r:id="rId24"/>
    </p:embeddedFont>
    <p:embeddedFont>
      <p:font typeface="Amatic SC" panose="020B0604020202020204" charset="-79"/>
      <p:regular r:id="rId25"/>
      <p:bold r:id="rId26"/>
    </p:embeddedFont>
    <p:embeddedFont>
      <p:font typeface="Ubuntu" panose="020B0604020202020204" charset="0"/>
      <p:regular r:id="rId27"/>
      <p:bold r:id="rId28"/>
      <p:italic r:id="rId29"/>
      <p:boldItalic r:id="rId30"/>
    </p:embeddedFont>
    <p:embeddedFont>
      <p:font typeface="Ubuntu Ligh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523F56-0D02-4175-A64D-45E582D6819D}">
  <a:tblStyle styleId="{80523F56-0D02-4175-A64D-45E582D681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537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603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087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494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894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461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44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012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569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275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cd3764d21_2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cd3764d21_22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544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62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Course Curriculum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83176" y="936700"/>
            <a:ext cx="6075735" cy="9367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8.</a:t>
            </a:r>
            <a:br>
              <a:rPr lang="en-US" sz="4800" dirty="0" smtClean="0"/>
            </a:br>
            <a:r>
              <a:rPr lang="en-US" sz="4800" dirty="0" smtClean="0"/>
              <a:t>Errors and Exception handling</a:t>
            </a:r>
            <a:endParaRPr sz="4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334321" y="1873403"/>
            <a:ext cx="49734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Different Kinds of Errors</a:t>
            </a:r>
          </a:p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Handling Errors</a:t>
            </a:r>
          </a:p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Try – Except – Else - Finally</a:t>
            </a:r>
            <a:endParaRPr lang="en-US" sz="2000" i="1" dirty="0">
              <a:solidFill>
                <a:schemeClr val="tx1">
                  <a:lumMod val="75000"/>
                </a:schemeClr>
              </a:solidFill>
              <a:latin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426136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0" name="Google Shape;1960;p2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60" y="383199"/>
            <a:ext cx="3168780" cy="2756137"/>
          </a:xfrm>
          <a:prstGeom prst="ellipse">
            <a:avLst/>
          </a:prstGeom>
          <a:noFill/>
          <a:ln w="228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61" name="Google Shape;1961;p22"/>
          <p:cNvSpPr txBox="1">
            <a:spLocks noGrp="1"/>
          </p:cNvSpPr>
          <p:nvPr>
            <p:ph type="title"/>
          </p:nvPr>
        </p:nvSpPr>
        <p:spPr>
          <a:xfrm>
            <a:off x="1051400" y="3325949"/>
            <a:ext cx="70413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9. Objective Oriented Programming – part1</a:t>
            </a:r>
            <a:endParaRPr dirty="0"/>
          </a:p>
        </p:txBody>
      </p:sp>
      <p:sp>
        <p:nvSpPr>
          <p:cNvPr id="1962" name="Google Shape;1962;p22"/>
          <p:cNvSpPr txBox="1">
            <a:spLocks noGrp="1"/>
          </p:cNvSpPr>
          <p:nvPr>
            <p:ph type="body" idx="1"/>
          </p:nvPr>
        </p:nvSpPr>
        <p:spPr>
          <a:xfrm>
            <a:off x="1051400" y="3699175"/>
            <a:ext cx="70413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 smtClean="0"/>
              <a:t>An introduction to OOP concept and class definition and structure in Python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 smtClean="0"/>
              <a:t>+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 smtClean="0"/>
              <a:t> Some clean code notes </a:t>
            </a:r>
            <a:endParaRPr sz="1600" dirty="0"/>
          </a:p>
        </p:txBody>
      </p:sp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FFFF"/>
                </a:solidFill>
              </a:rPr>
              <a:t>MileStone Project 2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1374150" y="3240109"/>
            <a:ext cx="639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ctr"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" sz="2200" dirty="0" smtClean="0"/>
              <a:t>Mainly focused on OOP</a:t>
            </a:r>
            <a:endParaRPr sz="2200" dirty="0"/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66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83176" y="936700"/>
            <a:ext cx="6075735" cy="9367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600" dirty="0" smtClean="0"/>
              <a:t>10.</a:t>
            </a:r>
            <a:br>
              <a:rPr lang="en" sz="3600" dirty="0" smtClean="0"/>
            </a:br>
            <a:r>
              <a:rPr lang="en" sz="4800" dirty="0" smtClean="0"/>
              <a:t>Methods </a:t>
            </a:r>
            <a:r>
              <a:rPr lang="en" sz="4800" dirty="0"/>
              <a:t>and functions – part </a:t>
            </a:r>
            <a:r>
              <a:rPr lang="en" sz="4800" dirty="0" smtClean="0"/>
              <a:t>2</a:t>
            </a:r>
            <a:endParaRPr sz="4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Google Shape;313;p44"/>
          <p:cNvSpPr txBox="1"/>
          <p:nvPr/>
        </p:nvSpPr>
        <p:spPr>
          <a:xfrm>
            <a:off x="5524450" y="1951825"/>
            <a:ext cx="17481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schemeClr val="dk2"/>
                </a:solidFill>
                <a:latin typeface="Merriweather" panose="020B0604020202020204" charset="0"/>
                <a:ea typeface="Ubuntu"/>
                <a:cs typeface="Ubuntu"/>
                <a:sym typeface="Ubuntu"/>
              </a:rPr>
              <a:t>Infinite Parameters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schemeClr val="dk2"/>
                </a:solidFill>
                <a:latin typeface="Merriweather" panose="020B0604020202020204" charset="0"/>
                <a:ea typeface="Ubuntu"/>
                <a:cs typeface="Ubuntu"/>
                <a:sym typeface="Ubuntu"/>
              </a:rPr>
              <a:t>*</a:t>
            </a:r>
            <a:r>
              <a:rPr lang="en-US" sz="1100" dirty="0" err="1" smtClean="0">
                <a:solidFill>
                  <a:schemeClr val="dk2"/>
                </a:solidFill>
                <a:latin typeface="Merriweather" panose="020B0604020202020204" charset="0"/>
                <a:ea typeface="Ubuntu"/>
                <a:cs typeface="Ubuntu"/>
                <a:sym typeface="Ubuntu"/>
              </a:rPr>
              <a:t>args</a:t>
            </a:r>
            <a:endParaRPr lang="en-US" sz="1100" dirty="0" smtClean="0">
              <a:solidFill>
                <a:schemeClr val="dk2"/>
              </a:solidFill>
              <a:latin typeface="Merriweather" panose="020B0604020202020204" charset="0"/>
              <a:ea typeface="Ubuntu"/>
              <a:cs typeface="Ubuntu"/>
              <a:sym typeface="Ubuntu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schemeClr val="dk2"/>
                </a:solidFill>
                <a:latin typeface="Merriweather" panose="020B0604020202020204" charset="0"/>
                <a:ea typeface="Ubuntu"/>
                <a:cs typeface="Ubuntu"/>
                <a:sym typeface="Ubuntu"/>
              </a:rPr>
              <a:t>**</a:t>
            </a:r>
            <a:r>
              <a:rPr lang="en-US" sz="1100" dirty="0" err="1" smtClean="0">
                <a:solidFill>
                  <a:schemeClr val="dk2"/>
                </a:solidFill>
                <a:latin typeface="Merriweather" panose="020B0604020202020204" charset="0"/>
                <a:ea typeface="Ubuntu"/>
                <a:cs typeface="Ubuntu"/>
                <a:sym typeface="Ubuntu"/>
              </a:rPr>
              <a:t>kwargs</a:t>
            </a:r>
            <a:r>
              <a:rPr lang="es" sz="1000" dirty="0" smtClean="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eing </a:t>
            </a:r>
            <a:r>
              <a:rPr lang="es" sz="1000" dirty="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red, Mars is a cold place, not hot</a:t>
            </a:r>
            <a:endParaRPr sz="1000" dirty="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endParaRPr sz="1000" dirty="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9" name="Google Shape;315;p44"/>
          <p:cNvGrpSpPr/>
          <p:nvPr/>
        </p:nvGrpSpPr>
        <p:grpSpPr>
          <a:xfrm>
            <a:off x="4132675" y="1951813"/>
            <a:ext cx="1356907" cy="1023304"/>
            <a:chOff x="4132675" y="1951813"/>
            <a:chExt cx="1356907" cy="1023304"/>
          </a:xfrm>
        </p:grpSpPr>
        <p:sp>
          <p:nvSpPr>
            <p:cNvPr id="10" name="Google Shape;316;p44"/>
            <p:cNvSpPr/>
            <p:nvPr/>
          </p:nvSpPr>
          <p:spPr>
            <a:xfrm>
              <a:off x="4188008" y="1952264"/>
              <a:ext cx="1243078" cy="1022852"/>
            </a:xfrm>
            <a:custGeom>
              <a:avLst/>
              <a:gdLst/>
              <a:ahLst/>
              <a:cxnLst/>
              <a:rect l="l" t="t" r="r" b="b"/>
              <a:pathLst>
                <a:path w="5504" h="4529" extrusionOk="0">
                  <a:moveTo>
                    <a:pt x="2759" y="1"/>
                  </a:moveTo>
                  <a:cubicBezTo>
                    <a:pt x="2058" y="1"/>
                    <a:pt x="1356" y="154"/>
                    <a:pt x="822" y="460"/>
                  </a:cubicBezTo>
                  <a:cubicBezTo>
                    <a:pt x="267" y="778"/>
                    <a:pt x="0" y="1203"/>
                    <a:pt x="22" y="1622"/>
                  </a:cubicBezTo>
                  <a:lnTo>
                    <a:pt x="22" y="2285"/>
                  </a:lnTo>
                  <a:cubicBezTo>
                    <a:pt x="22" y="2696"/>
                    <a:pt x="289" y="3100"/>
                    <a:pt x="822" y="3410"/>
                  </a:cubicBezTo>
                  <a:lnTo>
                    <a:pt x="2763" y="4528"/>
                  </a:lnTo>
                  <a:lnTo>
                    <a:pt x="4696" y="3410"/>
                  </a:lnTo>
                  <a:cubicBezTo>
                    <a:pt x="5236" y="3100"/>
                    <a:pt x="5503" y="2689"/>
                    <a:pt x="5496" y="2285"/>
                  </a:cubicBezTo>
                  <a:lnTo>
                    <a:pt x="5496" y="1578"/>
                  </a:lnTo>
                  <a:cubicBezTo>
                    <a:pt x="5496" y="1175"/>
                    <a:pt x="5229" y="771"/>
                    <a:pt x="4696" y="460"/>
                  </a:cubicBezTo>
                  <a:cubicBezTo>
                    <a:pt x="4162" y="154"/>
                    <a:pt x="3460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7;p44"/>
            <p:cNvSpPr/>
            <p:nvPr/>
          </p:nvSpPr>
          <p:spPr>
            <a:xfrm>
              <a:off x="4811806" y="1951813"/>
              <a:ext cx="619281" cy="1023304"/>
            </a:xfrm>
            <a:custGeom>
              <a:avLst/>
              <a:gdLst/>
              <a:ahLst/>
              <a:cxnLst/>
              <a:rect l="l" t="t" r="r" b="b"/>
              <a:pathLst>
                <a:path w="2742" h="4531" extrusionOk="0">
                  <a:moveTo>
                    <a:pt x="1" y="1"/>
                  </a:moveTo>
                  <a:lnTo>
                    <a:pt x="1" y="4530"/>
                  </a:lnTo>
                  <a:lnTo>
                    <a:pt x="1934" y="3412"/>
                  </a:lnTo>
                  <a:cubicBezTo>
                    <a:pt x="2467" y="3102"/>
                    <a:pt x="2741" y="2698"/>
                    <a:pt x="2734" y="2287"/>
                  </a:cubicBezTo>
                  <a:lnTo>
                    <a:pt x="2734" y="1580"/>
                  </a:lnTo>
                  <a:cubicBezTo>
                    <a:pt x="2734" y="1177"/>
                    <a:pt x="2467" y="773"/>
                    <a:pt x="1934" y="462"/>
                  </a:cubicBezTo>
                  <a:cubicBezTo>
                    <a:pt x="1400" y="160"/>
                    <a:pt x="700" y="1"/>
                    <a:pt x="1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8;p44"/>
            <p:cNvSpPr/>
            <p:nvPr/>
          </p:nvSpPr>
          <p:spPr>
            <a:xfrm>
              <a:off x="4132675" y="1952264"/>
              <a:ext cx="1356907" cy="861599"/>
            </a:xfrm>
            <a:custGeom>
              <a:avLst/>
              <a:gdLst/>
              <a:ahLst/>
              <a:cxnLst/>
              <a:rect l="l" t="t" r="r" b="b"/>
              <a:pathLst>
                <a:path w="6008" h="3815" extrusionOk="0">
                  <a:moveTo>
                    <a:pt x="3004" y="1"/>
                  </a:moveTo>
                  <a:cubicBezTo>
                    <a:pt x="2303" y="1"/>
                    <a:pt x="1601" y="154"/>
                    <a:pt x="1067" y="460"/>
                  </a:cubicBezTo>
                  <a:cubicBezTo>
                    <a:pt x="0" y="1081"/>
                    <a:pt x="0" y="2083"/>
                    <a:pt x="1067" y="2696"/>
                  </a:cubicBezTo>
                  <a:lnTo>
                    <a:pt x="3008" y="3814"/>
                  </a:lnTo>
                  <a:lnTo>
                    <a:pt x="4941" y="2696"/>
                  </a:lnTo>
                  <a:cubicBezTo>
                    <a:pt x="6008" y="2083"/>
                    <a:pt x="6008" y="1081"/>
                    <a:pt x="4941" y="460"/>
                  </a:cubicBezTo>
                  <a:cubicBezTo>
                    <a:pt x="4407" y="154"/>
                    <a:pt x="3705" y="1"/>
                    <a:pt x="3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9;p44"/>
            <p:cNvSpPr/>
            <p:nvPr/>
          </p:nvSpPr>
          <p:spPr>
            <a:xfrm>
              <a:off x="4435539" y="2092062"/>
              <a:ext cx="751177" cy="433397"/>
            </a:xfrm>
            <a:custGeom>
              <a:avLst/>
              <a:gdLst/>
              <a:ahLst/>
              <a:cxnLst/>
              <a:rect l="l" t="t" r="r" b="b"/>
              <a:pathLst>
                <a:path w="3326" h="1919" extrusionOk="0">
                  <a:moveTo>
                    <a:pt x="1667" y="0"/>
                  </a:moveTo>
                  <a:cubicBezTo>
                    <a:pt x="743" y="0"/>
                    <a:pt x="1" y="433"/>
                    <a:pt x="1" y="959"/>
                  </a:cubicBezTo>
                  <a:cubicBezTo>
                    <a:pt x="1" y="1493"/>
                    <a:pt x="743" y="1919"/>
                    <a:pt x="1667" y="1919"/>
                  </a:cubicBezTo>
                  <a:cubicBezTo>
                    <a:pt x="2583" y="1919"/>
                    <a:pt x="3325" y="1493"/>
                    <a:pt x="3325" y="959"/>
                  </a:cubicBezTo>
                  <a:cubicBezTo>
                    <a:pt x="3325" y="433"/>
                    <a:pt x="2583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0;p44"/>
            <p:cNvSpPr/>
            <p:nvPr/>
          </p:nvSpPr>
          <p:spPr>
            <a:xfrm>
              <a:off x="4422440" y="2092062"/>
              <a:ext cx="777376" cy="246171"/>
            </a:xfrm>
            <a:custGeom>
              <a:avLst/>
              <a:gdLst/>
              <a:ahLst/>
              <a:cxnLst/>
              <a:rect l="l" t="t" r="r" b="b"/>
              <a:pathLst>
                <a:path w="3442" h="1090" extrusionOk="0">
                  <a:moveTo>
                    <a:pt x="1721" y="0"/>
                  </a:moveTo>
                  <a:cubicBezTo>
                    <a:pt x="1294" y="0"/>
                    <a:pt x="866" y="94"/>
                    <a:pt x="542" y="281"/>
                  </a:cubicBezTo>
                  <a:cubicBezTo>
                    <a:pt x="159" y="505"/>
                    <a:pt x="1" y="808"/>
                    <a:pt x="73" y="1089"/>
                  </a:cubicBezTo>
                  <a:cubicBezTo>
                    <a:pt x="123" y="894"/>
                    <a:pt x="282" y="707"/>
                    <a:pt x="542" y="548"/>
                  </a:cubicBezTo>
                  <a:cubicBezTo>
                    <a:pt x="866" y="361"/>
                    <a:pt x="1294" y="267"/>
                    <a:pt x="1721" y="267"/>
                  </a:cubicBezTo>
                  <a:cubicBezTo>
                    <a:pt x="2148" y="267"/>
                    <a:pt x="2576" y="361"/>
                    <a:pt x="2900" y="548"/>
                  </a:cubicBezTo>
                  <a:cubicBezTo>
                    <a:pt x="3160" y="707"/>
                    <a:pt x="3319" y="894"/>
                    <a:pt x="3369" y="1089"/>
                  </a:cubicBezTo>
                  <a:cubicBezTo>
                    <a:pt x="3441" y="801"/>
                    <a:pt x="3282" y="498"/>
                    <a:pt x="2900" y="281"/>
                  </a:cubicBezTo>
                  <a:cubicBezTo>
                    <a:pt x="2576" y="94"/>
                    <a:pt x="2148" y="0"/>
                    <a:pt x="1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321;p44"/>
          <p:cNvGrpSpPr/>
          <p:nvPr/>
        </p:nvGrpSpPr>
        <p:grpSpPr>
          <a:xfrm>
            <a:off x="3098282" y="2621217"/>
            <a:ext cx="1554074" cy="875827"/>
            <a:chOff x="3098282" y="2621217"/>
            <a:chExt cx="1554074" cy="875827"/>
          </a:xfrm>
        </p:grpSpPr>
        <p:sp>
          <p:nvSpPr>
            <p:cNvPr id="16" name="Google Shape;322;p44"/>
            <p:cNvSpPr/>
            <p:nvPr/>
          </p:nvSpPr>
          <p:spPr>
            <a:xfrm>
              <a:off x="3158584" y="2621895"/>
              <a:ext cx="1493772" cy="875149"/>
            </a:xfrm>
            <a:custGeom>
              <a:avLst/>
              <a:gdLst/>
              <a:ahLst/>
              <a:cxnLst/>
              <a:rect l="l" t="t" r="r" b="b"/>
              <a:pathLst>
                <a:path w="6614" h="3875" extrusionOk="0">
                  <a:moveTo>
                    <a:pt x="2740" y="0"/>
                  </a:moveTo>
                  <a:cubicBezTo>
                    <a:pt x="2039" y="0"/>
                    <a:pt x="1338" y="153"/>
                    <a:pt x="801" y="460"/>
                  </a:cubicBezTo>
                  <a:cubicBezTo>
                    <a:pt x="274" y="770"/>
                    <a:pt x="0" y="1174"/>
                    <a:pt x="0" y="1578"/>
                  </a:cubicBezTo>
                  <a:lnTo>
                    <a:pt x="0" y="2292"/>
                  </a:lnTo>
                  <a:cubicBezTo>
                    <a:pt x="0" y="2696"/>
                    <a:pt x="274" y="3107"/>
                    <a:pt x="801" y="3410"/>
                  </a:cubicBezTo>
                  <a:cubicBezTo>
                    <a:pt x="1338" y="3720"/>
                    <a:pt x="2039" y="3875"/>
                    <a:pt x="2741" y="3875"/>
                  </a:cubicBezTo>
                  <a:cubicBezTo>
                    <a:pt x="3442" y="3875"/>
                    <a:pt x="4144" y="3720"/>
                    <a:pt x="4681" y="3410"/>
                  </a:cubicBezTo>
                  <a:lnTo>
                    <a:pt x="6614" y="2292"/>
                  </a:lnTo>
                  <a:lnTo>
                    <a:pt x="6614" y="1578"/>
                  </a:lnTo>
                  <a:lnTo>
                    <a:pt x="4674" y="460"/>
                  </a:lnTo>
                  <a:cubicBezTo>
                    <a:pt x="4140" y="153"/>
                    <a:pt x="3440" y="0"/>
                    <a:pt x="2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3;p44"/>
            <p:cNvSpPr/>
            <p:nvPr/>
          </p:nvSpPr>
          <p:spPr>
            <a:xfrm>
              <a:off x="3098282" y="2621217"/>
              <a:ext cx="1554074" cy="714574"/>
            </a:xfrm>
            <a:custGeom>
              <a:avLst/>
              <a:gdLst/>
              <a:ahLst/>
              <a:cxnLst/>
              <a:rect l="l" t="t" r="r" b="b"/>
              <a:pathLst>
                <a:path w="6881" h="3164" extrusionOk="0">
                  <a:moveTo>
                    <a:pt x="3014" y="0"/>
                  </a:moveTo>
                  <a:cubicBezTo>
                    <a:pt x="2310" y="0"/>
                    <a:pt x="1606" y="155"/>
                    <a:pt x="1068" y="463"/>
                  </a:cubicBezTo>
                  <a:cubicBezTo>
                    <a:pt x="0" y="1076"/>
                    <a:pt x="0" y="2078"/>
                    <a:pt x="1068" y="2699"/>
                  </a:cubicBezTo>
                  <a:cubicBezTo>
                    <a:pt x="1605" y="3009"/>
                    <a:pt x="2306" y="3164"/>
                    <a:pt x="3007" y="3164"/>
                  </a:cubicBezTo>
                  <a:cubicBezTo>
                    <a:pt x="3707" y="3164"/>
                    <a:pt x="4407" y="3009"/>
                    <a:pt x="4941" y="2699"/>
                  </a:cubicBezTo>
                  <a:lnTo>
                    <a:pt x="6881" y="1581"/>
                  </a:lnTo>
                  <a:lnTo>
                    <a:pt x="4948" y="463"/>
                  </a:lnTo>
                  <a:cubicBezTo>
                    <a:pt x="4412" y="154"/>
                    <a:pt x="3713" y="0"/>
                    <a:pt x="3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4;p44"/>
            <p:cNvSpPr/>
            <p:nvPr/>
          </p:nvSpPr>
          <p:spPr>
            <a:xfrm>
              <a:off x="3401146" y="2761467"/>
              <a:ext cx="751177" cy="435203"/>
            </a:xfrm>
            <a:custGeom>
              <a:avLst/>
              <a:gdLst/>
              <a:ahLst/>
              <a:cxnLst/>
              <a:rect l="l" t="t" r="r" b="b"/>
              <a:pathLst>
                <a:path w="3326" h="1927" extrusionOk="0">
                  <a:moveTo>
                    <a:pt x="1667" y="0"/>
                  </a:moveTo>
                  <a:cubicBezTo>
                    <a:pt x="744" y="0"/>
                    <a:pt x="1" y="433"/>
                    <a:pt x="1" y="960"/>
                  </a:cubicBezTo>
                  <a:cubicBezTo>
                    <a:pt x="1" y="1493"/>
                    <a:pt x="744" y="1926"/>
                    <a:pt x="1667" y="1926"/>
                  </a:cubicBezTo>
                  <a:cubicBezTo>
                    <a:pt x="2583" y="1926"/>
                    <a:pt x="3326" y="1493"/>
                    <a:pt x="3326" y="960"/>
                  </a:cubicBezTo>
                  <a:cubicBezTo>
                    <a:pt x="3326" y="433"/>
                    <a:pt x="2583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5;p44"/>
            <p:cNvSpPr/>
            <p:nvPr/>
          </p:nvSpPr>
          <p:spPr>
            <a:xfrm>
              <a:off x="3389854" y="2761467"/>
              <a:ext cx="775569" cy="247752"/>
            </a:xfrm>
            <a:custGeom>
              <a:avLst/>
              <a:gdLst/>
              <a:ahLst/>
              <a:cxnLst/>
              <a:rect l="l" t="t" r="r" b="b"/>
              <a:pathLst>
                <a:path w="3434" h="1097" extrusionOk="0">
                  <a:moveTo>
                    <a:pt x="1717" y="0"/>
                  </a:moveTo>
                  <a:cubicBezTo>
                    <a:pt x="1291" y="0"/>
                    <a:pt x="866" y="94"/>
                    <a:pt x="541" y="282"/>
                  </a:cubicBezTo>
                  <a:cubicBezTo>
                    <a:pt x="152" y="505"/>
                    <a:pt x="0" y="808"/>
                    <a:pt x="72" y="1097"/>
                  </a:cubicBezTo>
                  <a:cubicBezTo>
                    <a:pt x="116" y="895"/>
                    <a:pt x="274" y="707"/>
                    <a:pt x="541" y="556"/>
                  </a:cubicBezTo>
                  <a:cubicBezTo>
                    <a:pt x="866" y="368"/>
                    <a:pt x="1291" y="275"/>
                    <a:pt x="1717" y="275"/>
                  </a:cubicBezTo>
                  <a:cubicBezTo>
                    <a:pt x="2142" y="275"/>
                    <a:pt x="2568" y="368"/>
                    <a:pt x="2892" y="556"/>
                  </a:cubicBezTo>
                  <a:cubicBezTo>
                    <a:pt x="3159" y="707"/>
                    <a:pt x="3311" y="895"/>
                    <a:pt x="3361" y="1097"/>
                  </a:cubicBezTo>
                  <a:cubicBezTo>
                    <a:pt x="3433" y="808"/>
                    <a:pt x="3275" y="498"/>
                    <a:pt x="2892" y="282"/>
                  </a:cubicBezTo>
                  <a:cubicBezTo>
                    <a:pt x="2568" y="94"/>
                    <a:pt x="2142" y="0"/>
                    <a:pt x="1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326;p44"/>
          <p:cNvGrpSpPr/>
          <p:nvPr/>
        </p:nvGrpSpPr>
        <p:grpSpPr>
          <a:xfrm>
            <a:off x="4126125" y="3140886"/>
            <a:ext cx="1360295" cy="1022852"/>
            <a:chOff x="4126125" y="3140886"/>
            <a:chExt cx="1360295" cy="1022852"/>
          </a:xfrm>
        </p:grpSpPr>
        <p:sp>
          <p:nvSpPr>
            <p:cNvPr id="21" name="Google Shape;327;p44"/>
            <p:cNvSpPr/>
            <p:nvPr/>
          </p:nvSpPr>
          <p:spPr>
            <a:xfrm>
              <a:off x="4186427" y="3140886"/>
              <a:ext cx="1238110" cy="1022852"/>
            </a:xfrm>
            <a:custGeom>
              <a:avLst/>
              <a:gdLst/>
              <a:ahLst/>
              <a:cxnLst/>
              <a:rect l="l" t="t" r="r" b="b"/>
              <a:pathLst>
                <a:path w="5482" h="4529" extrusionOk="0">
                  <a:moveTo>
                    <a:pt x="2741" y="1"/>
                  </a:moveTo>
                  <a:lnTo>
                    <a:pt x="808" y="1119"/>
                  </a:lnTo>
                  <a:cubicBezTo>
                    <a:pt x="267" y="1429"/>
                    <a:pt x="0" y="1833"/>
                    <a:pt x="0" y="2237"/>
                  </a:cubicBezTo>
                  <a:lnTo>
                    <a:pt x="0" y="2951"/>
                  </a:lnTo>
                  <a:cubicBezTo>
                    <a:pt x="0" y="3355"/>
                    <a:pt x="274" y="3759"/>
                    <a:pt x="808" y="4069"/>
                  </a:cubicBezTo>
                  <a:cubicBezTo>
                    <a:pt x="1342" y="4375"/>
                    <a:pt x="2041" y="4529"/>
                    <a:pt x="2742" y="4529"/>
                  </a:cubicBezTo>
                  <a:cubicBezTo>
                    <a:pt x="3442" y="4529"/>
                    <a:pt x="4144" y="4375"/>
                    <a:pt x="4681" y="4069"/>
                  </a:cubicBezTo>
                  <a:cubicBezTo>
                    <a:pt x="5215" y="3759"/>
                    <a:pt x="5481" y="3355"/>
                    <a:pt x="5481" y="2951"/>
                  </a:cubicBezTo>
                  <a:lnTo>
                    <a:pt x="5481" y="2165"/>
                  </a:lnTo>
                  <a:lnTo>
                    <a:pt x="5474" y="2165"/>
                  </a:lnTo>
                  <a:cubicBezTo>
                    <a:pt x="5445" y="1782"/>
                    <a:pt x="5179" y="1407"/>
                    <a:pt x="4681" y="1119"/>
                  </a:cubicBezTo>
                  <a:lnTo>
                    <a:pt x="27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8;p44"/>
            <p:cNvSpPr/>
            <p:nvPr/>
          </p:nvSpPr>
          <p:spPr>
            <a:xfrm>
              <a:off x="4126125" y="3140886"/>
              <a:ext cx="1360295" cy="861599"/>
            </a:xfrm>
            <a:custGeom>
              <a:avLst/>
              <a:gdLst/>
              <a:ahLst/>
              <a:cxnLst/>
              <a:rect l="l" t="t" r="r" b="b"/>
              <a:pathLst>
                <a:path w="6023" h="3815" extrusionOk="0">
                  <a:moveTo>
                    <a:pt x="3015" y="1"/>
                  </a:moveTo>
                  <a:lnTo>
                    <a:pt x="1075" y="1119"/>
                  </a:lnTo>
                  <a:cubicBezTo>
                    <a:pt x="0" y="1732"/>
                    <a:pt x="0" y="2734"/>
                    <a:pt x="1075" y="3355"/>
                  </a:cubicBezTo>
                  <a:cubicBezTo>
                    <a:pt x="1609" y="3661"/>
                    <a:pt x="2308" y="3815"/>
                    <a:pt x="3009" y="3815"/>
                  </a:cubicBezTo>
                  <a:cubicBezTo>
                    <a:pt x="3709" y="3815"/>
                    <a:pt x="4411" y="3661"/>
                    <a:pt x="4948" y="3355"/>
                  </a:cubicBezTo>
                  <a:cubicBezTo>
                    <a:pt x="6023" y="2734"/>
                    <a:pt x="6015" y="1732"/>
                    <a:pt x="4948" y="1119"/>
                  </a:cubicBezTo>
                  <a:lnTo>
                    <a:pt x="3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9;p44"/>
            <p:cNvSpPr/>
            <p:nvPr/>
          </p:nvSpPr>
          <p:spPr>
            <a:xfrm>
              <a:off x="4393306" y="3427710"/>
              <a:ext cx="824353" cy="435203"/>
            </a:xfrm>
            <a:custGeom>
              <a:avLst/>
              <a:gdLst/>
              <a:ahLst/>
              <a:cxnLst/>
              <a:rect l="l" t="t" r="r" b="b"/>
              <a:pathLst>
                <a:path w="3650" h="1927" extrusionOk="0">
                  <a:moveTo>
                    <a:pt x="1825" y="0"/>
                  </a:moveTo>
                  <a:cubicBezTo>
                    <a:pt x="1399" y="0"/>
                    <a:pt x="974" y="94"/>
                    <a:pt x="649" y="282"/>
                  </a:cubicBezTo>
                  <a:cubicBezTo>
                    <a:pt x="0" y="664"/>
                    <a:pt x="0" y="1270"/>
                    <a:pt x="649" y="1645"/>
                  </a:cubicBezTo>
                  <a:cubicBezTo>
                    <a:pt x="974" y="1832"/>
                    <a:pt x="1399" y="1926"/>
                    <a:pt x="1825" y="1926"/>
                  </a:cubicBezTo>
                  <a:cubicBezTo>
                    <a:pt x="2250" y="1926"/>
                    <a:pt x="2676" y="1832"/>
                    <a:pt x="3000" y="1645"/>
                  </a:cubicBezTo>
                  <a:cubicBezTo>
                    <a:pt x="3649" y="1270"/>
                    <a:pt x="3649" y="657"/>
                    <a:pt x="3000" y="282"/>
                  </a:cubicBezTo>
                  <a:cubicBezTo>
                    <a:pt x="2676" y="94"/>
                    <a:pt x="2250" y="0"/>
                    <a:pt x="1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0;p44"/>
            <p:cNvSpPr/>
            <p:nvPr/>
          </p:nvSpPr>
          <p:spPr>
            <a:xfrm>
              <a:off x="4417697" y="3427710"/>
              <a:ext cx="775569" cy="247752"/>
            </a:xfrm>
            <a:custGeom>
              <a:avLst/>
              <a:gdLst/>
              <a:ahLst/>
              <a:cxnLst/>
              <a:rect l="l" t="t" r="r" b="b"/>
              <a:pathLst>
                <a:path w="3434" h="1097" extrusionOk="0">
                  <a:moveTo>
                    <a:pt x="1717" y="0"/>
                  </a:moveTo>
                  <a:cubicBezTo>
                    <a:pt x="1291" y="0"/>
                    <a:pt x="866" y="94"/>
                    <a:pt x="541" y="282"/>
                  </a:cubicBezTo>
                  <a:cubicBezTo>
                    <a:pt x="159" y="505"/>
                    <a:pt x="0" y="808"/>
                    <a:pt x="72" y="1097"/>
                  </a:cubicBezTo>
                  <a:cubicBezTo>
                    <a:pt x="123" y="902"/>
                    <a:pt x="274" y="707"/>
                    <a:pt x="541" y="556"/>
                  </a:cubicBezTo>
                  <a:cubicBezTo>
                    <a:pt x="866" y="368"/>
                    <a:pt x="1291" y="274"/>
                    <a:pt x="1717" y="274"/>
                  </a:cubicBezTo>
                  <a:cubicBezTo>
                    <a:pt x="2142" y="274"/>
                    <a:pt x="2568" y="368"/>
                    <a:pt x="2892" y="556"/>
                  </a:cubicBezTo>
                  <a:cubicBezTo>
                    <a:pt x="3159" y="707"/>
                    <a:pt x="3318" y="902"/>
                    <a:pt x="3361" y="1097"/>
                  </a:cubicBezTo>
                  <a:cubicBezTo>
                    <a:pt x="3433" y="808"/>
                    <a:pt x="3282" y="505"/>
                    <a:pt x="2892" y="282"/>
                  </a:cubicBezTo>
                  <a:cubicBezTo>
                    <a:pt x="2568" y="94"/>
                    <a:pt x="2142" y="0"/>
                    <a:pt x="1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313;p44"/>
          <p:cNvSpPr txBox="1"/>
          <p:nvPr/>
        </p:nvSpPr>
        <p:spPr>
          <a:xfrm>
            <a:off x="1213887" y="2651827"/>
            <a:ext cx="2084724" cy="54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schemeClr val="dk2"/>
                </a:solidFill>
                <a:latin typeface="Merriweather" panose="020B0604020202020204" charset="0"/>
                <a:ea typeface="Ubuntu"/>
                <a:cs typeface="Ubuntu"/>
                <a:sym typeface="Ubuntu"/>
              </a:rPr>
              <a:t>Decorators in Python</a:t>
            </a:r>
            <a:r>
              <a:rPr lang="es" sz="1000" dirty="0" smtClean="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red</a:t>
            </a:r>
            <a:r>
              <a:rPr lang="es" sz="1000" dirty="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, Mars is a cold place, not hot</a:t>
            </a:r>
            <a:endParaRPr sz="1000" dirty="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endParaRPr sz="1000" dirty="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6" name="Google Shape;313;p44"/>
          <p:cNvSpPr txBox="1"/>
          <p:nvPr/>
        </p:nvSpPr>
        <p:spPr>
          <a:xfrm>
            <a:off x="5510811" y="3332113"/>
            <a:ext cx="2243004" cy="54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schemeClr val="dk2"/>
                </a:solidFill>
                <a:latin typeface="Merriweather" panose="020B0604020202020204" charset="0"/>
                <a:ea typeface="Ubuntu"/>
                <a:cs typeface="Ubuntu"/>
                <a:sym typeface="Ubuntu"/>
              </a:rPr>
              <a:t>Built-In Function – Part 2</a:t>
            </a:r>
            <a:endParaRPr sz="1000" dirty="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endParaRPr sz="1000" dirty="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6411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684255" y="921834"/>
            <a:ext cx="6028200" cy="15867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11.</a:t>
            </a:r>
            <a:br>
              <a:rPr lang="en-US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Python Generators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38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83176" y="936700"/>
            <a:ext cx="6075735" cy="9367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12.</a:t>
            </a:r>
            <a:br>
              <a:rPr lang="en-US" sz="4800" dirty="0" smtClean="0"/>
            </a:br>
            <a:r>
              <a:rPr lang="en-US" sz="4800" dirty="0" smtClean="0"/>
              <a:t>modules and packages in python</a:t>
            </a:r>
            <a:endParaRPr sz="4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334321" y="1873403"/>
            <a:ext cx="49734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How to Install Packages</a:t>
            </a:r>
          </a:p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Using Modules</a:t>
            </a:r>
          </a:p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Creating Modules and Packages</a:t>
            </a:r>
            <a:endParaRPr lang="en-US" sz="2000" i="1" dirty="0">
              <a:solidFill>
                <a:schemeClr val="tx1">
                  <a:lumMod val="75000"/>
                </a:schemeClr>
              </a:solidFill>
              <a:latin typeface="Merriweather"/>
              <a:sym typeface="Merriweath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4304" y="3042954"/>
            <a:ext cx="51890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+</a:t>
            </a:r>
          </a:p>
          <a:p>
            <a:pPr algn="ctr">
              <a:buClr>
                <a:srgbClr val="FF0000"/>
              </a:buClr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 Introducing Some Useful Modules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Champion BQ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4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0" name="Google Shape;1960;p2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60" y="321600"/>
            <a:ext cx="3168780" cy="2346316"/>
          </a:xfrm>
          <a:prstGeom prst="ellipse">
            <a:avLst/>
          </a:prstGeom>
          <a:noFill/>
          <a:ln w="228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61" name="Google Shape;1961;p22"/>
          <p:cNvSpPr txBox="1">
            <a:spLocks noGrp="1"/>
          </p:cNvSpPr>
          <p:nvPr>
            <p:ph type="title"/>
          </p:nvPr>
        </p:nvSpPr>
        <p:spPr>
          <a:xfrm>
            <a:off x="1051400" y="2826342"/>
            <a:ext cx="70413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13. Objective Oriented programming – part 2</a:t>
            </a:r>
            <a:endParaRPr dirty="0"/>
          </a:p>
        </p:txBody>
      </p:sp>
      <p:sp>
        <p:nvSpPr>
          <p:cNvPr id="1962" name="Google Shape;1962;p22"/>
          <p:cNvSpPr txBox="1">
            <a:spLocks noGrp="1"/>
          </p:cNvSpPr>
          <p:nvPr>
            <p:ph type="body" idx="1"/>
          </p:nvPr>
        </p:nvSpPr>
        <p:spPr>
          <a:xfrm>
            <a:off x="1051400" y="3260560"/>
            <a:ext cx="70413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Some more advanced OOP concepts such as Inheritance, Method Overloading in Python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+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 introducing some special methods and some abstract concepts</a:t>
            </a:r>
            <a:endParaRPr sz="1600" dirty="0"/>
          </a:p>
        </p:txBody>
      </p:sp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599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FFFF"/>
                </a:solidFill>
              </a:rPr>
              <a:t>MileStone Project 3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58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669387" y="494405"/>
            <a:ext cx="6028200" cy="2326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75000"/>
                  </a:schemeClr>
                </a:solidFill>
              </a:rPr>
              <a:t>1.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  <a:p>
            <a:pPr lvl="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Introduction to programming and python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83176" y="936700"/>
            <a:ext cx="6075735" cy="9367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2. </a:t>
            </a:r>
            <a:br>
              <a:rPr lang="en" sz="4800" dirty="0" smtClean="0"/>
            </a:br>
            <a:r>
              <a:rPr lang="en-US" sz="4800" dirty="0" smtClean="0"/>
              <a:t>G</a:t>
            </a:r>
            <a:r>
              <a:rPr lang="en" sz="4800" dirty="0" smtClean="0"/>
              <a:t>etting started with python</a:t>
            </a:r>
            <a:endParaRPr sz="4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334321" y="1873403"/>
            <a:ext cx="4973444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Python 2 and Python 3</a:t>
            </a:r>
            <a:endParaRPr lang="fa-IR" sz="2000" i="1" dirty="0" smtClean="0">
              <a:solidFill>
                <a:schemeClr val="tx1">
                  <a:lumMod val="75000"/>
                </a:schemeClr>
              </a:solidFill>
              <a:latin typeface="Merriweather"/>
              <a:sym typeface="Merriweather"/>
            </a:endParaRPr>
          </a:p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Installing Python</a:t>
            </a:r>
          </a:p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IDE’s and Text Editors</a:t>
            </a:r>
          </a:p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err="1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Jupyter</a:t>
            </a: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 Notebook</a:t>
            </a:r>
          </a:p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err="1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Git</a:t>
            </a: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 and </a:t>
            </a:r>
            <a:r>
              <a:rPr lang="en-US" sz="2000" i="1" dirty="0" err="1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Github</a:t>
            </a:r>
            <a:endParaRPr lang="en-US" sz="2000" i="1" dirty="0" smtClean="0">
              <a:solidFill>
                <a:schemeClr val="tx1">
                  <a:lumMod val="75000"/>
                </a:schemeClr>
              </a:solidFill>
              <a:latin typeface="Merriweather"/>
              <a:sym typeface="Merriweather"/>
            </a:endParaRPr>
          </a:p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Running Your First Program</a:t>
            </a:r>
            <a:endParaRPr lang="en-US" sz="2000" i="1" dirty="0">
              <a:solidFill>
                <a:schemeClr val="tx1">
                  <a:lumMod val="75000"/>
                </a:schemeClr>
              </a:solidFill>
              <a:latin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83176" y="936700"/>
            <a:ext cx="6075735" cy="9367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3.</a:t>
            </a:r>
            <a:br>
              <a:rPr lang="en-US" sz="4800" dirty="0" smtClean="0"/>
            </a:br>
            <a:r>
              <a:rPr lang="en-US" sz="4800" dirty="0" smtClean="0"/>
              <a:t>Basic data structures in python</a:t>
            </a:r>
            <a:endParaRPr sz="4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334321" y="1873403"/>
            <a:ext cx="497344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Integers</a:t>
            </a:r>
          </a:p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Characters and Strings</a:t>
            </a:r>
          </a:p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Booleans</a:t>
            </a:r>
          </a:p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Lists</a:t>
            </a:r>
          </a:p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Dictionaries</a:t>
            </a:r>
          </a:p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Sets</a:t>
            </a:r>
            <a:endParaRPr lang="en-US" sz="2000" i="1" dirty="0" smtClean="0">
              <a:solidFill>
                <a:schemeClr val="tx1">
                  <a:lumMod val="75000"/>
                </a:schemeClr>
              </a:solidFill>
              <a:latin typeface="Merriweather"/>
              <a:sym typeface="Merriweather"/>
            </a:endParaRPr>
          </a:p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Tuples</a:t>
            </a:r>
          </a:p>
          <a:p>
            <a:pPr lvl="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</a:pPr>
            <a:endParaRPr lang="en-US" sz="2000" i="1" dirty="0">
              <a:solidFill>
                <a:schemeClr val="tx1">
                  <a:lumMod val="75000"/>
                </a:schemeClr>
              </a:solidFill>
              <a:latin typeface="Merriweather"/>
              <a:sym typeface="Merriweather"/>
            </a:endParaRPr>
          </a:p>
        </p:txBody>
      </p:sp>
      <p:sp>
        <p:nvSpPr>
          <p:cNvPr id="6" name="TextBox 5"/>
          <p:cNvSpPr txBox="1"/>
          <p:nvPr/>
        </p:nvSpPr>
        <p:spPr>
          <a:xfrm rot="1119794">
            <a:off x="580894" y="1568024"/>
            <a:ext cx="2404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Hands-on Tests!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Champion BQ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83176" y="936700"/>
            <a:ext cx="6075735" cy="9367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4. </a:t>
            </a:r>
            <a:br>
              <a:rPr lang="en-US" sz="4800" dirty="0" smtClean="0"/>
            </a:br>
            <a:r>
              <a:rPr lang="en-US" sz="4800" dirty="0" smtClean="0"/>
              <a:t>Python Operators</a:t>
            </a:r>
            <a:endParaRPr sz="4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334321" y="1873403"/>
            <a:ext cx="497344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Arithmetic Operators</a:t>
            </a:r>
          </a:p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Comparison Operators</a:t>
            </a:r>
          </a:p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Logical Operators</a:t>
            </a:r>
          </a:p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Bit-Wise Operators</a:t>
            </a:r>
          </a:p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Membership Operators</a:t>
            </a:r>
          </a:p>
          <a:p>
            <a:pPr marL="342900" lvl="0" indent="-34290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1">
                    <a:lumMod val="75000"/>
                  </a:schemeClr>
                </a:solidFill>
                <a:latin typeface="Merriweather"/>
                <a:sym typeface="Merriweather"/>
              </a:rPr>
              <a:t>Identity Operators</a:t>
            </a:r>
          </a:p>
          <a:p>
            <a:pPr lvl="0" algn="ctr">
              <a:spcBef>
                <a:spcPts val="600"/>
              </a:spcBef>
              <a:buClr>
                <a:schemeClr val="tx1">
                  <a:lumMod val="75000"/>
                </a:schemeClr>
              </a:buClr>
              <a:buSzPts val="2000"/>
            </a:pPr>
            <a:endParaRPr lang="en-US" sz="2000" i="1" dirty="0">
              <a:solidFill>
                <a:schemeClr val="tx1">
                  <a:lumMod val="75000"/>
                </a:schemeClr>
              </a:solidFill>
              <a:latin typeface="Merriweather"/>
              <a:sym typeface="Merriweather"/>
            </a:endParaRPr>
          </a:p>
        </p:txBody>
      </p:sp>
      <p:sp>
        <p:nvSpPr>
          <p:cNvPr id="7" name="TextBox 6"/>
          <p:cNvSpPr txBox="1"/>
          <p:nvPr/>
        </p:nvSpPr>
        <p:spPr>
          <a:xfrm rot="1119794">
            <a:off x="580894" y="1568024"/>
            <a:ext cx="2404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Hands-on Tests!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Champion BQ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6" name="Google Shape;1914;p16"/>
          <p:cNvSpPr txBox="1">
            <a:spLocks noGrp="1"/>
          </p:cNvSpPr>
          <p:nvPr>
            <p:ph type="ctrTitle"/>
          </p:nvPr>
        </p:nvSpPr>
        <p:spPr>
          <a:xfrm>
            <a:off x="1721426" y="520697"/>
            <a:ext cx="6028200" cy="15142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>
                    <a:lumMod val="75000"/>
                  </a:schemeClr>
                </a:solidFill>
              </a:rPr>
              <a:t>5.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  <a:p>
            <a:pPr lvl="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Control flow statements 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270103" y="2034991"/>
            <a:ext cx="5479522" cy="2687615"/>
            <a:chOff x="686138" y="1895136"/>
            <a:chExt cx="5207783" cy="3565864"/>
          </a:xfrm>
        </p:grpSpPr>
        <p:sp>
          <p:nvSpPr>
            <p:cNvPr id="27" name="Pentagon 26"/>
            <p:cNvSpPr/>
            <p:nvPr/>
          </p:nvSpPr>
          <p:spPr>
            <a:xfrm>
              <a:off x="686138" y="1904999"/>
              <a:ext cx="1460500" cy="889000"/>
            </a:xfrm>
            <a:prstGeom prst="homePlate">
              <a:avLst>
                <a:gd name="adj" fmla="val 20000"/>
              </a:avLst>
            </a:prstGeom>
            <a:solidFill>
              <a:schemeClr val="tx1">
                <a:lumMod val="75000"/>
              </a:schemeClr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Merriweather" panose="020B0604020202020204" charset="0"/>
                </a:rPr>
                <a:t>Conditional Statements</a:t>
              </a:r>
              <a:endParaRPr lang="en-US" dirty="0">
                <a:solidFill>
                  <a:srgbClr val="FFFFFF"/>
                </a:solidFill>
                <a:latin typeface="Merriweather" panose="020B060402020202020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6138" y="2920999"/>
              <a:ext cx="1333500" cy="2540001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dirty="0" smtClean="0">
                  <a:solidFill>
                    <a:srgbClr val="000000"/>
                  </a:solidFill>
                  <a:latin typeface="Merriweather" panose="020B0604020202020204" charset="0"/>
                </a:rPr>
                <a:t>If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dirty="0" err="1" smtClean="0">
                  <a:solidFill>
                    <a:srgbClr val="000000"/>
                  </a:solidFill>
                  <a:latin typeface="Merriweather" panose="020B0604020202020204" charset="0"/>
                </a:rPr>
                <a:t>Elif</a:t>
              </a:r>
              <a:endParaRPr lang="en-US" dirty="0" smtClean="0">
                <a:solidFill>
                  <a:srgbClr val="000000"/>
                </a:solidFill>
                <a:latin typeface="Merriweather" panose="020B0604020202020204" charset="0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dirty="0" smtClean="0">
                  <a:solidFill>
                    <a:srgbClr val="000000"/>
                  </a:solidFill>
                  <a:latin typeface="Merriweather" panose="020B0604020202020204" charset="0"/>
                </a:rPr>
                <a:t>Else</a:t>
              </a:r>
            </a:p>
          </p:txBody>
        </p:sp>
        <p:sp>
          <p:nvSpPr>
            <p:cNvPr id="29" name="Chevron 28"/>
            <p:cNvSpPr/>
            <p:nvPr/>
          </p:nvSpPr>
          <p:spPr>
            <a:xfrm>
              <a:off x="2449511" y="1904999"/>
              <a:ext cx="1700343" cy="889000"/>
            </a:xfrm>
            <a:prstGeom prst="chevron">
              <a:avLst>
                <a:gd name="adj" fmla="val 20000"/>
              </a:avLst>
            </a:prstGeom>
            <a:solidFill>
              <a:schemeClr val="tx1">
                <a:lumMod val="75000"/>
              </a:schemeClr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50" dirty="0">
                  <a:solidFill>
                    <a:srgbClr val="FFFFFF"/>
                  </a:solidFill>
                  <a:latin typeface="Merriweather" panose="020B0604020202020204" charset="0"/>
                </a:rPr>
                <a:t>List Comprehension</a:t>
              </a:r>
            </a:p>
          </p:txBody>
        </p:sp>
        <p:sp>
          <p:nvSpPr>
            <p:cNvPr id="33" name="Chevron 32"/>
            <p:cNvSpPr/>
            <p:nvPr/>
          </p:nvSpPr>
          <p:spPr>
            <a:xfrm>
              <a:off x="4408019" y="1895136"/>
              <a:ext cx="1485902" cy="889000"/>
            </a:xfrm>
            <a:prstGeom prst="chevron">
              <a:avLst>
                <a:gd name="adj" fmla="val 20000"/>
              </a:avLst>
            </a:prstGeom>
            <a:solidFill>
              <a:schemeClr val="tx1">
                <a:lumMod val="75000"/>
              </a:schemeClr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Merriweather" panose="020B0604020202020204" charset="0"/>
                </a:rPr>
                <a:t>Loops</a:t>
              </a:r>
              <a:endParaRPr lang="en-US" dirty="0">
                <a:solidFill>
                  <a:srgbClr val="FFFFFF"/>
                </a:solidFill>
                <a:latin typeface="Merriweather" panose="020B060402020202020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08500" y="2921000"/>
              <a:ext cx="1333500" cy="2540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marL="171450" indent="-171450" algn="ctr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6186190" y="2808192"/>
            <a:ext cx="1403081" cy="19144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Merriweather" panose="020B0604020202020204" charset="0"/>
              </a:rPr>
              <a:t>Range()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Merriweather" panose="020B0604020202020204" charset="0"/>
              </a:rPr>
              <a:t>For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Merriweather" panose="020B0604020202020204" charset="0"/>
              </a:rPr>
              <a:t>While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Merriweather" panose="020B0604020202020204" charset="0"/>
              </a:rPr>
              <a:t>Break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Merriweather" panose="020B0604020202020204" charset="0"/>
              </a:rPr>
              <a:t>Continue</a:t>
            </a:r>
          </a:p>
        </p:txBody>
      </p:sp>
      <p:sp>
        <p:nvSpPr>
          <p:cNvPr id="43" name="TextBox 42"/>
          <p:cNvSpPr txBox="1"/>
          <p:nvPr/>
        </p:nvSpPr>
        <p:spPr>
          <a:xfrm rot="1119794">
            <a:off x="-183627" y="1296327"/>
            <a:ext cx="2404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3000" b="1" dirty="0" smtClean="0">
                <a:solidFill>
                  <a:schemeClr val="tx2">
                    <a:lumMod val="10000"/>
                  </a:schemeClr>
                </a:solidFill>
                <a:latin typeface="Freestyle Script" panose="030804020302050B0404" pitchFamily="66" charset="0"/>
              </a:rPr>
              <a:t>Hands-on Tests!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3000" b="1" dirty="0" smtClean="0">
                <a:solidFill>
                  <a:schemeClr val="tx2">
                    <a:lumMod val="10000"/>
                  </a:schemeClr>
                </a:solidFill>
                <a:latin typeface="Freestyle Script" panose="030804020302050B0404" pitchFamily="66" charset="0"/>
              </a:rPr>
              <a:t>Quizzes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3000" dirty="0">
              <a:solidFill>
                <a:schemeClr val="accent1">
                  <a:lumMod val="75000"/>
                </a:schemeClr>
              </a:solidFill>
              <a:latin typeface="Champion BQ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1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25"/>
          <p:cNvSpPr txBox="1">
            <a:spLocks noGrp="1"/>
          </p:cNvSpPr>
          <p:nvPr>
            <p:ph type="title"/>
          </p:nvPr>
        </p:nvSpPr>
        <p:spPr>
          <a:xfrm>
            <a:off x="1352661" y="726471"/>
            <a:ext cx="6880500" cy="8190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6. </a:t>
            </a:r>
            <a:br>
              <a:rPr lang="en" sz="4000" dirty="0" smtClean="0"/>
            </a:br>
            <a:r>
              <a:rPr lang="en" sz="5200" dirty="0" smtClean="0"/>
              <a:t>Methods and functions – part 1</a:t>
            </a:r>
            <a:endParaRPr sz="4000" dirty="0"/>
          </a:p>
        </p:txBody>
      </p:sp>
      <p:grpSp>
        <p:nvGrpSpPr>
          <p:cNvPr id="1985" name="Google Shape;1985;p25"/>
          <p:cNvGrpSpPr/>
          <p:nvPr/>
        </p:nvGrpSpPr>
        <p:grpSpPr>
          <a:xfrm>
            <a:off x="2905769" y="1545552"/>
            <a:ext cx="3168856" cy="3367989"/>
            <a:chOff x="2887641" y="913763"/>
            <a:chExt cx="3168856" cy="3367989"/>
          </a:xfrm>
        </p:grpSpPr>
        <p:sp>
          <p:nvSpPr>
            <p:cNvPr id="1986" name="Google Shape;1986;p25"/>
            <p:cNvSpPr/>
            <p:nvPr/>
          </p:nvSpPr>
          <p:spPr>
            <a:xfrm rot="-6596588">
              <a:off x="3726388" y="3510395"/>
              <a:ext cx="771357" cy="7713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88" name="Google Shape;1988;p25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89" name="Google Shape;1989;p25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992" name="Google Shape;1992;p25"/>
          <p:cNvGrpSpPr/>
          <p:nvPr/>
        </p:nvGrpSpPr>
        <p:grpSpPr>
          <a:xfrm>
            <a:off x="4466987" y="2554568"/>
            <a:ext cx="2440200" cy="2440200"/>
            <a:chOff x="4448859" y="1922779"/>
            <a:chExt cx="2440200" cy="2440200"/>
          </a:xfrm>
        </p:grpSpPr>
        <p:sp>
          <p:nvSpPr>
            <p:cNvPr id="1993" name="Google Shape;1993;p25"/>
            <p:cNvSpPr/>
            <p:nvPr/>
          </p:nvSpPr>
          <p:spPr>
            <a:xfrm>
              <a:off x="4448859" y="1922779"/>
              <a:ext cx="2440200" cy="244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94" name="Google Shape;1994;p25"/>
            <p:cNvSpPr txBox="1"/>
            <p:nvPr/>
          </p:nvSpPr>
          <p:spPr>
            <a:xfrm>
              <a:off x="4531973" y="2707207"/>
              <a:ext cx="2331791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en" sz="1200" dirty="0" smtClean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Function and Method’s Definition</a:t>
              </a: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endParaRPr lang="en" sz="120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en" sz="1200" dirty="0" smtClean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Why U</a:t>
              </a:r>
              <a:r>
                <a:rPr lang="en-US" sz="1200" dirty="0" smtClean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s</a:t>
              </a:r>
              <a:r>
                <a:rPr lang="en" sz="1200" dirty="0" smtClean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e Functions?</a:t>
              </a: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endParaRPr lang="en" sz="12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en" sz="1200" dirty="0" smtClean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Scopes</a:t>
              </a: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endParaRPr lang="en" sz="12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en" sz="1200" dirty="0" smtClean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Lambda Expressions</a:t>
              </a:r>
              <a:endParaRPr lang="en" sz="12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endParaRPr sz="12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995" name="Google Shape;1995;p25"/>
          <p:cNvGrpSpPr/>
          <p:nvPr/>
        </p:nvGrpSpPr>
        <p:grpSpPr>
          <a:xfrm>
            <a:off x="3364170" y="1954256"/>
            <a:ext cx="1533694" cy="1423800"/>
            <a:chOff x="3402907" y="1374053"/>
            <a:chExt cx="1533694" cy="1423800"/>
          </a:xfrm>
        </p:grpSpPr>
        <p:sp>
          <p:nvSpPr>
            <p:cNvPr id="1996" name="Google Shape;1996;p25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97" name="Google Shape;1997;p25"/>
            <p:cNvSpPr txBox="1"/>
            <p:nvPr/>
          </p:nvSpPr>
          <p:spPr>
            <a:xfrm>
              <a:off x="3402907" y="1590229"/>
              <a:ext cx="1533694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en" sz="1000" dirty="0" smtClean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Input Parameters</a:t>
              </a: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endParaRPr lang="en" sz="10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en-US" sz="1000" dirty="0" smtClean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Pass</a:t>
              </a:r>
              <a:endParaRPr sz="10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 rot="1119794">
            <a:off x="496730" y="1347594"/>
            <a:ext cx="2574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Hands-on Tests!</a:t>
            </a:r>
          </a:p>
          <a:p>
            <a:pPr marL="457200" indent="-4572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Quizzes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3200" dirty="0">
              <a:solidFill>
                <a:schemeClr val="accent1">
                  <a:lumMod val="75000"/>
                </a:schemeClr>
              </a:solidFill>
              <a:latin typeface="Champion BQ" pitchFamily="50" charset="0"/>
            </a:endParaRPr>
          </a:p>
        </p:txBody>
      </p:sp>
      <p:sp>
        <p:nvSpPr>
          <p:cNvPr id="20" name="Google Shape;1997;p25"/>
          <p:cNvSpPr txBox="1"/>
          <p:nvPr/>
        </p:nvSpPr>
        <p:spPr>
          <a:xfrm>
            <a:off x="4501879" y="1569614"/>
            <a:ext cx="1533694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" sz="1000" dirty="0" smtClean="0">
                <a:solidFill>
                  <a:schemeClr val="tx1">
                    <a:lumMod val="75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Return Value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" sz="1000" dirty="0">
              <a:solidFill>
                <a:schemeClr val="tx1">
                  <a:lumMod val="75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" sz="1000" dirty="0" smtClean="0">
                <a:solidFill>
                  <a:schemeClr val="tx1">
                    <a:lumMod val="75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Default Values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" sz="1000" dirty="0">
              <a:solidFill>
                <a:schemeClr val="tx1">
                  <a:lumMod val="75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" name="Google Shape;1997;p25"/>
          <p:cNvSpPr txBox="1"/>
          <p:nvPr/>
        </p:nvSpPr>
        <p:spPr>
          <a:xfrm>
            <a:off x="2901543" y="3188308"/>
            <a:ext cx="110149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" sz="950" dirty="0" smtClean="0">
                <a:solidFill>
                  <a:schemeClr val="tx1">
                    <a:lumMod val="75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Built-In Functions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" sz="1000" dirty="0">
              <a:solidFill>
                <a:schemeClr val="tx1">
                  <a:lumMod val="75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" name="Google Shape;1997;p25"/>
          <p:cNvSpPr txBox="1"/>
          <p:nvPr/>
        </p:nvSpPr>
        <p:spPr>
          <a:xfrm>
            <a:off x="3663558" y="4110083"/>
            <a:ext cx="820875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" sz="950" dirty="0" smtClean="0">
                <a:solidFill>
                  <a:schemeClr val="tx1">
                    <a:lumMod val="75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Clean Code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" sz="1000" dirty="0">
              <a:solidFill>
                <a:schemeClr val="tx1">
                  <a:lumMod val="75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688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FFFF"/>
                </a:solidFill>
              </a:rPr>
              <a:t>MileStone Project 1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1374150" y="3240109"/>
            <a:ext cx="639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ctr"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" sz="2200" dirty="0" smtClean="0"/>
              <a:t>Top-Down Design </a:t>
            </a:r>
          </a:p>
          <a:p>
            <a:pPr marL="342900" indent="-342900" algn="ctr"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" sz="2200" dirty="0" smtClean="0"/>
              <a:t>Clean Code Notes</a:t>
            </a:r>
            <a:endParaRPr sz="2200" dirty="0"/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684255" y="921834"/>
            <a:ext cx="6028200" cy="15867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>
                    <a:lumMod val="75000"/>
                  </a:schemeClr>
                </a:solidFill>
              </a:rPr>
              <a:t>7.</a:t>
            </a:r>
            <a:endParaRPr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Files and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io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77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281</Words>
  <Application>Microsoft Office PowerPoint</Application>
  <PresentationFormat>On-screen Show (16:9)</PresentationFormat>
  <Paragraphs>108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Merriweather</vt:lpstr>
      <vt:lpstr>Freestyle Script</vt:lpstr>
      <vt:lpstr>Amatic SC</vt:lpstr>
      <vt:lpstr>Courier New</vt:lpstr>
      <vt:lpstr>Arial</vt:lpstr>
      <vt:lpstr>Ubuntu</vt:lpstr>
      <vt:lpstr>Wingdings</vt:lpstr>
      <vt:lpstr>Ubuntu Light</vt:lpstr>
      <vt:lpstr>Champion BQ</vt:lpstr>
      <vt:lpstr>Nathaniel template</vt:lpstr>
      <vt:lpstr>Course Curriculum</vt:lpstr>
      <vt:lpstr>1. Introduction to programming and python</vt:lpstr>
      <vt:lpstr>2.  Getting started with python</vt:lpstr>
      <vt:lpstr>3. Basic data structures in python</vt:lpstr>
      <vt:lpstr>4.  Python Operators</vt:lpstr>
      <vt:lpstr>5. Control flow statements </vt:lpstr>
      <vt:lpstr>6.  Methods and functions – part 1</vt:lpstr>
      <vt:lpstr>MileStone Project 1</vt:lpstr>
      <vt:lpstr>7. Files and io</vt:lpstr>
      <vt:lpstr>8. Errors and Exception handling</vt:lpstr>
      <vt:lpstr>9. Objective Oriented Programming – part1</vt:lpstr>
      <vt:lpstr>MileStone Project 2</vt:lpstr>
      <vt:lpstr>10. Methods and functions – part 2</vt:lpstr>
      <vt:lpstr>11. Python Generators</vt:lpstr>
      <vt:lpstr>12. modules and packages in python</vt:lpstr>
      <vt:lpstr>13. Objective Oriented programming – part 2</vt:lpstr>
      <vt:lpstr>MileStone Project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Curriculum</dc:title>
  <dc:creator>maryam</dc:creator>
  <cp:lastModifiedBy>Maryam Tashvighi</cp:lastModifiedBy>
  <cp:revision>22</cp:revision>
  <dcterms:modified xsi:type="dcterms:W3CDTF">2021-02-18T04:45:42Z</dcterms:modified>
</cp:coreProperties>
</file>