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88" r:id="rId2"/>
    <p:sldId id="258" r:id="rId3"/>
    <p:sldId id="260" r:id="rId4"/>
    <p:sldId id="257" r:id="rId5"/>
    <p:sldId id="262" r:id="rId6"/>
    <p:sldId id="289" r:id="rId7"/>
    <p:sldId id="263" r:id="rId8"/>
    <p:sldId id="290" r:id="rId9"/>
    <p:sldId id="291" r:id="rId10"/>
    <p:sldId id="293" r:id="rId11"/>
    <p:sldId id="287" r:id="rId12"/>
  </p:sldIdLst>
  <p:sldSz cx="9144000" cy="5143500" type="screen16x9"/>
  <p:notesSz cx="6858000" cy="9144000"/>
  <p:embeddedFontLst>
    <p:embeddedFont>
      <p:font typeface="Bodoni" panose="020B0604020202020204" charset="0"/>
      <p:regular r:id="rId14"/>
      <p:bold r:id="rId15"/>
      <p:italic r:id="rId16"/>
      <p:boldItalic r:id="rId17"/>
    </p:embeddedFont>
    <p:embeddedFont>
      <p:font typeface="Arvo" panose="020B0604020202020204" charset="0"/>
      <p:regular r:id="rId18"/>
      <p:bold r:id="rId19"/>
      <p:italic r:id="rId20"/>
      <p:boldItalic r:id="rId21"/>
    </p:embeddedFont>
    <p:embeddedFont>
      <p:font typeface="Ubuntu Light" panose="020B0604020202020204" charset="0"/>
      <p:regular r:id="rId22"/>
      <p:bold r:id="rId23"/>
      <p:italic r:id="rId24"/>
      <p:boldItalic r:id="rId25"/>
    </p:embeddedFont>
    <p:embeddedFont>
      <p:font typeface="Ubuntu" panose="020B0604020202020204" charset="0"/>
      <p:regular r:id="rId26"/>
      <p:bold r:id="rId27"/>
      <p:italic r:id="rId28"/>
      <p:boldItalic r:id="rId29"/>
    </p:embeddedFont>
    <p:embeddedFont>
      <p:font typeface="Freestyle Script" panose="030804020302050B0404" pitchFamily="66" charset="0"/>
      <p:regular r:id="rId30"/>
    </p:embeddedFont>
    <p:embeddedFont>
      <p:font typeface="Calibri" panose="020F0502020204030204" pitchFamily="34" charset="0"/>
      <p:regular r:id="rId31"/>
      <p:bold r:id="rId32"/>
    </p:embeddedFont>
    <p:embeddedFont>
      <p:font typeface="Ubuntu Medium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8FF324-D5AF-49EA-A2E9-B6584FF6F7AD}">
  <a:tblStyle styleId="{548FF324-D5AF-49EA-A2E9-B6584FF6F7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48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heme" Target="theme/theme1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5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08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41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830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967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06950" y="352200"/>
            <a:ext cx="244875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bg1">
                    <a:lumMod val="95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dirty="0"/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9" name="Google Shape;51;p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51;p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bg1">
                    <a:lumMod val="9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6" name="Google Shape;51;p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bg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bg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352183"/>
            <a:ext cx="8330100" cy="4311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4" name="Google Shape;51;p8"/>
          <p:cNvSpPr/>
          <p:nvPr userDrawn="1"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706128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Ubuntu" panose="020B0604020202020204" charset="0"/>
              </a:rPr>
              <a:t>Python Hero Academy</a:t>
            </a:r>
            <a:endParaRPr lang="en-US" dirty="0">
              <a:solidFill>
                <a:schemeClr val="tx2">
                  <a:lumMod val="75000"/>
                </a:schemeClr>
              </a:solidFill>
              <a:latin typeface="Ubuntu" panose="020B060402020202020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7" r:id="rId5"/>
    <p:sldLayoutId id="2147483662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1">
              <a:lumMod val="6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</a:t>
            </a:fld>
            <a:endParaRPr lang="e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661639" y="1315843"/>
            <a:ext cx="7270595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An Interpreted language compared to a Compiled one is: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Slower (</a:t>
            </a:r>
            <a:r>
              <a:rPr lang="en-US" sz="15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-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)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Less efficient(</a:t>
            </a:r>
            <a:r>
              <a:rPr lang="en-US" sz="15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-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)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Gives less control over memory and processing unit(</a:t>
            </a:r>
            <a:r>
              <a:rPr lang="en-US" sz="15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-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)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Easier to use(</a:t>
            </a:r>
            <a:r>
              <a:rPr lang="en-US" sz="15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+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)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Easier to understand and design algorithms (</a:t>
            </a:r>
            <a:r>
              <a:rPr lang="en-US" sz="15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+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)</a:t>
            </a:r>
          </a:p>
          <a:p>
            <a:pPr marL="742950" lvl="1" indent="-285750" algn="l">
              <a:lnSpc>
                <a:spcPct val="150000"/>
              </a:lnSpc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Interpreted vs Compiled languages</a:t>
            </a:r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 rot="1349622">
            <a:off x="5630561" y="3495987"/>
            <a:ext cx="3277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Freestyle Script" panose="030804020302050B0404" pitchFamily="66" charset="0"/>
              </a:rPr>
              <a:t>Python is a high-level Interpreted language.</a:t>
            </a:r>
            <a:endParaRPr lang="en-US" sz="2400" b="1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5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11</a:t>
            </a:fld>
            <a:endParaRPr lang="es"/>
          </a:p>
        </p:txBody>
      </p:sp>
      <p:sp>
        <p:nvSpPr>
          <p:cNvPr id="2" name="TextBox 1"/>
          <p:cNvSpPr txBox="1"/>
          <p:nvPr/>
        </p:nvSpPr>
        <p:spPr>
          <a:xfrm>
            <a:off x="1620644" y="527824"/>
            <a:ext cx="57763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Thanks!</a:t>
            </a:r>
          </a:p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Got any questions or suggestions?</a:t>
            </a:r>
          </a:p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Here’s some contact info:</a:t>
            </a:r>
          </a:p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@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KMasoumi</a:t>
            </a:r>
            <a:endParaRPr lang="en-US" sz="3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tyle Script" panose="030804020302050B0404" pitchFamily="66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69" y="2720898"/>
            <a:ext cx="1709882" cy="17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570046" y="993900"/>
            <a:ext cx="3816099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 dirty="0" smtClean="0"/>
              <a:t>Welcome!</a:t>
            </a:r>
            <a:endParaRPr sz="6000" b="1"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1"/>
          </p:nvPr>
        </p:nvSpPr>
        <p:spPr>
          <a:xfrm>
            <a:off x="624469" y="2084194"/>
            <a:ext cx="3687336" cy="2376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500" dirty="0" smtClean="0"/>
              <a:t>Welcome to the Python Hero Academ</a:t>
            </a:r>
            <a:r>
              <a:rPr lang="en-US" sz="1500" dirty="0" smtClean="0"/>
              <a:t>y.</a:t>
            </a:r>
          </a:p>
          <a:p>
            <a:pPr marL="0" lvl="0" indent="0" algn="just"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1500" dirty="0"/>
              <a:t>In this course, you'll learn </a:t>
            </a:r>
            <a:r>
              <a:rPr lang="en-US" sz="1500" dirty="0" smtClean="0"/>
              <a:t>programming </a:t>
            </a:r>
            <a:r>
              <a:rPr lang="en-US" sz="1500" dirty="0"/>
              <a:t>with python from basics to advanced. Take a </a:t>
            </a:r>
            <a:r>
              <a:rPr lang="en-US" sz="1500" b="1" i="1" u="sng" dirty="0"/>
              <a:t>real college-like </a:t>
            </a:r>
            <a:r>
              <a:rPr lang="en-US" sz="1500" dirty="0"/>
              <a:t>course without the limitations of one!</a:t>
            </a:r>
            <a:endParaRPr lang="fa-IR" sz="1500" dirty="0" smtClean="0"/>
          </a:p>
        </p:txBody>
      </p:sp>
      <p:sp>
        <p:nvSpPr>
          <p:cNvPr id="212" name="Google Shape;212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cxnSp>
        <p:nvCxnSpPr>
          <p:cNvPr id="213" name="Google Shape;213;p32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3250" y="449787"/>
            <a:ext cx="3954618" cy="40705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700" dirty="0" smtClean="0"/>
              <a:t>“</a:t>
            </a:r>
            <a:r>
              <a:rPr lang="en-US" sz="2700" dirty="0" smtClean="0"/>
              <a:t>Everybody should learn how to program a computer, because it teaches you how to think.”</a:t>
            </a:r>
            <a:endParaRPr sz="2700" b="1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i="0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2"/>
          </p:nvPr>
        </p:nvSpPr>
        <p:spPr>
          <a:xfrm>
            <a:off x="1894475" y="284358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—Steve Jobs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Contents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is a programming language?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i="1" dirty="0" smtClean="0"/>
              <a:t>What they are and a simple comparison between them</a:t>
            </a:r>
            <a:endParaRPr lang="en-U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High level vs Low level languages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 very simple description of what programming languages are</a:t>
            </a:r>
            <a:endParaRPr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i="1" dirty="0"/>
              <a:t>What they are and a simple comparison between them</a:t>
            </a:r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Interpreted vs Compiled languages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</a:t>
            </a:r>
            <a:endParaRPr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2</a:t>
            </a:r>
            <a:endParaRPr dirty="0"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grpSp>
        <p:nvGrpSpPr>
          <p:cNvPr id="13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952428" y="1540038"/>
            <a:ext cx="573617" cy="542925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14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270595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A language (like any other languages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)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Contains vocabulary and grammar rules 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Many different divisions for programming languages such as 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High level vs Low level languages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Compiled vs Interpreted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Imperative vs Declarative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Functional 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Programming Language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, Object-oriented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 Programming Language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, Logic Programming Language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and etc.</a:t>
            </a:r>
            <a:endParaRPr lang="en-US" sz="1500" dirty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What is a programming language?</a:t>
            </a:r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Contents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a programming language?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i="1" dirty="0" smtClean="0"/>
              <a:t>What they are and a simple comparison between them</a:t>
            </a:r>
            <a:endParaRPr lang="en-U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bg1">
                    <a:lumMod val="50000"/>
                  </a:schemeClr>
                </a:solidFill>
              </a:rPr>
              <a:t>High level vs Low level languages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 very simple description of what programming languages are</a:t>
            </a:r>
            <a:endParaRPr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i="1" dirty="0"/>
              <a:t>What they are and a simple comparison between them</a:t>
            </a:r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Interpreted vs Compiled languages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dirty="0" smtClean="0">
                <a:solidFill>
                  <a:schemeClr val="bg1"/>
                </a:solidFill>
              </a:rPr>
              <a:t>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grpSp>
        <p:nvGrpSpPr>
          <p:cNvPr id="13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922691" y="2651983"/>
            <a:ext cx="573617" cy="542925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14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High level vs low level languages</a:t>
            </a:r>
          </a:p>
        </p:txBody>
      </p:sp>
      <p:sp>
        <p:nvSpPr>
          <p:cNvPr id="247" name="Google Shape;247;p3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latin typeface="Arvo"/>
                <a:ea typeface="Arvo"/>
                <a:cs typeface="Arvo"/>
                <a:sym typeface="Arvo"/>
              </a:rPr>
              <a:t>7</a:t>
            </a:fld>
            <a:endParaRPr sz="1200"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248" name="Google Shape;248;p37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7"/>
          <p:cNvSpPr txBox="1">
            <a:spLocks noGrp="1"/>
          </p:cNvSpPr>
          <p:nvPr>
            <p:ph type="ctrTitle"/>
          </p:nvPr>
        </p:nvSpPr>
        <p:spPr>
          <a:xfrm>
            <a:off x="1113225" y="1496593"/>
            <a:ext cx="3169500" cy="3577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 smtClean="0">
                <a:latin typeface="Ubuntu Medium"/>
                <a:ea typeface="Ubuntu Medium"/>
                <a:cs typeface="Ubuntu Medium"/>
                <a:sym typeface="Ubuntu Medium"/>
              </a:rPr>
              <a:t>High level languages</a:t>
            </a:r>
            <a:endParaRPr dirty="0"/>
          </a:p>
        </p:txBody>
      </p:sp>
      <p:sp>
        <p:nvSpPr>
          <p:cNvPr id="250" name="Google Shape;250;p37"/>
          <p:cNvSpPr txBox="1">
            <a:spLocks noGrp="1"/>
          </p:cNvSpPr>
          <p:nvPr>
            <p:ph type="subTitle" idx="1"/>
          </p:nvPr>
        </p:nvSpPr>
        <p:spPr>
          <a:xfrm>
            <a:off x="1113224" y="1854306"/>
            <a:ext cx="3235751" cy="2035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" dirty="0" smtClean="0">
                <a:solidFill>
                  <a:schemeClr val="tx1">
                    <a:lumMod val="25000"/>
                  </a:schemeClr>
                </a:solidFill>
              </a:rPr>
              <a:t>Closer to our understanding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" dirty="0" smtClean="0">
                <a:solidFill>
                  <a:schemeClr val="tx1">
                    <a:lumMod val="25000"/>
                  </a:schemeClr>
                </a:solidFill>
              </a:rPr>
              <a:t>Easier to work with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" dirty="0" smtClean="0">
                <a:solidFill>
                  <a:schemeClr val="tx1">
                    <a:lumMod val="25000"/>
                  </a:schemeClr>
                </a:solidFill>
              </a:rPr>
              <a:t>Slower because Must be translated to low level languages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" dirty="0" smtClean="0">
                <a:solidFill>
                  <a:schemeClr val="tx1">
                    <a:lumMod val="25000"/>
                  </a:schemeClr>
                </a:solidFill>
              </a:rPr>
              <a:t>Java, C++, Python and etc.</a:t>
            </a:r>
            <a:endParaRPr lang="es" dirty="0">
              <a:solidFill>
                <a:schemeClr val="tx1">
                  <a:lumMod val="25000"/>
                </a:schemeClr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" dirty="0" smtClean="0">
                <a:solidFill>
                  <a:schemeClr val="tx1">
                    <a:lumMod val="25000"/>
                  </a:schemeClr>
                </a:solidFill>
              </a:rPr>
              <a:t>They’re divided to two groups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dirty="0" smtClean="0">
                <a:solidFill>
                  <a:schemeClr val="tx1">
                    <a:lumMod val="25000"/>
                  </a:schemeClr>
                </a:solidFill>
              </a:rPr>
              <a:t>Interpreted languages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dirty="0" smtClean="0">
                <a:solidFill>
                  <a:schemeClr val="tx1">
                    <a:lumMod val="25000"/>
                  </a:schemeClr>
                </a:solidFill>
              </a:rPr>
              <a:t>Compiled languages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" dirty="0">
              <a:solidFill>
                <a:schemeClr val="tx1">
                  <a:lumMod val="25000"/>
                </a:schemeClr>
              </a:solidFill>
            </a:endParaRPr>
          </a:p>
          <a:p>
            <a:pPr marL="3657600" lvl="8" indent="0">
              <a:lnSpc>
                <a:spcPct val="150000"/>
              </a:lnSpc>
            </a:pPr>
            <a:endParaRPr lang="es" dirty="0" smtClean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51" name="Google Shape;251;p37"/>
          <p:cNvSpPr txBox="1">
            <a:spLocks noGrp="1"/>
          </p:cNvSpPr>
          <p:nvPr>
            <p:ph type="ctrTitle" idx="2"/>
          </p:nvPr>
        </p:nvSpPr>
        <p:spPr>
          <a:xfrm>
            <a:off x="4818375" y="1496593"/>
            <a:ext cx="3169500" cy="3577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Low level languages</a:t>
            </a:r>
            <a:endParaRPr dirty="0"/>
          </a:p>
        </p:txBody>
      </p:sp>
      <p:sp>
        <p:nvSpPr>
          <p:cNvPr id="252" name="Google Shape;252;p37"/>
          <p:cNvSpPr txBox="1">
            <a:spLocks noGrp="1"/>
          </p:cNvSpPr>
          <p:nvPr>
            <p:ph type="subTitle" idx="3"/>
          </p:nvPr>
        </p:nvSpPr>
        <p:spPr>
          <a:xfrm>
            <a:off x="4818375" y="1854306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5000"/>
                  </a:schemeClr>
                </a:solidFill>
              </a:rPr>
              <a:t>mostly describes machine’s </a:t>
            </a:r>
            <a:r>
              <a:rPr lang="en-US" dirty="0" smtClean="0">
                <a:solidFill>
                  <a:schemeClr val="tx1">
                    <a:lumMod val="25000"/>
                  </a:schemeClr>
                </a:solidFill>
              </a:rPr>
              <a:t>functionality</a:t>
            </a:r>
            <a:endParaRPr lang="en-US" dirty="0">
              <a:solidFill>
                <a:schemeClr val="tx1">
                  <a:lumMod val="25000"/>
                </a:schemeClr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5000"/>
                  </a:schemeClr>
                </a:solidFill>
              </a:rPr>
              <a:t>Assembly or any machine’s </a:t>
            </a:r>
            <a:r>
              <a:rPr lang="en-US" dirty="0" smtClean="0">
                <a:solidFill>
                  <a:schemeClr val="tx1">
                    <a:lumMod val="25000"/>
                  </a:schemeClr>
                </a:solidFill>
              </a:rPr>
              <a:t>code.</a:t>
            </a:r>
            <a:endParaRPr lang="es" dirty="0" smtClean="0">
              <a:solidFill>
                <a:schemeClr val="tx1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/>
      <p:bldP spid="2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Contents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a programming language?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i="1" dirty="0" smtClean="0"/>
              <a:t>What they are and a simple comparison between them</a:t>
            </a:r>
            <a:endParaRPr lang="en-U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High level vs Low level languages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 very simple description of what programming languages are</a:t>
            </a:r>
            <a:endParaRPr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i="1" dirty="0"/>
              <a:t>What they are and a simple comparison between them</a:t>
            </a:r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bg1">
                    <a:lumMod val="50000"/>
                  </a:schemeClr>
                </a:solidFill>
              </a:rPr>
              <a:t>Interpreted vs Compiled languages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dirty="0" smtClean="0"/>
              <a:t>2</a:t>
            </a:r>
            <a:endParaRPr dirty="0"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3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3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922691" y="3819112"/>
            <a:ext cx="573617" cy="542925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14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9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270595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A bit vague…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 A language can be translated by both methods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Each language  originally designed to be translated by one of them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Both high level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In a compiled language: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The 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target machine </a:t>
            </a:r>
            <a:r>
              <a:rPr lang="en-US" sz="1500" u="sng" dirty="0">
                <a:solidFill>
                  <a:schemeClr val="tx1">
                    <a:lumMod val="25000"/>
                  </a:schemeClr>
                </a:solidFill>
              </a:rPr>
              <a:t>directly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 translates the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program</a:t>
            </a:r>
            <a:endParaRPr lang="en-US" sz="1500" dirty="0" smtClean="0">
              <a:solidFill>
                <a:schemeClr val="tx1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In an interpreted language: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The source code is </a:t>
            </a:r>
            <a:r>
              <a:rPr lang="en-US" sz="1500" u="sng" dirty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not directly 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translated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Another program, aka the interpreter, reads and executes the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code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Ancient Greek translator example</a:t>
            </a: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Interpreted vs Compiled languages</a:t>
            </a:r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heme/theme1.xml><?xml version="1.0" encoding="utf-8"?>
<a:theme xmlns:a="http://schemas.openxmlformats.org/drawingml/2006/main" name="Minimal Charm">
  <a:themeElements>
    <a:clrScheme name="Custom 46">
      <a:dk1>
        <a:srgbClr val="F2F2F2"/>
      </a:dk1>
      <a:lt1>
        <a:srgbClr val="FFFFFF"/>
      </a:lt1>
      <a:dk2>
        <a:srgbClr val="666666"/>
      </a:dk2>
      <a:lt2>
        <a:srgbClr val="999999"/>
      </a:lt2>
      <a:accent1>
        <a:srgbClr val="30B854"/>
      </a:accent1>
      <a:accent2>
        <a:srgbClr val="BEEECA"/>
      </a:accent2>
      <a:accent3>
        <a:srgbClr val="1F7A37"/>
      </a:accent3>
      <a:accent4>
        <a:srgbClr val="1F7A37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450</Words>
  <Application>Microsoft Office PowerPoint</Application>
  <PresentationFormat>On-screen Show (16:9)</PresentationFormat>
  <Paragraphs>88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Bodoni</vt:lpstr>
      <vt:lpstr>Arvo</vt:lpstr>
      <vt:lpstr>Ubuntu Light</vt:lpstr>
      <vt:lpstr>Wingdings</vt:lpstr>
      <vt:lpstr>Ubuntu</vt:lpstr>
      <vt:lpstr>Freestyle Script</vt:lpstr>
      <vt:lpstr>Calibri</vt:lpstr>
      <vt:lpstr>Ubuntu Medium</vt:lpstr>
      <vt:lpstr>Arial</vt:lpstr>
      <vt:lpstr>Minimal Charm</vt:lpstr>
      <vt:lpstr>PowerPoint Presentation</vt:lpstr>
      <vt:lpstr>Welcome!</vt:lpstr>
      <vt:lpstr>PowerPoint Presentation</vt:lpstr>
      <vt:lpstr>Contents</vt:lpstr>
      <vt:lpstr>What is a programming language?</vt:lpstr>
      <vt:lpstr>Contents</vt:lpstr>
      <vt:lpstr>High level vs low level languages</vt:lpstr>
      <vt:lpstr>Contents</vt:lpstr>
      <vt:lpstr>Interpreted vs Compiled languages</vt:lpstr>
      <vt:lpstr>Interpreted vs Compiled languages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begins</dc:title>
  <dc:creator>maryam</dc:creator>
  <cp:lastModifiedBy>Maryam Tashvighi</cp:lastModifiedBy>
  <cp:revision>65</cp:revision>
  <dcterms:modified xsi:type="dcterms:W3CDTF">2021-02-08T18:48:07Z</dcterms:modified>
</cp:coreProperties>
</file>