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88" r:id="rId2"/>
    <p:sldId id="290" r:id="rId3"/>
    <p:sldId id="291" r:id="rId4"/>
    <p:sldId id="260" r:id="rId5"/>
    <p:sldId id="294" r:id="rId6"/>
    <p:sldId id="295" r:id="rId7"/>
    <p:sldId id="298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  <p:embeddedFont>
      <p:font typeface="Ubuntu Light" panose="020B0604020202020204" charset="0"/>
      <p:regular r:id="rId31"/>
      <p:bold r:id="rId32"/>
      <p:italic r:id="rId33"/>
      <p:boldItalic r:id="rId34"/>
    </p:embeddedFont>
    <p:embeddedFont>
      <p:font typeface="Freestyle Script" panose="030804020302050B0404" pitchFamily="66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Bodoni" panose="020B0604020202020204" charset="0"/>
      <p:regular r:id="rId37"/>
      <p:bold r:id="rId38"/>
      <p:italic r:id="rId39"/>
      <p:boldItalic r:id="rId40"/>
    </p:embeddedFont>
    <p:embeddedFont>
      <p:font typeface="Arv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4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057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42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38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10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28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85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76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56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0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12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83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89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61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40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8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7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4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08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21609" y="10415"/>
            <a:ext cx="3617244" cy="7978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79699" y="1291391"/>
            <a:ext cx="2293264" cy="413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97151" y="4785760"/>
            <a:ext cx="373697" cy="281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  <p:sp>
        <p:nvSpPr>
          <p:cNvPr id="16" name="Google Shape;16;p3"/>
          <p:cNvSpPr/>
          <p:nvPr/>
        </p:nvSpPr>
        <p:spPr>
          <a:xfrm>
            <a:off x="4344231" y="83231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179700" y="780737"/>
            <a:ext cx="3617244" cy="488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/>
          <p:nvPr/>
        </p:nvSpPr>
        <p:spPr>
          <a:xfrm>
            <a:off x="406950" y="352199"/>
            <a:ext cx="2448750" cy="4362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428596" y="1029689"/>
            <a:ext cx="576072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29931" y="1804684"/>
            <a:ext cx="576072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424982" y="2579679"/>
            <a:ext cx="576072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262650" y="1077207"/>
            <a:ext cx="857318" cy="455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262650" y="1849244"/>
            <a:ext cx="857318" cy="455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281673" y="2644757"/>
            <a:ext cx="857318" cy="455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5;p3"/>
          <p:cNvSpPr/>
          <p:nvPr userDrawn="1"/>
        </p:nvSpPr>
        <p:spPr>
          <a:xfrm>
            <a:off x="3424982" y="3354674"/>
            <a:ext cx="576072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;p3"/>
          <p:cNvSpPr/>
          <p:nvPr userDrawn="1"/>
        </p:nvSpPr>
        <p:spPr>
          <a:xfrm>
            <a:off x="3424982" y="4129669"/>
            <a:ext cx="576072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5561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5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92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77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64" r:id="rId4"/>
    <p:sldLayoutId id="2147483665" r:id="rId5"/>
    <p:sldLayoutId id="2147483676" r:id="rId6"/>
    <p:sldLayoutId id="2147483677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Strings are sequence of characters,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Both “ and ‘ are acceptable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My_name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= ‘</a:t>
            </a: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Kaveh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’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My_family_name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= “</a:t>
            </a: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Masoumi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”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My_course_name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= “Programming with python”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Strings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0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With the notation </a:t>
            </a: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variable_name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[ index ], we can access to the characters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My_name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= “</a:t>
            </a: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Kaveh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”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My_name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[2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]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Index starts with 0 and continues till n – 1 and also from –(n-1) to 0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Indexing Strings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54435"/>
              </p:ext>
            </p:extLst>
          </p:nvPr>
        </p:nvGraphicFramePr>
        <p:xfrm>
          <a:off x="1182028" y="3104531"/>
          <a:ext cx="7366632" cy="1093980"/>
        </p:xfrm>
        <a:graphic>
          <a:graphicData uri="http://schemas.openxmlformats.org/drawingml/2006/table">
            <a:tbl>
              <a:tblPr firstRow="1" bandRow="1">
                <a:tableStyleId>{548FF324-D5AF-49EA-A2E9-B6584FF6F7AD}</a:tableStyleId>
              </a:tblPr>
              <a:tblGrid>
                <a:gridCol w="1227772">
                  <a:extLst>
                    <a:ext uri="{9D8B030D-6E8A-4147-A177-3AD203B41FA5}">
                      <a16:colId xmlns:a16="http://schemas.microsoft.com/office/drawing/2014/main" val="3699045320"/>
                    </a:ext>
                  </a:extLst>
                </a:gridCol>
                <a:gridCol w="1227772">
                  <a:extLst>
                    <a:ext uri="{9D8B030D-6E8A-4147-A177-3AD203B41FA5}">
                      <a16:colId xmlns:a16="http://schemas.microsoft.com/office/drawing/2014/main" val="4276804962"/>
                    </a:ext>
                  </a:extLst>
                </a:gridCol>
                <a:gridCol w="1227772">
                  <a:extLst>
                    <a:ext uri="{9D8B030D-6E8A-4147-A177-3AD203B41FA5}">
                      <a16:colId xmlns:a16="http://schemas.microsoft.com/office/drawing/2014/main" val="3125880502"/>
                    </a:ext>
                  </a:extLst>
                </a:gridCol>
                <a:gridCol w="1227772">
                  <a:extLst>
                    <a:ext uri="{9D8B030D-6E8A-4147-A177-3AD203B41FA5}">
                      <a16:colId xmlns:a16="http://schemas.microsoft.com/office/drawing/2014/main" val="1397330054"/>
                    </a:ext>
                  </a:extLst>
                </a:gridCol>
                <a:gridCol w="1227772">
                  <a:extLst>
                    <a:ext uri="{9D8B030D-6E8A-4147-A177-3AD203B41FA5}">
                      <a16:colId xmlns:a16="http://schemas.microsoft.com/office/drawing/2014/main" val="4104526960"/>
                    </a:ext>
                  </a:extLst>
                </a:gridCol>
                <a:gridCol w="1227772">
                  <a:extLst>
                    <a:ext uri="{9D8B030D-6E8A-4147-A177-3AD203B41FA5}">
                      <a16:colId xmlns:a16="http://schemas.microsoft.com/office/drawing/2014/main" val="3175891688"/>
                    </a:ext>
                  </a:extLst>
                </a:gridCol>
              </a:tblGrid>
              <a:tr h="27511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Character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96727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Index Positive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78501"/>
                  </a:ext>
                </a:extLst>
              </a:tr>
              <a:tr h="484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Index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Negative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You can also</a:t>
            </a:r>
            <a:r>
              <a:rPr lang="fa-IR" sz="1500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grab a slice of a string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25000"/>
                  </a:schemeClr>
                </a:solidFill>
              </a:rPr>
              <a:t>Variable_name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[Start </a:t>
            </a:r>
            <a:r>
              <a:rPr lang="en-US" dirty="0">
                <a:solidFill>
                  <a:schemeClr val="tx1">
                    <a:lumMod val="25000"/>
                  </a:schemeClr>
                </a:solidFill>
              </a:rPr>
              <a:t>: Stop :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Step]</a:t>
            </a:r>
            <a:endParaRPr lang="fa-IR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My_name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[0:3:2]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“</a:t>
            </a:r>
            <a:r>
              <a:rPr lang="en-US" sz="1500" dirty="0" err="1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”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Strings have helpful methods such as .split() , .find() and etc.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Also remember : </a:t>
            </a:r>
            <a:r>
              <a:rPr lang="en-US" sz="1500" b="1" u="sng" dirty="0">
                <a:solidFill>
                  <a:schemeClr val="tx1">
                    <a:lumMod val="25000"/>
                  </a:schemeClr>
                </a:solidFill>
              </a:rPr>
              <a:t>String are </a:t>
            </a:r>
            <a:r>
              <a:rPr lang="en-US" sz="1500" b="1" u="sng" dirty="0" smtClean="0">
                <a:solidFill>
                  <a:schemeClr val="tx1">
                    <a:lumMod val="25000"/>
                  </a:schemeClr>
                </a:solidFill>
              </a:rPr>
              <a:t>immutable</a:t>
            </a:r>
            <a:endParaRPr lang="en-US" sz="15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Slicing </a:t>
            </a:r>
            <a:r>
              <a:rPr lang="en-US" sz="2400" dirty="0"/>
              <a:t>Strings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497659" y="1464527"/>
            <a:ext cx="936702" cy="490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4572000" y="1955180"/>
            <a:ext cx="862361" cy="490653"/>
          </a:xfrm>
          <a:prstGeom prst="bentConnector3">
            <a:avLst>
              <a:gd name="adj1" fmla="val 45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7659" y="1955180"/>
            <a:ext cx="936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75249" y="1360448"/>
                <a:ext cx="1873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𝑆𝑡𝑎𝑟𝑡𝑖𝑛𝑔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49" y="1360448"/>
                <a:ext cx="1873405" cy="307777"/>
              </a:xfrm>
              <a:prstGeom prst="rect">
                <a:avLst/>
              </a:prstGeom>
              <a:blipFill>
                <a:blip r:embed="rId3"/>
                <a:stretch>
                  <a:fillRect l="-977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75248" y="1801291"/>
                <a:ext cx="2196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48" y="1801291"/>
                <a:ext cx="2196791" cy="307777"/>
              </a:xfrm>
              <a:prstGeom prst="rect">
                <a:avLst/>
              </a:prstGeom>
              <a:blipFill>
                <a:blip r:embed="rId4"/>
                <a:stretch>
                  <a:fillRect l="-83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34361" y="2291944"/>
                <a:ext cx="2196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𝑗𝑢𝑚𝑝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61" y="2291944"/>
                <a:ext cx="2196791" cy="307777"/>
              </a:xfrm>
              <a:prstGeom prst="rect">
                <a:avLst/>
              </a:prstGeom>
              <a:blipFill>
                <a:blip r:embed="rId5"/>
                <a:stretch>
                  <a:fillRect l="-83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Now let’s get back to the code…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9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89501" y="91334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Numbers, Strings and Booleans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001625" y="1242123"/>
            <a:ext cx="4547033" cy="501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 smtClean="0"/>
              <a:t>Integers (</a:t>
            </a:r>
            <a:r>
              <a:rPr lang="en-US" i="1" dirty="0" err="1" smtClean="0"/>
              <a:t>int</a:t>
            </a:r>
            <a:r>
              <a:rPr lang="en-US" i="1" dirty="0" smtClean="0"/>
              <a:t>) – Floating Point(float) – Strings(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  <a:r>
              <a:rPr lang="en-US" i="1" dirty="0"/>
              <a:t>– Booleans(bool) </a:t>
            </a:r>
            <a:endParaRPr lang="en-US" i="1" dirty="0" smtClean="0"/>
          </a:p>
          <a:p>
            <a:pPr marL="0" lvl="0" indent="0"/>
            <a:r>
              <a:rPr lang="en-US" i="1" dirty="0" smtClean="0"/>
              <a:t>And variable assignments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89727" y="9866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89727" y="1743962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4" y="1828662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80846" y="3278508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80846" y="251860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80846" y="4050604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08954" y="1721384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Google Shape;200;p31"/>
          <p:cNvSpPr txBox="1">
            <a:spLocks/>
          </p:cNvSpPr>
          <p:nvPr/>
        </p:nvSpPr>
        <p:spPr>
          <a:xfrm>
            <a:off x="4021078" y="2050165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List (list): Ordered Sequence of Objects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[1, “Hey” , [2,3]]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21078" y="2502807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Dictionaries</a:t>
            </a:r>
            <a:endParaRPr dirty="0"/>
          </a:p>
        </p:txBody>
      </p:sp>
      <p:sp>
        <p:nvSpPr>
          <p:cNvPr id="23" name="Google Shape;200;p31"/>
          <p:cNvSpPr txBox="1">
            <a:spLocks/>
          </p:cNvSpPr>
          <p:nvPr/>
        </p:nvSpPr>
        <p:spPr>
          <a:xfrm>
            <a:off x="4033202" y="2831588"/>
            <a:ext cx="5064156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Dictionaries(</a:t>
            </a:r>
            <a:r>
              <a:rPr lang="en-US" i="1" dirty="0" err="1" smtClean="0"/>
              <a:t>dict</a:t>
            </a:r>
            <a:r>
              <a:rPr lang="en-US" i="1" dirty="0" smtClean="0"/>
              <a:t>): Unordered Key-Value Pairs – {“Key” : “Value” , “Age” : 23}</a:t>
            </a:r>
            <a:endParaRPr lang="en-US" i="1"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324681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Sets</a:t>
            </a:r>
            <a:endParaRPr dirty="0"/>
          </a:p>
        </p:txBody>
      </p:sp>
      <p:sp>
        <p:nvSpPr>
          <p:cNvPr id="25" name="Google Shape;200;p31"/>
          <p:cNvSpPr txBox="1">
            <a:spLocks/>
          </p:cNvSpPr>
          <p:nvPr/>
        </p:nvSpPr>
        <p:spPr>
          <a:xfrm>
            <a:off x="4008954" y="3575592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Sets(set): Unordered Unique Objects –  {“1” , 1 , 2  , “a”}</a:t>
            </a:r>
            <a:endParaRPr lang="en-US" i="1"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404745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Tuples</a:t>
            </a:r>
            <a:endParaRPr dirty="0"/>
          </a:p>
        </p:txBody>
      </p:sp>
      <p:sp>
        <p:nvSpPr>
          <p:cNvPr id="27" name="Google Shape;200;p31"/>
          <p:cNvSpPr txBox="1">
            <a:spLocks/>
          </p:cNvSpPr>
          <p:nvPr/>
        </p:nvSpPr>
        <p:spPr>
          <a:xfrm>
            <a:off x="4008954" y="4376237"/>
            <a:ext cx="4793075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Tuples(</a:t>
            </a:r>
            <a:r>
              <a:rPr lang="en-US" i="1" dirty="0" err="1" smtClean="0"/>
              <a:t>tup</a:t>
            </a:r>
            <a:r>
              <a:rPr lang="en-US" i="1" dirty="0" smtClean="0"/>
              <a:t>): Ordered Immutable Sequence of Objects – (1 , “Hey” , [2,3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8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Ordered sequence of objects 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25000"/>
                  </a:schemeClr>
                </a:solidFill>
              </a:rPr>
              <a:t>Mylist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= [1 , True , “Hey” , 2.1 , [1,2,3]]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Use the same indexing and slicing notation as Strings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Some useful methods such as .append() , .pop() , .sort() …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Let’s get back to the code…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89501" y="91334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Numbers, Strings and Booleans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001625" y="1242123"/>
            <a:ext cx="4547033" cy="501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 smtClean="0"/>
              <a:t>Integers (</a:t>
            </a:r>
            <a:r>
              <a:rPr lang="en-US" i="1" dirty="0" err="1" smtClean="0"/>
              <a:t>int</a:t>
            </a:r>
            <a:r>
              <a:rPr lang="en-US" i="1" dirty="0" smtClean="0"/>
              <a:t>) – Floating Point(float) – Strings(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  <a:r>
              <a:rPr lang="en-US" i="1" dirty="0"/>
              <a:t>– Booleans(bool) </a:t>
            </a:r>
            <a:endParaRPr lang="en-US" i="1" dirty="0" smtClean="0"/>
          </a:p>
          <a:p>
            <a:pPr marL="0" lvl="0" indent="0"/>
            <a:r>
              <a:rPr lang="en-US" i="1" dirty="0" smtClean="0"/>
              <a:t>And variable assignments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89727" y="9866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89727" y="1743962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4" y="2615579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80846" y="3278508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80846" y="251860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3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80846" y="4050604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08954" y="1721384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Lists</a:t>
            </a:r>
            <a:endParaRPr dirty="0"/>
          </a:p>
        </p:txBody>
      </p:sp>
      <p:sp>
        <p:nvSpPr>
          <p:cNvPr id="21" name="Google Shape;200;p31"/>
          <p:cNvSpPr txBox="1">
            <a:spLocks/>
          </p:cNvSpPr>
          <p:nvPr/>
        </p:nvSpPr>
        <p:spPr>
          <a:xfrm>
            <a:off x="4021078" y="2050165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List (list): Ordered Sequence of Objects </a:t>
            </a:r>
            <a:r>
              <a:rPr lang="en-US" i="1" dirty="0"/>
              <a:t>–</a:t>
            </a:r>
            <a:r>
              <a:rPr lang="en-US" i="1" dirty="0" smtClean="0"/>
              <a:t> [1, “Hey” , [2,3]] </a:t>
            </a:r>
            <a:endParaRPr lang="en-US" i="1"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21078" y="2502807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Google Shape;200;p31"/>
          <p:cNvSpPr txBox="1">
            <a:spLocks/>
          </p:cNvSpPr>
          <p:nvPr/>
        </p:nvSpPr>
        <p:spPr>
          <a:xfrm>
            <a:off x="4033202" y="2831588"/>
            <a:ext cx="5064156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Dictionaries(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dict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): Unordered Key-Value Pairs – {“Key” : “Value” , “Age” : 23}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324681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Sets</a:t>
            </a:r>
            <a:endParaRPr dirty="0"/>
          </a:p>
        </p:txBody>
      </p:sp>
      <p:sp>
        <p:nvSpPr>
          <p:cNvPr id="25" name="Google Shape;200;p31"/>
          <p:cNvSpPr txBox="1">
            <a:spLocks/>
          </p:cNvSpPr>
          <p:nvPr/>
        </p:nvSpPr>
        <p:spPr>
          <a:xfrm>
            <a:off x="4008954" y="3575592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Sets(set): Unordered Unique Objects –  {“1” , 1 , 2  , “a”}</a:t>
            </a:r>
            <a:endParaRPr lang="en-US" i="1"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404745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Tuples</a:t>
            </a:r>
            <a:endParaRPr dirty="0"/>
          </a:p>
        </p:txBody>
      </p:sp>
      <p:sp>
        <p:nvSpPr>
          <p:cNvPr id="27" name="Google Shape;200;p31"/>
          <p:cNvSpPr txBox="1">
            <a:spLocks/>
          </p:cNvSpPr>
          <p:nvPr/>
        </p:nvSpPr>
        <p:spPr>
          <a:xfrm>
            <a:off x="4008954" y="4376237"/>
            <a:ext cx="4793075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Tuples(</a:t>
            </a:r>
            <a:r>
              <a:rPr lang="en-US" i="1" dirty="0" err="1" smtClean="0"/>
              <a:t>tup</a:t>
            </a:r>
            <a:r>
              <a:rPr lang="en-US" i="1" dirty="0" smtClean="0"/>
              <a:t>): Ordered Immutable Sequence of Objects – (1 , “Hey” , [2,3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Use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the notation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{ }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u="sng" dirty="0">
                <a:solidFill>
                  <a:schemeClr val="tx1">
                    <a:lumMod val="25000"/>
                  </a:schemeClr>
                </a:solidFill>
              </a:rPr>
              <a:t>Unordered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sequence of key-value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objects (no sorting)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Dictionaries are like lists but they don’t use indexes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Dictionaries use key-value mapping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My_dictionary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= {“key1” : “value1” , “key2” : 2 , 5 : 7 , “list” : [1,2,3]}</a:t>
            </a:r>
            <a:r>
              <a:rPr lang="fa-IR" sz="1500" dirty="0">
                <a:solidFill>
                  <a:schemeClr val="tx1">
                    <a:lumMod val="25000"/>
                  </a:schemeClr>
                </a:solidFill>
              </a:rPr>
              <a:t> 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My_dictionary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[“key1”]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value1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My_dictionary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[5]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7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Some useful methods like .values() , .keys() , .items() and etc.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Time to see the concepts in code…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Dictionaries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2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89501" y="91334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Numbers, Strings and Booleans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001625" y="1242123"/>
            <a:ext cx="4547033" cy="501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 smtClean="0"/>
              <a:t>Integers (</a:t>
            </a:r>
            <a:r>
              <a:rPr lang="en-US" i="1" dirty="0" err="1" smtClean="0"/>
              <a:t>int</a:t>
            </a:r>
            <a:r>
              <a:rPr lang="en-US" i="1" dirty="0" smtClean="0"/>
              <a:t>) – Floating Point(float) – Strings(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  <a:r>
              <a:rPr lang="en-US" i="1" dirty="0"/>
              <a:t>– Booleans(bool) </a:t>
            </a:r>
            <a:endParaRPr lang="en-US" i="1" dirty="0" smtClean="0"/>
          </a:p>
          <a:p>
            <a:pPr marL="0" lvl="0" indent="0"/>
            <a:r>
              <a:rPr lang="en-US" i="1" dirty="0" smtClean="0"/>
              <a:t>And variable assignments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89727" y="9866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89727" y="1743962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4" y="3381294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107472" y="3278508"/>
            <a:ext cx="123217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4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80846" y="251860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80846" y="4050604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08954" y="1721384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Lists</a:t>
            </a:r>
            <a:endParaRPr dirty="0"/>
          </a:p>
        </p:txBody>
      </p:sp>
      <p:sp>
        <p:nvSpPr>
          <p:cNvPr id="21" name="Google Shape;200;p31"/>
          <p:cNvSpPr txBox="1">
            <a:spLocks/>
          </p:cNvSpPr>
          <p:nvPr/>
        </p:nvSpPr>
        <p:spPr>
          <a:xfrm>
            <a:off x="4021078" y="2050165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List (list): Ordered Sequence of Objects </a:t>
            </a:r>
            <a:r>
              <a:rPr lang="en-US" i="1" dirty="0"/>
              <a:t>–</a:t>
            </a:r>
            <a:r>
              <a:rPr lang="en-US" i="1" dirty="0" smtClean="0"/>
              <a:t> [1, “Hey” , [2,3]] </a:t>
            </a:r>
            <a:endParaRPr lang="en-US" i="1"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21078" y="2502807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Dictionaries</a:t>
            </a:r>
            <a:endParaRPr dirty="0"/>
          </a:p>
        </p:txBody>
      </p:sp>
      <p:sp>
        <p:nvSpPr>
          <p:cNvPr id="23" name="Google Shape;200;p31"/>
          <p:cNvSpPr txBox="1">
            <a:spLocks/>
          </p:cNvSpPr>
          <p:nvPr/>
        </p:nvSpPr>
        <p:spPr>
          <a:xfrm>
            <a:off x="4033202" y="2831588"/>
            <a:ext cx="5064156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Dictionaries(</a:t>
            </a:r>
            <a:r>
              <a:rPr lang="en-US" i="1" dirty="0" err="1" smtClean="0"/>
              <a:t>dict</a:t>
            </a:r>
            <a:r>
              <a:rPr lang="en-US" i="1" dirty="0" smtClean="0"/>
              <a:t>): Unordered Key-Value Pairs – {“Key” : “Value” , “Age” : 23}</a:t>
            </a:r>
            <a:endParaRPr lang="en-US" i="1"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324681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Google Shape;200;p31"/>
          <p:cNvSpPr txBox="1">
            <a:spLocks/>
          </p:cNvSpPr>
          <p:nvPr/>
        </p:nvSpPr>
        <p:spPr>
          <a:xfrm>
            <a:off x="4008954" y="3575592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Sets(set): Unordered Unique Objects –  {“1” , 1 , 2  , “a”}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404745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Tuples</a:t>
            </a:r>
            <a:endParaRPr dirty="0"/>
          </a:p>
        </p:txBody>
      </p:sp>
      <p:sp>
        <p:nvSpPr>
          <p:cNvPr id="27" name="Google Shape;200;p31"/>
          <p:cNvSpPr txBox="1">
            <a:spLocks/>
          </p:cNvSpPr>
          <p:nvPr/>
        </p:nvSpPr>
        <p:spPr>
          <a:xfrm>
            <a:off x="4008954" y="4376237"/>
            <a:ext cx="4793075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Tuples(</a:t>
            </a:r>
            <a:r>
              <a:rPr lang="en-US" i="1" dirty="0" err="1" smtClean="0"/>
              <a:t>tup</a:t>
            </a:r>
            <a:r>
              <a:rPr lang="en-US" i="1" dirty="0" smtClean="0"/>
              <a:t>): Ordered Immutable Sequence of Objects – (1 , “Hey” , [2,3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3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Unordered Unique Objects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Myset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= set()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Useful methods like add() , remove() , pop() , copy() …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Could be used to eliminate repetitive elements in list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25000"/>
                  </a:schemeClr>
                </a:solidFill>
              </a:rPr>
              <a:t>Mylist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 = [1,1,1,1,1,1,1,2,3,3,3,3]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25000"/>
                  </a:schemeClr>
                </a:solidFill>
              </a:rPr>
              <a:t>Myset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 = set(</a:t>
            </a:r>
            <a:r>
              <a:rPr lang="en-US" sz="1400" dirty="0" err="1">
                <a:solidFill>
                  <a:schemeClr val="tx1">
                    <a:lumMod val="25000"/>
                  </a:schemeClr>
                </a:solidFill>
              </a:rPr>
              <a:t>Mylist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25000"/>
                  </a:schemeClr>
                </a:solidFill>
              </a:rPr>
              <a:t>Myset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(1 , 2 , 3)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Now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let’s try some examples in practice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…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Sets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7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89501" y="91334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Numbers, Strings and Booleans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001625" y="1242123"/>
            <a:ext cx="4547033" cy="501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Integers (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 – Floating Point(float) – Strings(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– Booleans(bool) 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And variable assignments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89727" y="9866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89727" y="1743962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0364" y="1070394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080846" y="3278508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80846" y="251860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80846" y="4050604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5</a:t>
            </a:r>
            <a:endParaRPr lang="es" dirty="0"/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08954" y="1721384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Lists</a:t>
            </a:r>
            <a:endParaRPr dirty="0"/>
          </a:p>
        </p:txBody>
      </p:sp>
      <p:sp>
        <p:nvSpPr>
          <p:cNvPr id="21" name="Google Shape;200;p31"/>
          <p:cNvSpPr txBox="1">
            <a:spLocks/>
          </p:cNvSpPr>
          <p:nvPr/>
        </p:nvSpPr>
        <p:spPr>
          <a:xfrm>
            <a:off x="4021078" y="2050165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List (list): Ordered Sequence of Objects </a:t>
            </a:r>
            <a:r>
              <a:rPr lang="en-US" i="1" dirty="0"/>
              <a:t>–</a:t>
            </a:r>
            <a:r>
              <a:rPr lang="en-US" i="1" dirty="0" smtClean="0"/>
              <a:t> [1, “Hey” , [2,3]] </a:t>
            </a:r>
            <a:endParaRPr lang="en-US" i="1"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21078" y="2502807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Dictionaries</a:t>
            </a:r>
            <a:endParaRPr dirty="0"/>
          </a:p>
        </p:txBody>
      </p:sp>
      <p:sp>
        <p:nvSpPr>
          <p:cNvPr id="23" name="Google Shape;200;p31"/>
          <p:cNvSpPr txBox="1">
            <a:spLocks/>
          </p:cNvSpPr>
          <p:nvPr/>
        </p:nvSpPr>
        <p:spPr>
          <a:xfrm>
            <a:off x="4033202" y="2831588"/>
            <a:ext cx="5064156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Dictionaries(</a:t>
            </a:r>
            <a:r>
              <a:rPr lang="en-US" i="1" dirty="0" err="1" smtClean="0"/>
              <a:t>dict</a:t>
            </a:r>
            <a:r>
              <a:rPr lang="en-US" i="1" dirty="0" smtClean="0"/>
              <a:t>): Unordered Key-Value Pairs – {“Key” : “Value” , “Age” : 23}</a:t>
            </a:r>
            <a:endParaRPr lang="en-US" i="1"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324681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Sets</a:t>
            </a:r>
            <a:endParaRPr dirty="0"/>
          </a:p>
        </p:txBody>
      </p:sp>
      <p:sp>
        <p:nvSpPr>
          <p:cNvPr id="25" name="Google Shape;200;p31"/>
          <p:cNvSpPr txBox="1">
            <a:spLocks/>
          </p:cNvSpPr>
          <p:nvPr/>
        </p:nvSpPr>
        <p:spPr>
          <a:xfrm>
            <a:off x="4008954" y="3575592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Sets(set): Unordered Unique Objects –  {“1” , 1 , 2  , “a”}</a:t>
            </a:r>
            <a:endParaRPr lang="en-US" i="1"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404745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Tuples</a:t>
            </a:r>
            <a:endParaRPr dirty="0"/>
          </a:p>
        </p:txBody>
      </p:sp>
      <p:sp>
        <p:nvSpPr>
          <p:cNvPr id="27" name="Google Shape;200;p31"/>
          <p:cNvSpPr txBox="1">
            <a:spLocks/>
          </p:cNvSpPr>
          <p:nvPr/>
        </p:nvSpPr>
        <p:spPr>
          <a:xfrm>
            <a:off x="4008954" y="4376237"/>
            <a:ext cx="4793075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Tuples(</a:t>
            </a:r>
            <a:r>
              <a:rPr lang="en-US" i="1" dirty="0" err="1" smtClean="0"/>
              <a:t>tup</a:t>
            </a:r>
            <a:r>
              <a:rPr lang="en-US" i="1" dirty="0" smtClean="0"/>
              <a:t>): Ordered Immutable Sequence of Objects – (1 , “Hey” , [2,3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39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6" y="205674"/>
            <a:ext cx="1940418" cy="377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89501" y="913342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Numbers, Strings and Booleans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001625" y="1242123"/>
            <a:ext cx="4547033" cy="501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 smtClean="0"/>
              <a:t>Integers (</a:t>
            </a:r>
            <a:r>
              <a:rPr lang="en-US" i="1" dirty="0" err="1" smtClean="0"/>
              <a:t>int</a:t>
            </a:r>
            <a:r>
              <a:rPr lang="en-US" i="1" dirty="0" smtClean="0"/>
              <a:t>) – Floating Point(float) – Strings(</a:t>
            </a:r>
            <a:r>
              <a:rPr lang="en-US" i="1" dirty="0" err="1" smtClean="0"/>
              <a:t>str</a:t>
            </a:r>
            <a:r>
              <a:rPr lang="en-US" i="1" dirty="0" smtClean="0"/>
              <a:t>) </a:t>
            </a:r>
            <a:r>
              <a:rPr lang="en-US" i="1" dirty="0"/>
              <a:t>– Booleans(bool) </a:t>
            </a:r>
            <a:endParaRPr lang="en-US" i="1" dirty="0" smtClean="0"/>
          </a:p>
          <a:p>
            <a:pPr marL="0" lvl="0" indent="0"/>
            <a:r>
              <a:rPr lang="en-US" i="1" dirty="0" smtClean="0"/>
              <a:t>And variable assignments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089727" y="9866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089727" y="1743962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07798" y="4179794"/>
            <a:ext cx="509032" cy="481796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Google Shape;204;p31"/>
          <p:cNvSpPr txBox="1">
            <a:spLocks/>
          </p:cNvSpPr>
          <p:nvPr/>
        </p:nvSpPr>
        <p:spPr>
          <a:xfrm>
            <a:off x="3107472" y="3278508"/>
            <a:ext cx="123217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4</a:t>
            </a:r>
            <a:endParaRPr lang="es" dirty="0"/>
          </a:p>
        </p:txBody>
      </p:sp>
      <p:sp>
        <p:nvSpPr>
          <p:cNvPr id="18" name="Google Shape;204;p31"/>
          <p:cNvSpPr txBox="1">
            <a:spLocks/>
          </p:cNvSpPr>
          <p:nvPr/>
        </p:nvSpPr>
        <p:spPr>
          <a:xfrm>
            <a:off x="3080846" y="2518602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/>
              <a:t>3</a:t>
            </a:r>
            <a:endParaRPr lang="es" dirty="0"/>
          </a:p>
        </p:txBody>
      </p:sp>
      <p:sp>
        <p:nvSpPr>
          <p:cNvPr id="19" name="Google Shape;204;p31"/>
          <p:cNvSpPr txBox="1">
            <a:spLocks/>
          </p:cNvSpPr>
          <p:nvPr/>
        </p:nvSpPr>
        <p:spPr>
          <a:xfrm>
            <a:off x="3080846" y="4050604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s" dirty="0" smtClean="0">
                <a:solidFill>
                  <a:schemeClr val="bg1"/>
                </a:solidFill>
              </a:rPr>
              <a:t>5</a:t>
            </a:r>
            <a:endParaRPr lang="es" dirty="0">
              <a:solidFill>
                <a:schemeClr val="bg1"/>
              </a:solidFill>
            </a:endParaRPr>
          </a:p>
        </p:txBody>
      </p:sp>
      <p:sp>
        <p:nvSpPr>
          <p:cNvPr id="20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08954" y="1721384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Lists</a:t>
            </a:r>
            <a:endParaRPr dirty="0"/>
          </a:p>
        </p:txBody>
      </p:sp>
      <p:sp>
        <p:nvSpPr>
          <p:cNvPr id="21" name="Google Shape;200;p31"/>
          <p:cNvSpPr txBox="1">
            <a:spLocks/>
          </p:cNvSpPr>
          <p:nvPr/>
        </p:nvSpPr>
        <p:spPr>
          <a:xfrm>
            <a:off x="4021078" y="2050165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List (list): Ordered Sequence of Objects </a:t>
            </a:r>
            <a:r>
              <a:rPr lang="en-US" i="1" dirty="0"/>
              <a:t>–</a:t>
            </a:r>
            <a:r>
              <a:rPr lang="en-US" i="1" dirty="0" smtClean="0"/>
              <a:t> [1, “Hey” , [2,3]] </a:t>
            </a:r>
            <a:endParaRPr lang="en-US" i="1" dirty="0"/>
          </a:p>
        </p:txBody>
      </p:sp>
      <p:sp>
        <p:nvSpPr>
          <p:cNvPr id="22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021078" y="2502807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Dictionaries</a:t>
            </a:r>
            <a:endParaRPr dirty="0"/>
          </a:p>
        </p:txBody>
      </p:sp>
      <p:sp>
        <p:nvSpPr>
          <p:cNvPr id="23" name="Google Shape;200;p31"/>
          <p:cNvSpPr txBox="1">
            <a:spLocks/>
          </p:cNvSpPr>
          <p:nvPr/>
        </p:nvSpPr>
        <p:spPr>
          <a:xfrm>
            <a:off x="4033202" y="2831588"/>
            <a:ext cx="5064156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Dictionaries(</a:t>
            </a:r>
            <a:r>
              <a:rPr lang="en-US" i="1" dirty="0" err="1" smtClean="0"/>
              <a:t>dict</a:t>
            </a:r>
            <a:r>
              <a:rPr lang="en-US" i="1" dirty="0" smtClean="0"/>
              <a:t>): Unordered Key-Value Pairs – {“Key” : “Value” , “Age” : 23}</a:t>
            </a:r>
            <a:endParaRPr lang="en-US" i="1" dirty="0"/>
          </a:p>
        </p:txBody>
      </p:sp>
      <p:sp>
        <p:nvSpPr>
          <p:cNvPr id="24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3246811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Sets</a:t>
            </a:r>
            <a:endParaRPr dirty="0"/>
          </a:p>
        </p:txBody>
      </p:sp>
      <p:sp>
        <p:nvSpPr>
          <p:cNvPr id="25" name="Google Shape;200;p31"/>
          <p:cNvSpPr txBox="1">
            <a:spLocks/>
          </p:cNvSpPr>
          <p:nvPr/>
        </p:nvSpPr>
        <p:spPr>
          <a:xfrm>
            <a:off x="4008954" y="3575592"/>
            <a:ext cx="4547033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/>
              <a:t>Sets(set): Unordered Unique Objects –  {“1” , 1 , 2  , “a”}</a:t>
            </a:r>
            <a:endParaRPr lang="en-US" i="1" dirty="0"/>
          </a:p>
        </p:txBody>
      </p:sp>
      <p:sp>
        <p:nvSpPr>
          <p:cNvPr id="26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996830" y="4047456"/>
            <a:ext cx="5298386" cy="46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Google Shape;200;p31"/>
          <p:cNvSpPr txBox="1">
            <a:spLocks/>
          </p:cNvSpPr>
          <p:nvPr/>
        </p:nvSpPr>
        <p:spPr>
          <a:xfrm>
            <a:off x="4008954" y="4376237"/>
            <a:ext cx="4793075" cy="50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bg1">
                    <a:lumMod val="6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Tuples(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tup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): Ordered Immutable Sequence of Objects – (1 , “Hey” , [2,3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Tuples are like lists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Ordered sequence of objects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But Tuples are </a:t>
            </a:r>
            <a:r>
              <a:rPr lang="en-US" sz="1500" b="1" u="sng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immutable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  A good question, why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immutability? 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Useful methods such as count() and index()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The notation to use tuples is ()</a:t>
            </a:r>
          </a:p>
          <a:p>
            <a:pPr marL="742950" lvl="2" indent="-285750" algn="l">
              <a:lnSpc>
                <a:spcPct val="150000"/>
              </a:lnSpc>
              <a:buFont typeface="Ubuntu Light"/>
              <a:buChar char="●"/>
            </a:pPr>
            <a:r>
              <a:rPr lang="en-US" sz="1400" dirty="0" err="1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My_Tuple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= (1 , 1 , “Hey” , True</a:t>
            </a:r>
            <a:r>
              <a:rPr lang="en-US" sz="14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Let’s get back to code…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Tuples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0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22</a:t>
            </a:fld>
            <a:endParaRPr lang="es"/>
          </a:p>
        </p:txBody>
      </p:sp>
      <p:sp>
        <p:nvSpPr>
          <p:cNvPr id="2" name="TextBox 1"/>
          <p:cNvSpPr txBox="1"/>
          <p:nvPr/>
        </p:nvSpPr>
        <p:spPr>
          <a:xfrm>
            <a:off x="1620644" y="527824"/>
            <a:ext cx="5776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Thanks!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Got any questions or suggestions?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Here’s some contact info: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@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KMasoumi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9" y="2720898"/>
            <a:ext cx="1709882" cy="1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We work with two main number types: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Integers(</a:t>
            </a:r>
            <a:r>
              <a:rPr lang="en-US" sz="1500" dirty="0" err="1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): 1, 3 , 121 , …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Floating point numbers(float): 1.2 , 0.1 ,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101.0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Let’s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try some simple math in python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!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Numbers in Python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But what do these numbers represent? How can we save them or assign them?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We can assign values to variables in python: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My_weight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=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75.3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err="1">
                <a:solidFill>
                  <a:schemeClr val="tx1">
                    <a:lumMod val="25000"/>
                  </a:schemeClr>
                </a:solidFill>
              </a:rPr>
              <a:t>My_height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= 170 +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4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Type()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Let’s see some examples in the code!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Variable Assignments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5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There mustn’t be any spaces in names: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Names must not start with numbers: 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Names must not contain any of these symbols: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Avoid using reserved names in python 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You will learn reserved names during the course. Don’t worry about it!   </a:t>
            </a:r>
          </a:p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Some Rules for Variable Names…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616605" y="1479394"/>
            <a:ext cx="190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× My Age = 22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3267" y="1479394"/>
            <a:ext cx="190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My_Age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= 22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605" y="1817948"/>
            <a:ext cx="190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× 2Age = 22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267" y="1817948"/>
            <a:ext cx="190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Age2 = 22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1696" y="2156502"/>
            <a:ext cx="354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FF0000"/>
                </a:solidFill>
              </a:rPr>
              <a:t>“</a:t>
            </a:r>
            <a:r>
              <a:rPr lang="en-US" sz="1600" dirty="0">
                <a:solidFill>
                  <a:srgbClr val="FF0000"/>
                </a:solidFill>
              </a:rPr>
              <a:t> , </a:t>
            </a:r>
            <a:r>
              <a:rPr lang="en-US" sz="1600" dirty="0" smtClean="0">
                <a:solidFill>
                  <a:srgbClr val="FF0000"/>
                </a:solidFill>
              </a:rPr>
              <a:t>: &lt;&gt; / ? | \ </a:t>
            </a:r>
            <a:r>
              <a:rPr lang="en-US" sz="1600" dirty="0">
                <a:solidFill>
                  <a:srgbClr val="FF0000"/>
                </a:solidFill>
              </a:rPr>
              <a:t>* - </a:t>
            </a:r>
            <a:r>
              <a:rPr lang="en-US" sz="1600" dirty="0" smtClean="0">
                <a:solidFill>
                  <a:srgbClr val="FF0000"/>
                </a:solidFill>
              </a:rPr>
              <a:t>+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() </a:t>
            </a:r>
            <a:r>
              <a:rPr lang="en-US" sz="1600" dirty="0">
                <a:solidFill>
                  <a:srgbClr val="FF0000"/>
                </a:solidFill>
              </a:rPr>
              <a:t>~</a:t>
            </a:r>
            <a:r>
              <a:rPr lang="en-US" sz="1600" dirty="0" smtClean="0">
                <a:solidFill>
                  <a:srgbClr val="FF0000"/>
                </a:solidFill>
              </a:rPr>
              <a:t> ! @ # $ % ^ &amp;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5551" y="2495620"/>
            <a:ext cx="112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× for = 22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4916" y="2495056"/>
            <a:ext cx="112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× if = 22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033" y="2495056"/>
            <a:ext cx="112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×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 = 22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802136" y="2819847"/>
            <a:ext cx="568714" cy="525519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6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76026" y="1803251"/>
            <a:ext cx="5258456" cy="2114543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Try to use the same naming format during all parts of your program. </a:t>
            </a:r>
            <a:r>
              <a:rPr lang="en-US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US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370609" y="1144752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8" name="Ide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5D906A2-B697-428B-98FA-1975E2128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42211" y="852561"/>
            <a:ext cx="1361903" cy="1505518"/>
            <a:chOff x="2087986" y="1812758"/>
            <a:chExt cx="316995" cy="350423"/>
          </a:xfrm>
        </p:grpSpPr>
        <p:sp>
          <p:nvSpPr>
            <p:cNvPr id="9" name="Crowdsourcing2">
              <a:extLst>
                <a:ext uri="{FF2B5EF4-FFF2-40B4-BE49-F238E27FC236}">
                  <a16:creationId xmlns:a16="http://schemas.microsoft.com/office/drawing/2014/main" id="{F4707F51-2C3B-4011-8C08-73FC062CCFE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rowdsourcing2">
              <a:extLst>
                <a:ext uri="{FF2B5EF4-FFF2-40B4-BE49-F238E27FC236}">
                  <a16:creationId xmlns:a16="http://schemas.microsoft.com/office/drawing/2014/main" id="{7FA0E5F8-5BD3-4225-9C38-FE65A66D60C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rowdsourcing2">
              <a:extLst>
                <a:ext uri="{FF2B5EF4-FFF2-40B4-BE49-F238E27FC236}">
                  <a16:creationId xmlns:a16="http://schemas.microsoft.com/office/drawing/2014/main" id="{A05D80F7-F676-46C5-8F0A-BC6D0BBD5C7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rowdsourcing2">
              <a:extLst>
                <a:ext uri="{FF2B5EF4-FFF2-40B4-BE49-F238E27FC236}">
                  <a16:creationId xmlns:a16="http://schemas.microsoft.com/office/drawing/2014/main" id="{EE616464-7937-4579-ACD6-6B815A0E90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rowdsourcing2">
              <a:extLst>
                <a:ext uri="{FF2B5EF4-FFF2-40B4-BE49-F238E27FC236}">
                  <a16:creationId xmlns:a16="http://schemas.microsoft.com/office/drawing/2014/main" id="{0A149C4B-7715-461F-BFFB-E11FC1F2685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rowdsourcing2">
              <a:extLst>
                <a:ext uri="{FF2B5EF4-FFF2-40B4-BE49-F238E27FC236}">
                  <a16:creationId xmlns:a16="http://schemas.microsoft.com/office/drawing/2014/main" id="{D42ADCE5-E695-41D1-8C4E-3C7D6519A30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46443707-FF11-409B-8771-86CED87CF6A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767F8776-662B-41E0-AAAC-E29888FC1BE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7</a:t>
            </a:fld>
            <a:endParaRPr lang="es"/>
          </a:p>
        </p:txBody>
      </p:sp>
      <p:sp>
        <p:nvSpPr>
          <p:cNvPr id="17" name="TextBox 16"/>
          <p:cNvSpPr txBox="1"/>
          <p:nvPr/>
        </p:nvSpPr>
        <p:spPr>
          <a:xfrm>
            <a:off x="5597912" y="2594355"/>
            <a:ext cx="349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Some Clean </a:t>
            </a:r>
            <a:r>
              <a:rPr lang="en-US" sz="4000" b="1" dirty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Code </a:t>
            </a:r>
            <a:r>
              <a:rPr lang="en-US" sz="4000" b="1" dirty="0" smtClean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Tips…</a:t>
            </a:r>
            <a:endParaRPr lang="en-US" sz="4000" b="1" dirty="0">
              <a:solidFill>
                <a:schemeClr val="tx1">
                  <a:lumMod val="10000"/>
                </a:schemeClr>
              </a:solidFill>
              <a:latin typeface="Freestyle Script" panose="030804020302050B0404" pitchFamily="66" charset="0"/>
            </a:endParaRPr>
          </a:p>
          <a:p>
            <a:endParaRPr lang="en-US" sz="40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Python is a </a:t>
            </a:r>
            <a:r>
              <a:rPr lang="en-US" sz="1500" b="1" u="sng" dirty="0" smtClean="0">
                <a:solidFill>
                  <a:schemeClr val="tx1">
                    <a:lumMod val="25000"/>
                  </a:schemeClr>
                </a:solidFill>
              </a:rPr>
              <a:t>Dynamic-Typed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language,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It means, it’s possible to reassign same variables to different types of data: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Some languages like C, C++ are </a:t>
            </a:r>
            <a:r>
              <a:rPr lang="en-US" sz="1500" b="1" u="sng" dirty="0" smtClean="0">
                <a:solidFill>
                  <a:schemeClr val="tx1">
                    <a:lumMod val="25000"/>
                  </a:schemeClr>
                </a:solidFill>
              </a:rPr>
              <a:t>Static-Typed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Dynamic Typing in Python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97" y="3517976"/>
            <a:ext cx="1943333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29" y="2100515"/>
            <a:ext cx="6437573" cy="91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5" r="49549" b="27154"/>
          <a:stretch/>
        </p:blipFill>
        <p:spPr>
          <a:xfrm>
            <a:off x="1067192" y="2189232"/>
            <a:ext cx="747137" cy="644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9" t="17922" r="5469" b="27588"/>
          <a:stretch/>
        </p:blipFill>
        <p:spPr>
          <a:xfrm>
            <a:off x="1096638" y="3657806"/>
            <a:ext cx="717691" cy="7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76026" y="1803251"/>
            <a:ext cx="5258456" cy="2114543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Try </a:t>
            </a:r>
            <a:r>
              <a:rPr lang="en-US" sz="2400" u="sng" dirty="0" smtClean="0">
                <a:solidFill>
                  <a:schemeClr val="bg1"/>
                </a:solidFill>
                <a:latin typeface="Ubuntu" panose="020B0604020202020204" charset="0"/>
              </a:rPr>
              <a:t>not</a:t>
            </a:r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 to use the same variable names for different types of data.</a:t>
            </a:r>
            <a:r>
              <a:rPr lang="en-US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US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370609" y="1144752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8" name="Ide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5D906A2-B697-428B-98FA-1975E2128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42211" y="852561"/>
            <a:ext cx="1361903" cy="1505518"/>
            <a:chOff x="2087986" y="1812758"/>
            <a:chExt cx="316995" cy="350423"/>
          </a:xfrm>
        </p:grpSpPr>
        <p:sp>
          <p:nvSpPr>
            <p:cNvPr id="9" name="Crowdsourcing2">
              <a:extLst>
                <a:ext uri="{FF2B5EF4-FFF2-40B4-BE49-F238E27FC236}">
                  <a16:creationId xmlns:a16="http://schemas.microsoft.com/office/drawing/2014/main" id="{F4707F51-2C3B-4011-8C08-73FC062CCFE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rowdsourcing2">
              <a:extLst>
                <a:ext uri="{FF2B5EF4-FFF2-40B4-BE49-F238E27FC236}">
                  <a16:creationId xmlns:a16="http://schemas.microsoft.com/office/drawing/2014/main" id="{7FA0E5F8-5BD3-4225-9C38-FE65A66D60C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rowdsourcing2">
              <a:extLst>
                <a:ext uri="{FF2B5EF4-FFF2-40B4-BE49-F238E27FC236}">
                  <a16:creationId xmlns:a16="http://schemas.microsoft.com/office/drawing/2014/main" id="{A05D80F7-F676-46C5-8F0A-BC6D0BBD5C7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rowdsourcing2">
              <a:extLst>
                <a:ext uri="{FF2B5EF4-FFF2-40B4-BE49-F238E27FC236}">
                  <a16:creationId xmlns:a16="http://schemas.microsoft.com/office/drawing/2014/main" id="{EE616464-7937-4579-ACD6-6B815A0E90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rowdsourcing2">
              <a:extLst>
                <a:ext uri="{FF2B5EF4-FFF2-40B4-BE49-F238E27FC236}">
                  <a16:creationId xmlns:a16="http://schemas.microsoft.com/office/drawing/2014/main" id="{0A149C4B-7715-461F-BFFB-E11FC1F2685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rowdsourcing2">
              <a:extLst>
                <a:ext uri="{FF2B5EF4-FFF2-40B4-BE49-F238E27FC236}">
                  <a16:creationId xmlns:a16="http://schemas.microsoft.com/office/drawing/2014/main" id="{D42ADCE5-E695-41D1-8C4E-3C7D6519A30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46443707-FF11-409B-8771-86CED87CF6A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767F8776-662B-41E0-AAAC-E29888FC1BE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9</a:t>
            </a:fld>
            <a:endParaRPr lang="es"/>
          </a:p>
        </p:txBody>
      </p:sp>
      <p:sp>
        <p:nvSpPr>
          <p:cNvPr id="17" name="TextBox 16"/>
          <p:cNvSpPr txBox="1"/>
          <p:nvPr/>
        </p:nvSpPr>
        <p:spPr>
          <a:xfrm>
            <a:off x="5597912" y="2594355"/>
            <a:ext cx="349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Some Clean </a:t>
            </a:r>
            <a:r>
              <a:rPr lang="en-US" sz="4000" b="1" dirty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Code </a:t>
            </a:r>
            <a:r>
              <a:rPr lang="en-US" sz="4000" b="1" dirty="0" smtClean="0">
                <a:solidFill>
                  <a:schemeClr val="tx1">
                    <a:lumMod val="10000"/>
                  </a:schemeClr>
                </a:solidFill>
                <a:latin typeface="Freestyle Script" panose="030804020302050B0404" pitchFamily="66" charset="0"/>
              </a:rPr>
              <a:t>Tips…</a:t>
            </a:r>
            <a:endParaRPr lang="en-US" sz="4000" b="1" dirty="0">
              <a:solidFill>
                <a:schemeClr val="tx1">
                  <a:lumMod val="10000"/>
                </a:schemeClr>
              </a:solidFill>
              <a:latin typeface="Freestyle Script" panose="030804020302050B0404" pitchFamily="66" charset="0"/>
            </a:endParaRPr>
          </a:p>
          <a:p>
            <a:endParaRPr lang="en-US" sz="4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1979" y="3192497"/>
            <a:ext cx="224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reestyle Script" panose="030804020302050B0404" pitchFamily="66" charset="0"/>
              </a:rPr>
              <a:t>Even in Python!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47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1259</Words>
  <Application>Microsoft Office PowerPoint</Application>
  <PresentationFormat>On-screen Show (16:9)</PresentationFormat>
  <Paragraphs>222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Wingdings</vt:lpstr>
      <vt:lpstr>Ubuntu</vt:lpstr>
      <vt:lpstr>Ubuntu Light</vt:lpstr>
      <vt:lpstr>Freestyle Script</vt:lpstr>
      <vt:lpstr>Cambria Math</vt:lpstr>
      <vt:lpstr>Arial</vt:lpstr>
      <vt:lpstr>Bodoni</vt:lpstr>
      <vt:lpstr>Arvo</vt:lpstr>
      <vt:lpstr>Minimal Charm</vt:lpstr>
      <vt:lpstr>PowerPoint Presentation</vt:lpstr>
      <vt:lpstr>Contents</vt:lpstr>
      <vt:lpstr>Numbers in Python</vt:lpstr>
      <vt:lpstr>PowerPoint Presentation</vt:lpstr>
      <vt:lpstr>Variable Assignments</vt:lpstr>
      <vt:lpstr>Some Rules for Variable Names…</vt:lpstr>
      <vt:lpstr>Try to use the same naming format during all parts of your program.  </vt:lpstr>
      <vt:lpstr>Dynamic Typing in Python</vt:lpstr>
      <vt:lpstr>Try not to use the same variable names for different types of data. </vt:lpstr>
      <vt:lpstr>Strings</vt:lpstr>
      <vt:lpstr>Indexing Strings</vt:lpstr>
      <vt:lpstr>Slicing Strings</vt:lpstr>
      <vt:lpstr>PowerPoint Presentation</vt:lpstr>
      <vt:lpstr>Contents</vt:lpstr>
      <vt:lpstr>Lists</vt:lpstr>
      <vt:lpstr>Contents</vt:lpstr>
      <vt:lpstr>Dictionaries</vt:lpstr>
      <vt:lpstr>Contents</vt:lpstr>
      <vt:lpstr>Sets</vt:lpstr>
      <vt:lpstr>Contents</vt:lpstr>
      <vt:lpstr>Tuples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110</cp:revision>
  <dcterms:modified xsi:type="dcterms:W3CDTF">2021-02-21T15:39:05Z</dcterms:modified>
</cp:coreProperties>
</file>