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</p:embeddedFont>
    <p:embeddedFont>
      <p:font typeface="Ubuntu Light" panose="020B0604020202020204" charset="0"/>
      <p:regular r:id="rId20"/>
      <p:bold r:id="rId21"/>
      <p:italic r:id="rId22"/>
      <p:boldItalic r:id="rId23"/>
    </p:embeddedFont>
    <p:embeddedFont>
      <p:font typeface="Freestyle Script" panose="030804020302050B0404" pitchFamily="66" charset="0"/>
      <p:regular r:id="rId24"/>
    </p:embeddedFont>
    <p:embeddedFont>
      <p:font typeface="Bodoni" panose="020B0604020202020204" charset="0"/>
      <p:regular r:id="rId25"/>
      <p:bold r:id="rId26"/>
      <p:italic r:id="rId27"/>
      <p:boldItalic r:id="rId28"/>
    </p:embeddedFont>
    <p:embeddedFont>
      <p:font typeface="Arvo" panose="020B0604020202020204" charset="0"/>
      <p:regular r:id="rId29"/>
      <p:bold r:id="rId30"/>
      <p:italic r:id="rId31"/>
      <p:boldItalic r:id="rId32"/>
    </p:embeddedFont>
    <p:embeddedFont>
      <p:font typeface="Ubuntu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FF324-D5AF-49EA-A2E9-B6584FF6F7AD}">
  <a:tblStyle styleId="{548FF324-D5AF-49EA-A2E9-B6584FF6F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66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56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11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1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92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3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70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3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3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5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90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352183"/>
            <a:ext cx="8330100" cy="431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" name="Google Shape;51;p8"/>
          <p:cNvSpPr/>
          <p:nvPr userDrawn="1"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1_Main Conten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21609" y="10415"/>
            <a:ext cx="3617244" cy="7978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97151" y="4785760"/>
            <a:ext cx="373697" cy="281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sp>
        <p:nvSpPr>
          <p:cNvPr id="16" name="Google Shape;16;p3"/>
          <p:cNvSpPr/>
          <p:nvPr/>
        </p:nvSpPr>
        <p:spPr>
          <a:xfrm>
            <a:off x="4344231" y="83231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177721" y="1021142"/>
            <a:ext cx="2765565" cy="392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2" name="Google Shape;22;p3"/>
          <p:cNvSpPr/>
          <p:nvPr/>
        </p:nvSpPr>
        <p:spPr>
          <a:xfrm>
            <a:off x="406950" y="352199"/>
            <a:ext cx="2448750" cy="4362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433545" y="1000208"/>
            <a:ext cx="440436" cy="47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429931" y="1568350"/>
            <a:ext cx="440436" cy="47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429931" y="2178094"/>
            <a:ext cx="440436" cy="47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267599" y="1047726"/>
            <a:ext cx="655463" cy="36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262650" y="1612910"/>
            <a:ext cx="655463" cy="36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286622" y="2243172"/>
            <a:ext cx="655463" cy="36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9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5;p3"/>
          <p:cNvSpPr/>
          <p:nvPr userDrawn="1"/>
        </p:nvSpPr>
        <p:spPr>
          <a:xfrm>
            <a:off x="3429931" y="2787838"/>
            <a:ext cx="440436" cy="47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5;p3"/>
          <p:cNvSpPr/>
          <p:nvPr userDrawn="1"/>
        </p:nvSpPr>
        <p:spPr>
          <a:xfrm>
            <a:off x="3429931" y="3399634"/>
            <a:ext cx="440436" cy="47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;p3"/>
          <p:cNvSpPr/>
          <p:nvPr userDrawn="1"/>
        </p:nvSpPr>
        <p:spPr>
          <a:xfrm>
            <a:off x="3429931" y="4011430"/>
            <a:ext cx="440436" cy="47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69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56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70612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Ubuntu" panose="020B0604020202020204" charset="0"/>
              </a:rPr>
              <a:t>Python Hero Academy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Ubuntu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64" r:id="rId2"/>
    <p:sldLayoutId id="214748366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>
              <a:lumMod val="6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</a:t>
            </a:fld>
            <a:endParaRPr lang="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Bit-Wise </a:t>
            </a:r>
            <a:r>
              <a:rPr lang="en-US" sz="2400" dirty="0"/>
              <a:t>Operators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84498"/>
              </p:ext>
            </p:extLst>
          </p:nvPr>
        </p:nvGraphicFramePr>
        <p:xfrm>
          <a:off x="460918" y="1413261"/>
          <a:ext cx="8363415" cy="31640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87805">
                  <a:extLst>
                    <a:ext uri="{9D8B030D-6E8A-4147-A177-3AD203B41FA5}">
                      <a16:colId xmlns:a16="http://schemas.microsoft.com/office/drawing/2014/main" val="105654717"/>
                    </a:ext>
                  </a:extLst>
                </a:gridCol>
                <a:gridCol w="2787805">
                  <a:extLst>
                    <a:ext uri="{9D8B030D-6E8A-4147-A177-3AD203B41FA5}">
                      <a16:colId xmlns:a16="http://schemas.microsoft.com/office/drawing/2014/main" val="3476131543"/>
                    </a:ext>
                  </a:extLst>
                </a:gridCol>
                <a:gridCol w="2787805">
                  <a:extLst>
                    <a:ext uri="{9D8B030D-6E8A-4147-A177-3AD203B41FA5}">
                      <a16:colId xmlns:a16="http://schemas.microsoft.com/office/drawing/2014/main" val="3107251273"/>
                    </a:ext>
                  </a:extLst>
                </a:gridCol>
              </a:tblGrid>
              <a:tr h="402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3847"/>
                  </a:ext>
                </a:extLst>
              </a:tr>
              <a:tr h="402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&amp;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AND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Sets each bit to 1 if both bits are 1</a:t>
                      </a:r>
                      <a:endParaRPr lang="en-US" sz="1350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45911"/>
                  </a:ext>
                </a:extLst>
              </a:tr>
              <a:tr h="402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Sets each bit to 1 if one of two bits is 1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34566"/>
                  </a:ext>
                </a:extLst>
              </a:tr>
              <a:tr h="402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^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Sets each bit to 1 if only one of two bits is 1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02938"/>
                  </a:ext>
                </a:extLst>
              </a:tr>
              <a:tr h="402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NOT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Inverts all the bits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75011"/>
                  </a:ext>
                </a:extLst>
              </a:tr>
              <a:tr h="402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&lt;&lt;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Zero fill left shift</a:t>
                      </a:r>
                      <a:endParaRPr lang="en-US" sz="1350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Shift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left and left-most bit falls off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832"/>
                  </a:ext>
                </a:extLst>
              </a:tr>
              <a:tr h="402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&gt;&gt;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Signed right shift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Shift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right and right-most bit falls off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0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97389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Arithmetic Operators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02386" y="901161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09715" y="1461864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00363" y="3400463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017103" y="266775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4</a:t>
            </a:r>
            <a:endParaRPr lang="es" dirty="0"/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17103" y="205016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3</a:t>
            </a:r>
            <a:endParaRPr lang="es" dirty="0"/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29227" y="3276786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>
                <a:solidFill>
                  <a:schemeClr val="bg1"/>
                </a:solidFill>
              </a:rPr>
              <a:t>5</a:t>
            </a:r>
            <a:endParaRPr lang="es" dirty="0">
              <a:solidFill>
                <a:schemeClr val="bg1"/>
              </a:solidFill>
            </a:endParaRPr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1550400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Comparison Operators</a:t>
            </a:r>
            <a:endParaRPr dirty="0"/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175498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Logical Operators</a:t>
            </a:r>
            <a:endParaRPr dirty="0"/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78287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Bit-Wise Operators</a:t>
            </a:r>
            <a:endParaRPr dirty="0"/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400463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Membership Operators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Google Shape;204;p31"/>
          <p:cNvSpPr txBox="1">
            <a:spLocks/>
          </p:cNvSpPr>
          <p:nvPr/>
        </p:nvSpPr>
        <p:spPr>
          <a:xfrm>
            <a:off x="3029227" y="3874397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6</a:t>
            </a:r>
            <a:endParaRPr lang="es" dirty="0"/>
          </a:p>
        </p:txBody>
      </p:sp>
      <p:sp>
        <p:nvSpPr>
          <p:cNvPr id="29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98678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Identity</a:t>
            </a:r>
            <a:r>
              <a:rPr lang="en-US" dirty="0" smtClean="0"/>
              <a:t>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2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Membership </a:t>
            </a:r>
            <a:r>
              <a:rPr lang="en-US" sz="2400" dirty="0"/>
              <a:t>Operators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0623"/>
              </p:ext>
            </p:extLst>
          </p:nvPr>
        </p:nvGraphicFramePr>
        <p:xfrm>
          <a:off x="802887" y="1413259"/>
          <a:ext cx="7820724" cy="20064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06908">
                  <a:extLst>
                    <a:ext uri="{9D8B030D-6E8A-4147-A177-3AD203B41FA5}">
                      <a16:colId xmlns:a16="http://schemas.microsoft.com/office/drawing/2014/main" val="105654717"/>
                    </a:ext>
                  </a:extLst>
                </a:gridCol>
                <a:gridCol w="2606908">
                  <a:extLst>
                    <a:ext uri="{9D8B030D-6E8A-4147-A177-3AD203B41FA5}">
                      <a16:colId xmlns:a16="http://schemas.microsoft.com/office/drawing/2014/main" val="3476131543"/>
                    </a:ext>
                  </a:extLst>
                </a:gridCol>
                <a:gridCol w="2606908">
                  <a:extLst>
                    <a:ext uri="{9D8B030D-6E8A-4147-A177-3AD203B41FA5}">
                      <a16:colId xmlns:a16="http://schemas.microsoft.com/office/drawing/2014/main" val="3107251273"/>
                    </a:ext>
                  </a:extLst>
                </a:gridCol>
              </a:tblGrid>
              <a:tr h="668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3847"/>
                  </a:ext>
                </a:extLst>
              </a:tr>
              <a:tr h="668816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in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Returns True if the value exists in the object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in Y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23 in my_list</a:t>
                      </a:r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45911"/>
                  </a:ext>
                </a:extLst>
              </a:tr>
              <a:tr h="668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not in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Returns True if the value </a:t>
                      </a:r>
                      <a:r>
                        <a:rPr lang="en-US" u="sng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does</a:t>
                      </a:r>
                      <a:r>
                        <a:rPr lang="en-US" u="sng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not </a:t>
                      </a:r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exists in the object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not in Y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“Hey” not in my_list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3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97389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Arithmetic Operators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02386" y="901161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09715" y="1461864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00363" y="3989928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017103" y="266775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4</a:t>
            </a:r>
            <a:endParaRPr lang="es" dirty="0"/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17103" y="205016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3</a:t>
            </a:r>
            <a:endParaRPr lang="es" dirty="0"/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29227" y="3276786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5</a:t>
            </a:r>
            <a:endParaRPr lang="es" dirty="0"/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1550400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Comparison Operators</a:t>
            </a:r>
            <a:endParaRPr dirty="0"/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175498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Logical Operators</a:t>
            </a:r>
            <a:endParaRPr dirty="0"/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78287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Bit-Wise Operators</a:t>
            </a:r>
            <a:endParaRPr dirty="0"/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400463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Membership Operators</a:t>
            </a:r>
            <a:endParaRPr dirty="0"/>
          </a:p>
        </p:txBody>
      </p:sp>
      <p:sp>
        <p:nvSpPr>
          <p:cNvPr id="28" name="Google Shape;204;p31"/>
          <p:cNvSpPr txBox="1">
            <a:spLocks/>
          </p:cNvSpPr>
          <p:nvPr/>
        </p:nvSpPr>
        <p:spPr>
          <a:xfrm>
            <a:off x="3029227" y="3874397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>
                <a:solidFill>
                  <a:schemeClr val="bg1"/>
                </a:solidFill>
              </a:rPr>
              <a:t>6</a:t>
            </a:r>
            <a:endParaRPr lang="es" dirty="0">
              <a:solidFill>
                <a:schemeClr val="bg1"/>
              </a:solidFill>
            </a:endParaRPr>
          </a:p>
        </p:txBody>
      </p:sp>
      <p:sp>
        <p:nvSpPr>
          <p:cNvPr id="29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98678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Identity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Operators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Membership </a:t>
            </a:r>
            <a:r>
              <a:rPr lang="en-US" sz="2400" dirty="0"/>
              <a:t>Operators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03105"/>
              </p:ext>
            </p:extLst>
          </p:nvPr>
        </p:nvGraphicFramePr>
        <p:xfrm>
          <a:off x="802887" y="1413259"/>
          <a:ext cx="7820724" cy="20064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06908">
                  <a:extLst>
                    <a:ext uri="{9D8B030D-6E8A-4147-A177-3AD203B41FA5}">
                      <a16:colId xmlns:a16="http://schemas.microsoft.com/office/drawing/2014/main" val="105654717"/>
                    </a:ext>
                  </a:extLst>
                </a:gridCol>
                <a:gridCol w="2606908">
                  <a:extLst>
                    <a:ext uri="{9D8B030D-6E8A-4147-A177-3AD203B41FA5}">
                      <a16:colId xmlns:a16="http://schemas.microsoft.com/office/drawing/2014/main" val="3476131543"/>
                    </a:ext>
                  </a:extLst>
                </a:gridCol>
                <a:gridCol w="2606908">
                  <a:extLst>
                    <a:ext uri="{9D8B030D-6E8A-4147-A177-3AD203B41FA5}">
                      <a16:colId xmlns:a16="http://schemas.microsoft.com/office/drawing/2014/main" val="3107251273"/>
                    </a:ext>
                  </a:extLst>
                </a:gridCol>
              </a:tblGrid>
              <a:tr h="668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3847"/>
                  </a:ext>
                </a:extLst>
              </a:tr>
              <a:tr h="668816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is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Returns True if both variables are the </a:t>
                      </a:r>
                      <a:r>
                        <a:rPr lang="en-US" b="1" u="none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same objects</a:t>
                      </a:r>
                      <a:endParaRPr lang="en-US" b="1" u="none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A is B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A is 23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45911"/>
                  </a:ext>
                </a:extLst>
              </a:tr>
              <a:tr h="668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is not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Returns True if variables </a:t>
                      </a:r>
                      <a:r>
                        <a:rPr lang="en-US" u="sng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are not </a:t>
                      </a:r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the </a:t>
                      </a:r>
                      <a:r>
                        <a:rPr lang="en-US" b="1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same objects</a:t>
                      </a:r>
                      <a:endParaRPr lang="en-US" b="1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A is not B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A is not 49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345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0952" y="3524444"/>
            <a:ext cx="4780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10000"/>
                  </a:schemeClr>
                </a:solidFill>
                <a:latin typeface="Ubuntu" panose="020B0604020202020204" charset="0"/>
                <a:cs typeface="Arial" panose="020B0604020202020204" pitchFamily="34" charset="0"/>
              </a:rPr>
              <a:t>What does it mean, being </a:t>
            </a:r>
            <a:r>
              <a:rPr lang="en-US" sz="1600" b="1" u="sng" dirty="0" smtClean="0">
                <a:solidFill>
                  <a:schemeClr val="tx1">
                    <a:lumMod val="10000"/>
                  </a:schemeClr>
                </a:solidFill>
                <a:latin typeface="Ubuntu" panose="020B0604020202020204" charset="0"/>
                <a:cs typeface="Arial" panose="020B0604020202020204" pitchFamily="34" charset="0"/>
              </a:rPr>
              <a:t>the same object</a:t>
            </a:r>
            <a:r>
              <a:rPr lang="en-US" sz="1600" b="1" dirty="0" smtClean="0">
                <a:solidFill>
                  <a:schemeClr val="tx1">
                    <a:lumMod val="10000"/>
                  </a:schemeClr>
                </a:solidFill>
                <a:latin typeface="Ubuntu" panose="020B0604020202020204" charset="0"/>
                <a:cs typeface="Arial" panose="020B0604020202020204" pitchFamily="34" charset="0"/>
              </a:rPr>
              <a:t>?</a:t>
            </a:r>
          </a:p>
          <a:p>
            <a:endParaRPr lang="en-US" sz="1600" b="1" dirty="0" smtClean="0">
              <a:solidFill>
                <a:schemeClr val="tx1">
                  <a:lumMod val="10000"/>
                </a:schemeClr>
              </a:solidFill>
              <a:latin typeface="Ubuntu" panose="020B060402020202020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10000"/>
                  </a:schemeClr>
                </a:solidFill>
                <a:latin typeface="Ubuntu" panose="020B0604020202020204" charset="0"/>
                <a:cs typeface="Arial" panose="020B0604020202020204" pitchFamily="34" charset="0"/>
              </a:rPr>
              <a:t>2</a:t>
            </a:r>
            <a:r>
              <a:rPr lang="en-US" sz="1600" b="1" dirty="0" smtClean="0">
                <a:solidFill>
                  <a:schemeClr val="tx1">
                    <a:lumMod val="10000"/>
                  </a:schemeClr>
                </a:solidFill>
                <a:latin typeface="Ubuntu" panose="020B0604020202020204" charset="0"/>
                <a:cs typeface="Arial" panose="020B0604020202020204" pitchFamily="34" charset="0"/>
              </a:rPr>
              <a:t>. The difference between “==“ and “is”  ?</a:t>
            </a:r>
            <a:endParaRPr lang="en-US" sz="1600" b="1" dirty="0">
              <a:solidFill>
                <a:schemeClr val="tx1">
                  <a:lumMod val="10000"/>
                </a:schemeClr>
              </a:solidFill>
              <a:latin typeface="Ubuntu" panose="020B060402020202020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302143">
            <a:off x="6248546" y="3769322"/>
            <a:ext cx="261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Freestyle Script" panose="030804020302050B0404" pitchFamily="66" charset="0"/>
              </a:rPr>
              <a:t>Let’s see some examples…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15</a:t>
            </a:fld>
            <a:endParaRPr lang="es"/>
          </a:p>
        </p:txBody>
      </p:sp>
      <p:sp>
        <p:nvSpPr>
          <p:cNvPr id="2" name="TextBox 1"/>
          <p:cNvSpPr txBox="1"/>
          <p:nvPr/>
        </p:nvSpPr>
        <p:spPr>
          <a:xfrm>
            <a:off x="1620644" y="527824"/>
            <a:ext cx="5776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Thanks!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Got any questions or suggestions?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Here’s some contact info: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@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KMasoumi</a:t>
            </a:r>
            <a:endParaRPr lang="en-US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tyle Script" panose="030804020302050B0404" pitchFamily="66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69" y="2720898"/>
            <a:ext cx="1709882" cy="17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97389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Arithmetic Operators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02386" y="901161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09715" y="1461864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892930" y="988831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017103" y="266775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4</a:t>
            </a:r>
            <a:endParaRPr lang="es" dirty="0"/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17103" y="205016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3</a:t>
            </a:r>
            <a:endParaRPr lang="es" dirty="0"/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29227" y="3276786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5</a:t>
            </a:r>
            <a:endParaRPr lang="es" dirty="0"/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1550400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Comparison Operators</a:t>
            </a:r>
            <a:endParaRPr dirty="0"/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197800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Logical Operators</a:t>
            </a:r>
            <a:endParaRPr dirty="0"/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78287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Bit-Wise Operators</a:t>
            </a:r>
            <a:endParaRPr dirty="0"/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400463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Membership Operators</a:t>
            </a:r>
            <a:endParaRPr dirty="0"/>
          </a:p>
        </p:txBody>
      </p:sp>
      <p:sp>
        <p:nvSpPr>
          <p:cNvPr id="28" name="Google Shape;204;p31"/>
          <p:cNvSpPr txBox="1">
            <a:spLocks/>
          </p:cNvSpPr>
          <p:nvPr/>
        </p:nvSpPr>
        <p:spPr>
          <a:xfrm>
            <a:off x="3029227" y="3874397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6</a:t>
            </a:r>
            <a:endParaRPr lang="es" dirty="0"/>
          </a:p>
        </p:txBody>
      </p:sp>
      <p:sp>
        <p:nvSpPr>
          <p:cNvPr id="29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98678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Identity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7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Arithmetic Operators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42631"/>
              </p:ext>
            </p:extLst>
          </p:nvPr>
        </p:nvGraphicFramePr>
        <p:xfrm>
          <a:off x="1568604" y="1413261"/>
          <a:ext cx="6096000" cy="2966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654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61315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7251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Addition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+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4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Subtraction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–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Multiplication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*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0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Division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/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7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%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Modulus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%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**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Exponentiation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**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//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Floor Division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//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4</a:t>
            </a:fld>
            <a:endParaRPr lang="e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22372"/>
              </p:ext>
            </p:extLst>
          </p:nvPr>
        </p:nvGraphicFramePr>
        <p:xfrm>
          <a:off x="1836234" y="96643"/>
          <a:ext cx="5560743" cy="46463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3581">
                  <a:extLst>
                    <a:ext uri="{9D8B030D-6E8A-4147-A177-3AD203B41FA5}">
                      <a16:colId xmlns:a16="http://schemas.microsoft.com/office/drawing/2014/main" val="1683194159"/>
                    </a:ext>
                  </a:extLst>
                </a:gridCol>
                <a:gridCol w="1853581">
                  <a:extLst>
                    <a:ext uri="{9D8B030D-6E8A-4147-A177-3AD203B41FA5}">
                      <a16:colId xmlns:a16="http://schemas.microsoft.com/office/drawing/2014/main" val="1370358706"/>
                    </a:ext>
                  </a:extLst>
                </a:gridCol>
                <a:gridCol w="1853581">
                  <a:extLst>
                    <a:ext uri="{9D8B030D-6E8A-4147-A177-3AD203B41FA5}">
                      <a16:colId xmlns:a16="http://schemas.microsoft.com/office/drawing/2014/main" val="3100368604"/>
                    </a:ext>
                  </a:extLst>
                </a:gridCol>
              </a:tblGrid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Same as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44083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1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1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05593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+=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+= 2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+ 2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52528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-=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-= 3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– 3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98953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*=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*= 4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*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4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760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/=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/= 5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/ 5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1996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%=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%= 6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% 6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05206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//=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//= 7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// 7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89386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**=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**=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8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** 8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687668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&amp;=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&amp;= 9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&amp; 9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35773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|=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|= 10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|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10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12209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^=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^= 11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^ 11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11890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&gt;&gt;=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&gt;&gt;= 12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&gt;&gt; 12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36033"/>
                  </a:ext>
                </a:extLst>
              </a:tr>
              <a:tr h="33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&lt;&lt;=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&lt;&lt;= 13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 X &lt;&lt; 13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0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2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97389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Arithmetic Operators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02386" y="901161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09715" y="1461864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885496" y="1552615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017103" y="266775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4</a:t>
            </a:r>
            <a:endParaRPr lang="es" dirty="0"/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17103" y="205016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3</a:t>
            </a:r>
            <a:endParaRPr lang="es" dirty="0"/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29227" y="3276786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5</a:t>
            </a:r>
            <a:endParaRPr lang="es" dirty="0"/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1550400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Comparison Operators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197800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Logical Operators</a:t>
            </a:r>
            <a:endParaRPr dirty="0"/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78287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Bit-Wise Operators</a:t>
            </a:r>
            <a:endParaRPr dirty="0"/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400463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Membership Operators</a:t>
            </a:r>
            <a:endParaRPr dirty="0"/>
          </a:p>
        </p:txBody>
      </p:sp>
      <p:sp>
        <p:nvSpPr>
          <p:cNvPr id="28" name="Google Shape;204;p31"/>
          <p:cNvSpPr txBox="1">
            <a:spLocks/>
          </p:cNvSpPr>
          <p:nvPr/>
        </p:nvSpPr>
        <p:spPr>
          <a:xfrm>
            <a:off x="3029227" y="3874397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6</a:t>
            </a:r>
            <a:endParaRPr lang="es" dirty="0"/>
          </a:p>
        </p:txBody>
      </p:sp>
      <p:sp>
        <p:nvSpPr>
          <p:cNvPr id="29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98678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Identity</a:t>
            </a:r>
            <a:r>
              <a:rPr lang="en-US" dirty="0" smtClean="0"/>
              <a:t>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9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Comparison </a:t>
            </a:r>
            <a:r>
              <a:rPr lang="en-US" sz="2400" dirty="0"/>
              <a:t>Operators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99963"/>
              </p:ext>
            </p:extLst>
          </p:nvPr>
        </p:nvGraphicFramePr>
        <p:xfrm>
          <a:off x="1568604" y="1413261"/>
          <a:ext cx="6096000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654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61315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7251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==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Equal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==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4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!=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Not equal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!=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Greater than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&gt;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0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&lt;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Less than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&lt;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7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&gt;=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Greater</a:t>
                      </a:r>
                      <a:r>
                        <a:rPr lang="en-US" sz="1350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than or equal to</a:t>
                      </a:r>
                      <a:endParaRPr lang="en-US" sz="1350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&gt;=</a:t>
                      </a:r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&lt;=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Less than or equal to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&lt;= Y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0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97389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Arithmetic Operators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02386" y="901161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09715" y="1461864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892930" y="2161603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017103" y="266775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4</a:t>
            </a:r>
            <a:endParaRPr lang="es" dirty="0"/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17103" y="205016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>
                <a:solidFill>
                  <a:schemeClr val="bg1"/>
                </a:solidFill>
              </a:rPr>
              <a:t>3</a:t>
            </a:r>
            <a:endParaRPr lang="es" dirty="0">
              <a:solidFill>
                <a:schemeClr val="bg1"/>
              </a:solidFill>
            </a:endParaRPr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29227" y="3276786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5</a:t>
            </a:r>
            <a:endParaRPr lang="es" dirty="0"/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1550400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Comparison Operators</a:t>
            </a:r>
            <a:endParaRPr dirty="0"/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197800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Logical Operators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78287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Bit-Wise Operators</a:t>
            </a:r>
            <a:endParaRPr dirty="0"/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400463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Membership Operators</a:t>
            </a:r>
            <a:endParaRPr dirty="0"/>
          </a:p>
        </p:txBody>
      </p:sp>
      <p:sp>
        <p:nvSpPr>
          <p:cNvPr id="28" name="Google Shape;204;p31"/>
          <p:cNvSpPr txBox="1">
            <a:spLocks/>
          </p:cNvSpPr>
          <p:nvPr/>
        </p:nvSpPr>
        <p:spPr>
          <a:xfrm>
            <a:off x="3029227" y="3874397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6</a:t>
            </a:r>
            <a:endParaRPr lang="es" dirty="0"/>
          </a:p>
        </p:txBody>
      </p:sp>
      <p:sp>
        <p:nvSpPr>
          <p:cNvPr id="29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98678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Identity</a:t>
            </a:r>
            <a:r>
              <a:rPr lang="en-US" dirty="0" smtClean="0"/>
              <a:t>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Logical </a:t>
            </a:r>
            <a:r>
              <a:rPr lang="en-US" sz="2400" dirty="0"/>
              <a:t>Operators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82742"/>
              </p:ext>
            </p:extLst>
          </p:nvPr>
        </p:nvGraphicFramePr>
        <p:xfrm>
          <a:off x="802887" y="1413259"/>
          <a:ext cx="7820724" cy="24673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06908">
                  <a:extLst>
                    <a:ext uri="{9D8B030D-6E8A-4147-A177-3AD203B41FA5}">
                      <a16:colId xmlns:a16="http://schemas.microsoft.com/office/drawing/2014/main" val="105654717"/>
                    </a:ext>
                  </a:extLst>
                </a:gridCol>
                <a:gridCol w="2606908">
                  <a:extLst>
                    <a:ext uri="{9D8B030D-6E8A-4147-A177-3AD203B41FA5}">
                      <a16:colId xmlns:a16="http://schemas.microsoft.com/office/drawing/2014/main" val="3476131543"/>
                    </a:ext>
                  </a:extLst>
                </a:gridCol>
                <a:gridCol w="2606908">
                  <a:extLst>
                    <a:ext uri="{9D8B030D-6E8A-4147-A177-3AD203B41FA5}">
                      <a16:colId xmlns:a16="http://schemas.microsoft.com/office/drawing/2014/main" val="3107251273"/>
                    </a:ext>
                  </a:extLst>
                </a:gridCol>
              </a:tblGrid>
              <a:tr h="616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3847"/>
                  </a:ext>
                </a:extLst>
              </a:tr>
              <a:tr h="616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and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Returns True if both statements are true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&gt; 7 and x &lt; 12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45911"/>
                  </a:ext>
                </a:extLst>
              </a:tr>
              <a:tr h="616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or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Returns True if one of the statements is true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x &lt; 5 or x &gt; 10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34566"/>
                  </a:ext>
                </a:extLst>
              </a:tr>
              <a:tr h="616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 not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Reverse the result, returns False if the result is true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25000"/>
                            </a:schemeClr>
                          </a:solidFill>
                        </a:rPr>
                        <a:t>not(x &gt; 7 and x &lt; 12)</a:t>
                      </a:r>
                      <a:endParaRPr lang="en-US" dirty="0">
                        <a:solidFill>
                          <a:schemeClr val="tx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0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97389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Arithmetic Operators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02386" y="901161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09715" y="1461864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885495" y="2773298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017103" y="266775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>
                <a:solidFill>
                  <a:schemeClr val="bg1"/>
                </a:solidFill>
              </a:rPr>
              <a:t>4</a:t>
            </a:r>
            <a:endParaRPr lang="es" dirty="0">
              <a:solidFill>
                <a:schemeClr val="bg1"/>
              </a:solidFill>
            </a:endParaRPr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17103" y="205016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3</a:t>
            </a:r>
            <a:endParaRPr lang="es" dirty="0"/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29227" y="3276786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5</a:t>
            </a:r>
            <a:endParaRPr lang="es" dirty="0"/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1550400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Comparison Operators</a:t>
            </a:r>
            <a:endParaRPr dirty="0"/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175498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Logical Operators</a:t>
            </a:r>
            <a:endParaRPr dirty="0"/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278287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Bit-Wise Operators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400463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Membership Operators</a:t>
            </a:r>
            <a:endParaRPr dirty="0"/>
          </a:p>
        </p:txBody>
      </p:sp>
      <p:sp>
        <p:nvSpPr>
          <p:cNvPr id="28" name="Google Shape;204;p31"/>
          <p:cNvSpPr txBox="1">
            <a:spLocks/>
          </p:cNvSpPr>
          <p:nvPr/>
        </p:nvSpPr>
        <p:spPr>
          <a:xfrm>
            <a:off x="3029227" y="3874397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6</a:t>
            </a:r>
            <a:endParaRPr lang="es" dirty="0"/>
          </a:p>
        </p:txBody>
      </p:sp>
      <p:sp>
        <p:nvSpPr>
          <p:cNvPr id="29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15159" y="398678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Identity</a:t>
            </a:r>
            <a:r>
              <a:rPr lang="en-US" dirty="0" smtClean="0"/>
              <a:t> Operators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1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Minimal Charm">
  <a:themeElements>
    <a:clrScheme name="Custom 46">
      <a:dk1>
        <a:srgbClr val="F2F2F2"/>
      </a:dk1>
      <a:lt1>
        <a:srgbClr val="FFFFFF"/>
      </a:lt1>
      <a:dk2>
        <a:srgbClr val="666666"/>
      </a:dk2>
      <a:lt2>
        <a:srgbClr val="999999"/>
      </a:lt2>
      <a:accent1>
        <a:srgbClr val="30B854"/>
      </a:accent1>
      <a:accent2>
        <a:srgbClr val="BEEECA"/>
      </a:accent2>
      <a:accent3>
        <a:srgbClr val="1F7A37"/>
      </a:accent3>
      <a:accent4>
        <a:srgbClr val="1F7A37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599</Words>
  <Application>Microsoft Office PowerPoint</Application>
  <PresentationFormat>On-screen Show (16:9)</PresentationFormat>
  <Paragraphs>249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Ubuntu Light</vt:lpstr>
      <vt:lpstr>Freestyle Script</vt:lpstr>
      <vt:lpstr>Arial</vt:lpstr>
      <vt:lpstr>Bodoni</vt:lpstr>
      <vt:lpstr>Arvo</vt:lpstr>
      <vt:lpstr>Ubuntu</vt:lpstr>
      <vt:lpstr>Minimal Charm</vt:lpstr>
      <vt:lpstr>PowerPoint Presentation</vt:lpstr>
      <vt:lpstr>Contents</vt:lpstr>
      <vt:lpstr>Arithmetic Operators</vt:lpstr>
      <vt:lpstr>PowerPoint Presentation</vt:lpstr>
      <vt:lpstr>Contents</vt:lpstr>
      <vt:lpstr>Comparison Operators</vt:lpstr>
      <vt:lpstr>Contents</vt:lpstr>
      <vt:lpstr>Logical Operators</vt:lpstr>
      <vt:lpstr>Contents</vt:lpstr>
      <vt:lpstr>Bit-Wise Operators</vt:lpstr>
      <vt:lpstr>Contents</vt:lpstr>
      <vt:lpstr>Membership Operators</vt:lpstr>
      <vt:lpstr>Contents</vt:lpstr>
      <vt:lpstr>Membership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maryam</dc:creator>
  <cp:lastModifiedBy>Maryam Tashvighi</cp:lastModifiedBy>
  <cp:revision>61</cp:revision>
  <dcterms:modified xsi:type="dcterms:W3CDTF">2021-02-21T12:33:42Z</dcterms:modified>
</cp:coreProperties>
</file>