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88" r:id="rId2"/>
    <p:sldId id="290" r:id="rId3"/>
    <p:sldId id="293" r:id="rId4"/>
    <p:sldId id="257" r:id="rId5"/>
    <p:sldId id="291" r:id="rId6"/>
    <p:sldId id="294" r:id="rId7"/>
    <p:sldId id="295" r:id="rId8"/>
    <p:sldId id="296" r:id="rId9"/>
    <p:sldId id="298" r:id="rId10"/>
    <p:sldId id="297" r:id="rId11"/>
    <p:sldId id="305" r:id="rId12"/>
    <p:sldId id="306" r:id="rId13"/>
    <p:sldId id="307" r:id="rId14"/>
    <p:sldId id="299" r:id="rId15"/>
    <p:sldId id="300" r:id="rId16"/>
    <p:sldId id="304" r:id="rId17"/>
    <p:sldId id="302" r:id="rId18"/>
    <p:sldId id="303" r:id="rId19"/>
    <p:sldId id="308" r:id="rId20"/>
    <p:sldId id="309" r:id="rId21"/>
    <p:sldId id="28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</p:embeddedFont>
    <p:embeddedFont>
      <p:font typeface="Ubuntu Light" panose="020B0604020202020204" charset="0"/>
      <p:regular r:id="rId26"/>
      <p:bold r:id="rId27"/>
      <p:italic r:id="rId28"/>
      <p:boldItalic r:id="rId29"/>
    </p:embeddedFont>
    <p:embeddedFont>
      <p:font typeface="Ubuntu" panose="020B0604020202020204" charset="0"/>
      <p:regular r:id="rId30"/>
      <p:bold r:id="rId31"/>
      <p:italic r:id="rId32"/>
      <p:boldItalic r:id="rId33"/>
    </p:embeddedFont>
    <p:embeddedFont>
      <p:font typeface="Freestyle Script" panose="030804020302050B0404" pitchFamily="66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Bodoni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FF324-D5AF-49EA-A2E9-B6584FF6F7AD}">
  <a:tblStyle styleId="{548FF324-D5AF-49EA-A2E9-B6584FF6F7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7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4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1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93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46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65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34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697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17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672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82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77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37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9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12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5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06950" y="352200"/>
            <a:ext cx="244875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dirty="0"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9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352183"/>
            <a:ext cx="8330100" cy="4311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" name="Google Shape;51;p8"/>
          <p:cNvSpPr/>
          <p:nvPr userDrawn="1"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828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038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bg1">
                    <a:lumMod val="95000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chemeClr val="bg1">
                    <a:lumMod val="65000"/>
                  </a:schemeClr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Google Shape;51;p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8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470612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Ubuntu" panose="020B0604020202020204" charset="0"/>
              </a:rPr>
              <a:t>Python Hero Academy</a:t>
            </a:r>
            <a:endParaRPr lang="en-US" dirty="0">
              <a:solidFill>
                <a:schemeClr val="tx2">
                  <a:lumMod val="75000"/>
                </a:schemeClr>
              </a:solidFill>
              <a:latin typeface="Ubuntu" panose="020B060402020202020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>
              <a:lumMod val="6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1</a:t>
            </a:fld>
            <a:endParaRPr lang="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Conditional Statements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hile… for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 </a:t>
            </a:r>
            <a:r>
              <a:rPr lang="en-US" i="1" dirty="0" smtClean="0"/>
              <a:t>if … elif … else</a:t>
            </a:r>
            <a:endParaRPr i="1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A way to make lists quickly</a:t>
            </a:r>
            <a:endParaRPr lang="en-US" i="1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 Comprehension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9863" y="2667263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With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 loops in python, we can execute a set of lines of code as long as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</a:rPr>
              <a:t>the condition is true:</a:t>
            </a:r>
            <a:endParaRPr lang="en-US" sz="1500" i="1" u="sng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While</a:t>
            </a:r>
            <a:r>
              <a:rPr lang="en-US" sz="2400" dirty="0" smtClean="0"/>
              <a:t> loops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6" name="Google Shape;239;p36"/>
          <p:cNvSpPr txBox="1">
            <a:spLocks/>
          </p:cNvSpPr>
          <p:nvPr/>
        </p:nvSpPr>
        <p:spPr>
          <a:xfrm>
            <a:off x="2884449" y="2051824"/>
            <a:ext cx="3293327" cy="184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err="1" smtClean="0">
                <a:solidFill>
                  <a:srgbClr val="C00000"/>
                </a:solidFill>
              </a:rPr>
              <a:t>some_condition</a:t>
            </a:r>
            <a:r>
              <a:rPr lang="en-US" sz="1500" b="1" dirty="0" smtClean="0">
                <a:solidFill>
                  <a:srgbClr val="C00000"/>
                </a:solidFill>
              </a:rPr>
              <a:t>  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4449" y="2178205"/>
            <a:ext cx="617034" cy="34197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5480" y="2178205"/>
            <a:ext cx="200723" cy="34197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51356" y="2587082"/>
            <a:ext cx="408876" cy="53525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84195" y="2338039"/>
            <a:ext cx="110025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947" y="2149394"/>
            <a:ext cx="1665248" cy="705317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This notation is used to start a while-loop.</a:t>
            </a: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947" y="3319347"/>
            <a:ext cx="1940313" cy="120804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Indentation is really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important, it separates all the statements inside and outside the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Elbow Connector 11"/>
          <p:cNvCxnSpPr>
            <a:stCxn id="9" idx="2"/>
            <a:endCxn id="14" idx="3"/>
          </p:cNvCxnSpPr>
          <p:nvPr/>
        </p:nvCxnSpPr>
        <p:spPr>
          <a:xfrm rot="5400000">
            <a:off x="2207012" y="2974589"/>
            <a:ext cx="801030" cy="1096534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26511" y="2338039"/>
            <a:ext cx="13084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34311" y="1852031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Always this notation comes after each conditional 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66676" y="2929642"/>
            <a:ext cx="2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76" y="3372981"/>
            <a:ext cx="1467635" cy="8670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25480" y="4238909"/>
            <a:ext cx="764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smtClean="0"/>
              <a:t>2</a:t>
            </a:r>
            <a:endParaRPr lang="en-US" dirty="0" smtClean="0"/>
          </a:p>
          <a:p>
            <a:r>
              <a:rPr lang="en-US" dirty="0" smtClean="0"/>
              <a:t>&gt;&gt; </a:t>
            </a:r>
            <a:r>
              <a:rPr lang="en-US" dirty="0" smtClean="0"/>
              <a:t>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0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20" grpId="0" animBg="1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5980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With while loops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You can execute a set of commands </a:t>
            </a:r>
            <a:r>
              <a:rPr lang="en-US" sz="1500" u="sng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as many times as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you want.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u="sng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</a:t>
            </a:r>
            <a:r>
              <a:rPr lang="en-US" sz="1500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reak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– </a:t>
            </a:r>
            <a:r>
              <a:rPr lang="en-US" sz="1500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continue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- </a:t>
            </a:r>
            <a:r>
              <a:rPr lang="en-US" sz="1500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pass</a:t>
            </a:r>
            <a:endParaRPr lang="en-US" sz="1500" u="sng" dirty="0" smtClean="0">
              <a:solidFill>
                <a:schemeClr val="tx1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Be careful about using while loops!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You need to make sure that at some point, the condition in while loop will be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! Otherwise your program keeps running with no ending.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These errors are called </a:t>
            </a:r>
            <a:r>
              <a:rPr lang="en-US" sz="1500" u="sng" dirty="0">
                <a:solidFill>
                  <a:schemeClr val="tx1">
                    <a:lumMod val="25000"/>
                  </a:schemeClr>
                </a:solidFill>
              </a:rPr>
              <a:t>run-time errors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While loops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Now </a:t>
            </a:r>
            <a:r>
              <a:rPr lang="en-US" sz="2700" dirty="0" smtClean="0"/>
              <a:t>let’s see some examples using ‘while’ in code…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9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Some objects in Python are iterable ,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it’s possible to iterate in every element of the object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Mylist</a:t>
            </a:r>
            <a:r>
              <a:rPr lang="en-US" sz="1400" b="1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= [“hey” , 1 , 2 , 3]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#Some Iteration Code  </a:t>
            </a:r>
            <a:endParaRPr lang="en-US" sz="1400" b="1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1200150" lvl="2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914400" lvl="2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For iteration in python we use </a:t>
            </a:r>
            <a:r>
              <a:rPr lang="en-US" sz="1500" i="1" u="sng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for</a:t>
            </a:r>
            <a:r>
              <a:rPr lang="en-US" sz="1500" i="1" u="sng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loops</a:t>
            </a:r>
            <a:endParaRPr lang="en-US" sz="1500" i="1" u="sng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For loops </a:t>
            </a:r>
            <a:r>
              <a:rPr lang="en-US" sz="2400" dirty="0" smtClean="0"/>
              <a:t>- </a:t>
            </a:r>
            <a:r>
              <a:rPr lang="en-US" sz="2400" dirty="0" smtClean="0"/>
              <a:t>Iteration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438186" y="2500320"/>
            <a:ext cx="1274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hey</a:t>
            </a:r>
          </a:p>
          <a:p>
            <a:r>
              <a:rPr lang="en-US" dirty="0" smtClean="0"/>
              <a:t>&gt;&gt; 1</a:t>
            </a:r>
          </a:p>
          <a:p>
            <a:r>
              <a:rPr lang="en-US" dirty="0" smtClean="0"/>
              <a:t>&gt;&gt; 2</a:t>
            </a:r>
          </a:p>
          <a:p>
            <a:r>
              <a:rPr lang="en-US" dirty="0" smtClean="0"/>
              <a:t>&gt;&gt;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2824976" y="1442224"/>
            <a:ext cx="2579648" cy="1226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en-US" sz="1500" b="1" dirty="0" smtClean="0">
                <a:solidFill>
                  <a:srgbClr val="C00000"/>
                </a:solidFill>
              </a:rPr>
              <a:t> in </a:t>
            </a:r>
            <a:r>
              <a:rPr lang="en-US" sz="1500" b="1" dirty="0" smtClean="0">
                <a:solidFill>
                  <a:schemeClr val="accent6">
                    <a:lumMod val="10000"/>
                  </a:schemeClr>
                </a:solidFill>
              </a:rPr>
              <a:t>iterable object 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For loops </a:t>
            </a:r>
            <a:r>
              <a:rPr lang="en-US" sz="2400" dirty="0"/>
              <a:t>-</a:t>
            </a:r>
            <a:r>
              <a:rPr lang="en-US" sz="2400" dirty="0" smtClean="0"/>
              <a:t> Iteration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2884458" y="1561170"/>
            <a:ext cx="349406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54950" y="2599510"/>
            <a:ext cx="2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29522" y="1759483"/>
            <a:ext cx="854936" cy="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0722" y="1457093"/>
            <a:ext cx="1799065" cy="698810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This notation is used for for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50" y="3784844"/>
            <a:ext cx="336502" cy="859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84458" y="2037590"/>
            <a:ext cx="356827" cy="4720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512" y="2785360"/>
            <a:ext cx="2103864" cy="128111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Indentation is really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important, it separates all the statements inside and outside the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4" idx="2"/>
            <a:endCxn id="15" idx="3"/>
          </p:cNvCxnSpPr>
          <p:nvPr/>
        </p:nvCxnSpPr>
        <p:spPr>
          <a:xfrm rot="5400000">
            <a:off x="2180996" y="2544043"/>
            <a:ext cx="916256" cy="84749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50" y="3030151"/>
            <a:ext cx="3584252" cy="6630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950" y="3799712"/>
            <a:ext cx="405751" cy="85995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956611" y="1623248"/>
            <a:ext cx="148683" cy="23044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992884" y="1244115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Don’t forget to use 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“:”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here too!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25" idx="3"/>
            <a:endCxn id="27" idx="1"/>
          </p:cNvCxnSpPr>
          <p:nvPr/>
        </p:nvCxnSpPr>
        <p:spPr>
          <a:xfrm flipV="1">
            <a:off x="5105294" y="1730123"/>
            <a:ext cx="1887590" cy="83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 animBg="1"/>
      <p:bldP spid="14" grpId="0" animBg="1"/>
      <p:bldP spid="15" grpId="0" animBg="1"/>
      <p:bldP spid="25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Now </a:t>
            </a:r>
            <a:r>
              <a:rPr lang="en-US" sz="2700" dirty="0" smtClean="0"/>
              <a:t>let’s see the iteration concept in code…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8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The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function returns a sequence of numbers.</a:t>
            </a:r>
          </a:p>
          <a:p>
            <a:pPr marL="285750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914400" lvl="2" indent="0" algn="l">
              <a:lnSpc>
                <a:spcPct val="150000"/>
              </a:lnSpc>
              <a:buNone/>
            </a:pPr>
            <a:endParaRPr lang="en-US" sz="1400" dirty="0">
              <a:solidFill>
                <a:schemeClr val="tx1">
                  <a:lumMod val="25000"/>
                </a:schemeClr>
              </a:solidFill>
            </a:endParaRPr>
          </a:p>
          <a:p>
            <a:pPr marL="914400" lvl="2" indent="0" algn="l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914400" lvl="2" indent="0" algn="l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914400" lvl="2" indent="0" algn="l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We can use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function to make another type of loops.</a:t>
            </a: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For loops – range() function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4265331" y="2041319"/>
            <a:ext cx="544555" cy="490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265331" y="2531971"/>
            <a:ext cx="544555" cy="490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5" idx="3"/>
          </p:cNvCxnSpPr>
          <p:nvPr/>
        </p:nvCxnSpPr>
        <p:spPr>
          <a:xfrm>
            <a:off x="4188211" y="2531971"/>
            <a:ext cx="621674" cy="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4850774" y="1937239"/>
                <a:ext cx="36978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Start: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𝑆𝑡𝑎𝑟𝑡𝑖𝑛𝑔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𝑑𝑒𝑓𝑎𝑢𝑙𝑡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74" y="1937239"/>
                <a:ext cx="3697884" cy="307777"/>
              </a:xfrm>
              <a:prstGeom prst="rect">
                <a:avLst/>
              </a:prstGeom>
              <a:blipFill>
                <a:blip r:embed="rId3"/>
                <a:stretch>
                  <a:fillRect l="-4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850773" y="2378082"/>
                <a:ext cx="21967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73" y="2378082"/>
                <a:ext cx="2196791" cy="307777"/>
              </a:xfrm>
              <a:prstGeom prst="rect">
                <a:avLst/>
              </a:prstGeom>
              <a:blipFill>
                <a:blip r:embed="rId4"/>
                <a:stretch>
                  <a:fillRect l="-83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4809886" y="2868735"/>
                <a:ext cx="39475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𝑗𝑢𝑚𝑝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𝑑𝑒𝑓𝑎𝑢𝑙𝑡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86" y="2868735"/>
                <a:ext cx="3947538" cy="307777"/>
              </a:xfrm>
              <a:prstGeom prst="rect">
                <a:avLst/>
              </a:prstGeom>
              <a:blipFill>
                <a:blip r:embed="rId5"/>
                <a:stretch>
                  <a:fillRect l="-46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62621" y="2378082"/>
            <a:ext cx="222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range(Start , Stop ,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Here’s an example:</a:t>
            </a:r>
          </a:p>
          <a:p>
            <a:pPr marL="285750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Let’s return to the code for more examples…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  <a:p>
            <a:pPr marL="1200150" lvl="2" indent="-285750" algn="l"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For loops – range() function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12" name="Google Shape;239;p36"/>
          <p:cNvSpPr txBox="1">
            <a:spLocks/>
          </p:cNvSpPr>
          <p:nvPr/>
        </p:nvSpPr>
        <p:spPr>
          <a:xfrm>
            <a:off x="3310058" y="1792647"/>
            <a:ext cx="2496010" cy="110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chemeClr val="accent6">
                    <a:lumMod val="10000"/>
                  </a:schemeClr>
                </a:solidFill>
              </a:rPr>
              <a:t>i </a:t>
            </a:r>
            <a:r>
              <a:rPr lang="en-US" sz="1500" b="1" dirty="0" smtClean="0">
                <a:solidFill>
                  <a:srgbClr val="C00000"/>
                </a:solidFill>
              </a:rPr>
              <a:t> in  </a:t>
            </a: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range(0 , 5 , 1)  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print(i)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5493" y="1913785"/>
            <a:ext cx="223024" cy="283503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10058" y="2572193"/>
            <a:ext cx="1274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&gt;&gt; </a:t>
            </a:r>
            <a:r>
              <a:rPr lang="en-US" sz="1600" dirty="0" smtClean="0"/>
              <a:t>0</a:t>
            </a:r>
            <a:endParaRPr lang="en-US" sz="1600" dirty="0" smtClean="0"/>
          </a:p>
          <a:p>
            <a:r>
              <a:rPr lang="en-US" sz="1600" dirty="0" smtClean="0"/>
              <a:t>&gt;&gt; 1</a:t>
            </a:r>
          </a:p>
          <a:p>
            <a:r>
              <a:rPr lang="en-US" sz="1600" dirty="0" smtClean="0"/>
              <a:t>&gt;&gt; </a:t>
            </a:r>
            <a:r>
              <a:rPr lang="en-US" sz="1600" dirty="0" smtClean="0"/>
              <a:t>2</a:t>
            </a:r>
          </a:p>
          <a:p>
            <a:r>
              <a:rPr lang="en-US" sz="1600" dirty="0"/>
              <a:t>&gt;&gt; 3</a:t>
            </a:r>
            <a:endParaRPr lang="en-US" sz="1600" dirty="0" smtClean="0"/>
          </a:p>
          <a:p>
            <a:r>
              <a:rPr lang="en-US" sz="1600" dirty="0"/>
              <a:t>&gt;&gt; </a:t>
            </a:r>
            <a:r>
              <a:rPr lang="en-US" sz="1600" dirty="0" smtClean="0"/>
              <a:t>4</a:t>
            </a:r>
            <a:endParaRPr lang="en-US" sz="1600" dirty="0" smtClean="0"/>
          </a:p>
        </p:txBody>
      </p:sp>
      <p:cxnSp>
        <p:nvCxnSpPr>
          <p:cNvPr id="3" name="Elbow Connector 2"/>
          <p:cNvCxnSpPr>
            <a:stCxn id="13" idx="0"/>
            <a:endCxn id="18" idx="1"/>
          </p:cNvCxnSpPr>
          <p:nvPr/>
        </p:nvCxnSpPr>
        <p:spPr>
          <a:xfrm rot="5400000" flipH="1" flipV="1">
            <a:off x="5346027" y="400569"/>
            <a:ext cx="174194" cy="285223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9244" y="1253583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“in”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operator is used here again.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399" y="1966842"/>
            <a:ext cx="148683" cy="230446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Elbow Connector 19"/>
          <p:cNvCxnSpPr>
            <a:stCxn id="19" idx="2"/>
            <a:endCxn id="23" idx="1"/>
          </p:cNvCxnSpPr>
          <p:nvPr/>
        </p:nvCxnSpPr>
        <p:spPr>
          <a:xfrm rot="16200000" flipH="1">
            <a:off x="5860326" y="1897702"/>
            <a:ext cx="699332" cy="12985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9244" y="2410612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Don’t forget to use 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“:”</a:t>
            </a:r>
            <a:r>
              <a:rPr lang="en-US" sz="16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here too!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Conditional Statements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/>
              <a:t>w</a:t>
            </a:r>
            <a:r>
              <a:rPr lang="en-US" i="1" dirty="0" smtClean="0"/>
              <a:t>hile… for 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Loops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 </a:t>
            </a:r>
            <a:r>
              <a:rPr lang="en-US" i="1" dirty="0" smtClean="0"/>
              <a:t>if … elif … else</a:t>
            </a:r>
            <a:endParaRPr i="1"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 way to make lists quickly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>
                    <a:lumMod val="50000"/>
                  </a:schemeClr>
                </a:solidFill>
              </a:rPr>
              <a:t>List Comprehension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3701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44994" y="3772725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1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We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learnt how to make different </a:t>
            </a:r>
            <a:r>
              <a:rPr lang="en-US" sz="1500" i="1" u="sng" dirty="0">
                <a:solidFill>
                  <a:schemeClr val="tx1">
                    <a:lumMod val="25000"/>
                  </a:schemeClr>
                </a:solidFill>
              </a:rPr>
              <a:t>data structures 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and </a:t>
            </a:r>
            <a:r>
              <a:rPr lang="en-US" sz="1500" i="1" u="sng" dirty="0">
                <a:solidFill>
                  <a:schemeClr val="tx1">
                    <a:lumMod val="25000"/>
                  </a:schemeClr>
                </a:solidFill>
              </a:rPr>
              <a:t>variables</a:t>
            </a: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in python: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2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 , float , </a:t>
            </a:r>
            <a:r>
              <a:rPr lang="en-US" dirty="0" err="1" smtClean="0">
                <a:solidFill>
                  <a:schemeClr val="tx1">
                    <a:lumMod val="25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 , bool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25000"/>
                  </a:schemeClr>
                </a:solidFill>
              </a:rPr>
              <a:t>list, dictionary, set , tuple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We learnt how to calculate and operate </a:t>
            </a:r>
            <a:r>
              <a:rPr lang="en-US" sz="1500" i="1" u="sng" dirty="0" smtClean="0">
                <a:solidFill>
                  <a:schemeClr val="tx1">
                    <a:lumMod val="25000"/>
                  </a:schemeClr>
                </a:solidFill>
              </a:rPr>
              <a:t>different operations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between variables: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X + Y , X * Y , X // Y …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X in Y , X is Z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25000"/>
                  </a:schemeClr>
                </a:solidFill>
              </a:rPr>
              <a:t>… </a:t>
            </a:r>
            <a:endParaRPr lang="en-US" dirty="0">
              <a:solidFill>
                <a:schemeClr val="tx1">
                  <a:lumMod val="25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endParaRPr lang="en-US" sz="15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Previously on the course…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List comprehension is one of the special ways of creating lists in python.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Other ways like using </a:t>
            </a:r>
            <a:r>
              <a:rPr lang="en-US" sz="15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.append()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method is also available.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But, list comprehension is easier and includes less lines of code.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Let’s see some examples…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List Comprehension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" smtClean="0"/>
              <a:pPr/>
              <a:t>21</a:t>
            </a:fld>
            <a:endParaRPr lang="es"/>
          </a:p>
        </p:txBody>
      </p:sp>
      <p:sp>
        <p:nvSpPr>
          <p:cNvPr id="2" name="TextBox 1"/>
          <p:cNvSpPr txBox="1"/>
          <p:nvPr/>
        </p:nvSpPr>
        <p:spPr>
          <a:xfrm>
            <a:off x="1620644" y="527824"/>
            <a:ext cx="5776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Thanks!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Got any questions or suggestions?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Here’s some contact info:</a:t>
            </a:r>
          </a:p>
          <a:p>
            <a:pPr algn="ctr"/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@</a:t>
            </a:r>
            <a:r>
              <a:rPr lang="en-US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KMasoumi</a:t>
            </a:r>
            <a:endParaRPr lang="en-US" sz="3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tyle Script" panose="030804020302050B0404" pitchFamily="66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69" y="2720898"/>
            <a:ext cx="1709882" cy="170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0849" y="1360448"/>
            <a:ext cx="7857892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25000"/>
                  </a:schemeClr>
                </a:solidFill>
              </a:rPr>
              <a:t>But how can we change </a:t>
            </a:r>
            <a:r>
              <a:rPr lang="en-US" sz="1800" i="1" u="sng" dirty="0" smtClean="0">
                <a:solidFill>
                  <a:schemeClr val="tx1">
                    <a:lumMod val="25000"/>
                  </a:schemeClr>
                </a:solidFill>
              </a:rPr>
              <a:t>control flow</a:t>
            </a:r>
            <a:r>
              <a:rPr lang="en-US" sz="1800" dirty="0" smtClean="0">
                <a:solidFill>
                  <a:schemeClr val="tx1">
                    <a:lumMod val="25000"/>
                  </a:schemeClr>
                </a:solidFill>
              </a:rPr>
              <a:t>?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>
                    <a:lumMod val="25000"/>
                  </a:schemeClr>
                </a:solidFill>
              </a:rPr>
              <a:t>1. How to run only a specific parts of the code? </a:t>
            </a:r>
            <a:r>
              <a:rPr lang="en-US" sz="18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Conditional Statements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2. How to run some parts of the code more than once?  Loops</a:t>
            </a:r>
            <a:endParaRPr lang="en-US" sz="18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</a:pPr>
            <a:endParaRPr lang="en-US" sz="1600" dirty="0">
              <a:solidFill>
                <a:schemeClr val="tx1">
                  <a:lumMod val="25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And now…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21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Conditional Statements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while… for 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Loops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if … elif … else</a:t>
            </a:r>
            <a:endParaRPr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i="1" dirty="0" smtClean="0"/>
              <a:t>A way to make lists quickly</a:t>
            </a:r>
            <a:endParaRPr lang="en-US" i="1"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List Comprehension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grpSp>
        <p:nvGrpSpPr>
          <p:cNvPr id="13" name="Check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952428" y="1540038"/>
            <a:ext cx="573617" cy="542925"/>
            <a:chOff x="2875" y="1062"/>
            <a:chExt cx="2168" cy="2052"/>
          </a:xfrm>
          <a:solidFill>
            <a:schemeClr val="accent1"/>
          </a:solidFill>
        </p:grpSpPr>
        <p:sp>
          <p:nvSpPr>
            <p:cNvPr id="14" name="Freeform 240"/>
            <p:cNvSpPr>
              <a:spLocks/>
            </p:cNvSpPr>
            <p:nvPr/>
          </p:nvSpPr>
          <p:spPr bwMode="auto">
            <a:xfrm>
              <a:off x="3276" y="1062"/>
              <a:ext cx="1767" cy="1523"/>
            </a:xfrm>
            <a:custGeom>
              <a:avLst/>
              <a:gdLst>
                <a:gd name="T0" fmla="*/ 407 w 445"/>
                <a:gd name="T1" fmla="*/ 0 h 383"/>
                <a:gd name="T2" fmla="*/ 389 w 445"/>
                <a:gd name="T3" fmla="*/ 5 h 383"/>
                <a:gd name="T4" fmla="*/ 134 w 445"/>
                <a:gd name="T5" fmla="*/ 287 h 383"/>
                <a:gd name="T6" fmla="*/ 64 w 445"/>
                <a:gd name="T7" fmla="*/ 196 h 383"/>
                <a:gd name="T8" fmla="*/ 38 w 445"/>
                <a:gd name="T9" fmla="*/ 183 h 383"/>
                <a:gd name="T10" fmla="*/ 18 w 445"/>
                <a:gd name="T11" fmla="*/ 190 h 383"/>
                <a:gd name="T12" fmla="*/ 11 w 445"/>
                <a:gd name="T13" fmla="*/ 237 h 383"/>
                <a:gd name="T14" fmla="*/ 113 w 445"/>
                <a:gd name="T15" fmla="*/ 370 h 383"/>
                <a:gd name="T16" fmla="*/ 140 w 445"/>
                <a:gd name="T17" fmla="*/ 383 h 383"/>
                <a:gd name="T18" fmla="*/ 144 w 445"/>
                <a:gd name="T19" fmla="*/ 383 h 383"/>
                <a:gd name="T20" fmla="*/ 170 w 445"/>
                <a:gd name="T21" fmla="*/ 363 h 383"/>
                <a:gd name="T22" fmla="*/ 425 w 445"/>
                <a:gd name="T23" fmla="*/ 61 h 383"/>
                <a:gd name="T24" fmla="*/ 435 w 445"/>
                <a:gd name="T25" fmla="*/ 15 h 383"/>
                <a:gd name="T26" fmla="*/ 407 w 445"/>
                <a:gd name="T2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5" h="383">
                  <a:moveTo>
                    <a:pt x="407" y="0"/>
                  </a:moveTo>
                  <a:cubicBezTo>
                    <a:pt x="401" y="0"/>
                    <a:pt x="395" y="1"/>
                    <a:pt x="389" y="5"/>
                  </a:cubicBezTo>
                  <a:cubicBezTo>
                    <a:pt x="256" y="91"/>
                    <a:pt x="173" y="218"/>
                    <a:pt x="134" y="287"/>
                  </a:cubicBezTo>
                  <a:lnTo>
                    <a:pt x="64" y="196"/>
                  </a:lnTo>
                  <a:cubicBezTo>
                    <a:pt x="58" y="188"/>
                    <a:pt x="48" y="183"/>
                    <a:pt x="38" y="183"/>
                  </a:cubicBezTo>
                  <a:cubicBezTo>
                    <a:pt x="31" y="183"/>
                    <a:pt x="24" y="185"/>
                    <a:pt x="18" y="190"/>
                  </a:cubicBezTo>
                  <a:cubicBezTo>
                    <a:pt x="3" y="201"/>
                    <a:pt x="0" y="222"/>
                    <a:pt x="11" y="237"/>
                  </a:cubicBezTo>
                  <a:lnTo>
                    <a:pt x="113" y="370"/>
                  </a:lnTo>
                  <a:cubicBezTo>
                    <a:pt x="120" y="378"/>
                    <a:pt x="130" y="383"/>
                    <a:pt x="140" y="383"/>
                  </a:cubicBezTo>
                  <a:cubicBezTo>
                    <a:pt x="141" y="383"/>
                    <a:pt x="143" y="383"/>
                    <a:pt x="144" y="383"/>
                  </a:cubicBezTo>
                  <a:cubicBezTo>
                    <a:pt x="156" y="381"/>
                    <a:pt x="166" y="374"/>
                    <a:pt x="170" y="363"/>
                  </a:cubicBezTo>
                  <a:cubicBezTo>
                    <a:pt x="171" y="361"/>
                    <a:pt x="255" y="171"/>
                    <a:pt x="425" y="61"/>
                  </a:cubicBezTo>
                  <a:cubicBezTo>
                    <a:pt x="441" y="51"/>
                    <a:pt x="445" y="30"/>
                    <a:pt x="435" y="15"/>
                  </a:cubicBezTo>
                  <a:cubicBezTo>
                    <a:pt x="429" y="5"/>
                    <a:pt x="418" y="0"/>
                    <a:pt x="4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41"/>
            <p:cNvSpPr>
              <a:spLocks/>
            </p:cNvSpPr>
            <p:nvPr/>
          </p:nvSpPr>
          <p:spPr bwMode="auto">
            <a:xfrm>
              <a:off x="2875" y="1261"/>
              <a:ext cx="1854" cy="1853"/>
            </a:xfrm>
            <a:custGeom>
              <a:avLst/>
              <a:gdLst>
                <a:gd name="T0" fmla="*/ 400 w 467"/>
                <a:gd name="T1" fmla="*/ 172 h 466"/>
                <a:gd name="T2" fmla="*/ 400 w 467"/>
                <a:gd name="T3" fmla="*/ 400 h 466"/>
                <a:gd name="T4" fmla="*/ 67 w 467"/>
                <a:gd name="T5" fmla="*/ 400 h 466"/>
                <a:gd name="T6" fmla="*/ 67 w 467"/>
                <a:gd name="T7" fmla="*/ 66 h 466"/>
                <a:gd name="T8" fmla="*/ 315 w 467"/>
                <a:gd name="T9" fmla="*/ 66 h 466"/>
                <a:gd name="T10" fmla="*/ 379 w 467"/>
                <a:gd name="T11" fmla="*/ 0 h 466"/>
                <a:gd name="T12" fmla="*/ 67 w 467"/>
                <a:gd name="T13" fmla="*/ 0 h 466"/>
                <a:gd name="T14" fmla="*/ 0 w 467"/>
                <a:gd name="T15" fmla="*/ 66 h 466"/>
                <a:gd name="T16" fmla="*/ 0 w 467"/>
                <a:gd name="T17" fmla="*/ 400 h 466"/>
                <a:gd name="T18" fmla="*/ 67 w 467"/>
                <a:gd name="T19" fmla="*/ 466 h 466"/>
                <a:gd name="T20" fmla="*/ 400 w 467"/>
                <a:gd name="T21" fmla="*/ 466 h 466"/>
                <a:gd name="T22" fmla="*/ 467 w 467"/>
                <a:gd name="T23" fmla="*/ 400 h 466"/>
                <a:gd name="T24" fmla="*/ 467 w 467"/>
                <a:gd name="T25" fmla="*/ 100 h 466"/>
                <a:gd name="T26" fmla="*/ 400 w 467"/>
                <a:gd name="T27" fmla="*/ 172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466">
                  <a:moveTo>
                    <a:pt x="400" y="172"/>
                  </a:moveTo>
                  <a:lnTo>
                    <a:pt x="400" y="400"/>
                  </a:lnTo>
                  <a:lnTo>
                    <a:pt x="67" y="400"/>
                  </a:lnTo>
                  <a:lnTo>
                    <a:pt x="67" y="66"/>
                  </a:lnTo>
                  <a:lnTo>
                    <a:pt x="315" y="66"/>
                  </a:lnTo>
                  <a:cubicBezTo>
                    <a:pt x="334" y="44"/>
                    <a:pt x="355" y="22"/>
                    <a:pt x="379" y="0"/>
                  </a:cubicBezTo>
                  <a:lnTo>
                    <a:pt x="67" y="0"/>
                  </a:lnTo>
                  <a:cubicBezTo>
                    <a:pt x="30" y="0"/>
                    <a:pt x="0" y="30"/>
                    <a:pt x="0" y="66"/>
                  </a:cubicBezTo>
                  <a:lnTo>
                    <a:pt x="0" y="400"/>
                  </a:lnTo>
                  <a:cubicBezTo>
                    <a:pt x="0" y="436"/>
                    <a:pt x="30" y="466"/>
                    <a:pt x="67" y="466"/>
                  </a:cubicBezTo>
                  <a:lnTo>
                    <a:pt x="400" y="466"/>
                  </a:lnTo>
                  <a:cubicBezTo>
                    <a:pt x="437" y="466"/>
                    <a:pt x="467" y="436"/>
                    <a:pt x="467" y="400"/>
                  </a:cubicBezTo>
                  <a:lnTo>
                    <a:pt x="467" y="100"/>
                  </a:lnTo>
                  <a:cubicBezTo>
                    <a:pt x="442" y="124"/>
                    <a:pt x="419" y="148"/>
                    <a:pt x="400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981307" y="1360448"/>
            <a:ext cx="7396976" cy="3233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Sometimes we just want to execute certain parts of the </a:t>
            </a: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code,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dirty="0">
                <a:solidFill>
                  <a:schemeClr val="tx1">
                    <a:lumMod val="25000"/>
                  </a:schemeClr>
                </a:solidFill>
              </a:rPr>
              <a:t>For example 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25000"/>
                  </a:schemeClr>
                </a:solidFill>
              </a:rPr>
              <a:t>if my salary &lt; expenses </a:t>
            </a:r>
            <a:r>
              <a:rPr lang="en-US" sz="14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 Send a warning for me.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If my salary &gt;= equal to my expenses  Print “You’re fine</a:t>
            </a:r>
            <a:r>
              <a:rPr lang="en-US" sz="1400" dirty="0" smtClean="0">
                <a:solidFill>
                  <a:schemeClr val="tx1">
                    <a:lumMod val="25000"/>
                  </a:schemeClr>
                </a:solidFill>
                <a:sym typeface="Wingdings" panose="05000000000000000000" pitchFamily="2" charset="2"/>
              </a:rPr>
              <a:t>!”</a:t>
            </a:r>
            <a:endParaRPr lang="en-US" sz="1500" dirty="0" smtClean="0">
              <a:solidFill>
                <a:schemeClr val="tx1">
                  <a:lumMod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sz="1500" dirty="0" smtClean="0">
                <a:solidFill>
                  <a:schemeClr val="tx1">
                    <a:lumMod val="25000"/>
                  </a:schemeClr>
                </a:solidFill>
              </a:rPr>
              <a:t>Three important key words: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i="1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5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i="1" dirty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15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500" i="1" dirty="0" smtClean="0">
                <a:solidFill>
                  <a:schemeClr val="tx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Conditional Statements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7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360234" y="1442224"/>
            <a:ext cx="2416098" cy="1457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some_condition  :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if Syntax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412272" y="1561170"/>
            <a:ext cx="200723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2014654" y="1773043"/>
            <a:ext cx="1397618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4341" y="1298187"/>
            <a:ext cx="1940313" cy="972015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key word to start conditional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4427" y="1561170"/>
            <a:ext cx="200723" cy="341972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5345150" y="1732156"/>
            <a:ext cx="13084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52950" y="1246148"/>
            <a:ext cx="2104474" cy="972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Always this notation comes after each conditional 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12272" y="2018370"/>
            <a:ext cx="468352" cy="42374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>
            <a:off x="3646448" y="2442115"/>
            <a:ext cx="0" cy="7694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7970" y="3230136"/>
            <a:ext cx="1940313" cy="97201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Indentation is really important for all statements inside the conditional scope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27" y="3575079"/>
            <a:ext cx="3715038" cy="8547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85623" y="3110836"/>
            <a:ext cx="2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360234" y="1442224"/>
            <a:ext cx="2044390" cy="1226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some_condition: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if-else Syntax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8" name="Google Shape;239;p36"/>
          <p:cNvSpPr txBox="1">
            <a:spLocks/>
          </p:cNvSpPr>
          <p:nvPr/>
        </p:nvSpPr>
        <p:spPr>
          <a:xfrm>
            <a:off x="3360234" y="2456985"/>
            <a:ext cx="2312020" cy="12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lse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2272" y="1561170"/>
            <a:ext cx="200723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2271" y="2503449"/>
            <a:ext cx="431183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9" idx="2"/>
          </p:cNvCxnSpPr>
          <p:nvPr/>
        </p:nvCxnSpPr>
        <p:spPr>
          <a:xfrm flipH="1">
            <a:off x="3508917" y="1984915"/>
            <a:ext cx="3717" cy="51853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11299" y="2193073"/>
            <a:ext cx="1397618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70986" y="1718217"/>
            <a:ext cx="1940313" cy="972015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If and else notations are lined up with each other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3360234" y="1442224"/>
            <a:ext cx="2044390" cy="1226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some_condition: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 smtClean="0"/>
              <a:t>if-elif-else Syntax</a:t>
            </a:r>
            <a:endParaRPr lang="en-US"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8" name="Google Shape;239;p36"/>
          <p:cNvSpPr txBox="1">
            <a:spLocks/>
          </p:cNvSpPr>
          <p:nvPr/>
        </p:nvSpPr>
        <p:spPr>
          <a:xfrm>
            <a:off x="3360233" y="2456985"/>
            <a:ext cx="3293325" cy="12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elif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 </a:t>
            </a:r>
            <a:r>
              <a:rPr lang="en-US" sz="1500" b="1" dirty="0" smtClean="0">
                <a:solidFill>
                  <a:srgbClr val="C00000"/>
                </a:solidFill>
              </a:rPr>
              <a:t>some_other_condition 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2272" y="1561170"/>
            <a:ext cx="200723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2272" y="2503449"/>
            <a:ext cx="364274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9" idx="2"/>
          </p:cNvCxnSpPr>
          <p:nvPr/>
        </p:nvCxnSpPr>
        <p:spPr>
          <a:xfrm flipH="1">
            <a:off x="3508917" y="1984915"/>
            <a:ext cx="3717" cy="51853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11299" y="2193073"/>
            <a:ext cx="1397618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1512" y="1875814"/>
            <a:ext cx="1999787" cy="705317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</a:rPr>
              <a:t>If and else and elif notations are all lined up with each other again</a:t>
            </a:r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Google Shape;239;p36"/>
          <p:cNvSpPr txBox="1">
            <a:spLocks/>
          </p:cNvSpPr>
          <p:nvPr/>
        </p:nvSpPr>
        <p:spPr>
          <a:xfrm>
            <a:off x="3360234" y="3425281"/>
            <a:ext cx="2312020" cy="122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  <a:r>
              <a:rPr lang="en-US" sz="1500" b="1" dirty="0" smtClean="0">
                <a:solidFill>
                  <a:schemeClr val="tx1">
                    <a:lumMod val="25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#some_code</a:t>
            </a: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lvl="1" indent="0" algn="l">
              <a:lnSpc>
                <a:spcPct val="150000"/>
              </a:lnSpc>
              <a:buFont typeface="Ubuntu Light"/>
              <a:buNone/>
            </a:pPr>
            <a:endParaRPr lang="en-US" sz="15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508917" y="2927194"/>
            <a:ext cx="0" cy="63930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12272" y="3566497"/>
            <a:ext cx="431182" cy="423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0986" y="2705651"/>
            <a:ext cx="1940313" cy="972015"/>
          </a:xfrm>
          <a:prstGeom prst="rect">
            <a:avLst/>
          </a:prstGeom>
          <a:noFill/>
          <a:ln w="285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have as many elif statements as you want!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11299" y="2789289"/>
            <a:ext cx="1293537" cy="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29212" y="1457092"/>
            <a:ext cx="251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Freestyle Script" panose="030804020302050B0404" pitchFamily="66" charset="0"/>
              </a:rPr>
              <a:t>A simple example…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12" y="1875814"/>
            <a:ext cx="2968146" cy="236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13" grpId="0" animBg="1"/>
      <p:bldP spid="16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 smtClean="0"/>
              <a:t>Now let’s get back to the code…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7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Minimal Charm">
  <a:themeElements>
    <a:clrScheme name="Custom 46">
      <a:dk1>
        <a:srgbClr val="F2F2F2"/>
      </a:dk1>
      <a:lt1>
        <a:srgbClr val="FFFFFF"/>
      </a:lt1>
      <a:dk2>
        <a:srgbClr val="666666"/>
      </a:dk2>
      <a:lt2>
        <a:srgbClr val="999999"/>
      </a:lt2>
      <a:accent1>
        <a:srgbClr val="30B854"/>
      </a:accent1>
      <a:accent2>
        <a:srgbClr val="BEEECA"/>
      </a:accent2>
      <a:accent3>
        <a:srgbClr val="1F7A37"/>
      </a:accent3>
      <a:accent4>
        <a:srgbClr val="1F7A37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816</Words>
  <Application>Microsoft Office PowerPoint</Application>
  <PresentationFormat>On-screen Show (16:9)</PresentationFormat>
  <Paragraphs>182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Wingdings</vt:lpstr>
      <vt:lpstr>Calibri</vt:lpstr>
      <vt:lpstr>Ubuntu Light</vt:lpstr>
      <vt:lpstr>Ubuntu</vt:lpstr>
      <vt:lpstr>Freestyle Script</vt:lpstr>
      <vt:lpstr>Cambria Math</vt:lpstr>
      <vt:lpstr>Arvo</vt:lpstr>
      <vt:lpstr>Bodoni</vt:lpstr>
      <vt:lpstr>Arial</vt:lpstr>
      <vt:lpstr>Minimal Charm</vt:lpstr>
      <vt:lpstr>PowerPoint Presentation</vt:lpstr>
      <vt:lpstr>Previously on the course…</vt:lpstr>
      <vt:lpstr>And now…</vt:lpstr>
      <vt:lpstr>Contents</vt:lpstr>
      <vt:lpstr>Conditional Statements</vt:lpstr>
      <vt:lpstr>if Syntax</vt:lpstr>
      <vt:lpstr>if-else Syntax</vt:lpstr>
      <vt:lpstr>if-elif-else Syntax</vt:lpstr>
      <vt:lpstr>PowerPoint Presentation</vt:lpstr>
      <vt:lpstr>Contents</vt:lpstr>
      <vt:lpstr>While loops</vt:lpstr>
      <vt:lpstr>While loops</vt:lpstr>
      <vt:lpstr>PowerPoint Presentation</vt:lpstr>
      <vt:lpstr>For loops - Iteration</vt:lpstr>
      <vt:lpstr>For loops - Iteration</vt:lpstr>
      <vt:lpstr>PowerPoint Presentation</vt:lpstr>
      <vt:lpstr>For loops – range() function</vt:lpstr>
      <vt:lpstr>For loops – range() function</vt:lpstr>
      <vt:lpstr>Contents</vt:lpstr>
      <vt:lpstr>List Comprehension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maryam</dc:creator>
  <cp:lastModifiedBy>Maryam Tashvighi</cp:lastModifiedBy>
  <cp:revision>75</cp:revision>
  <dcterms:modified xsi:type="dcterms:W3CDTF">2021-03-02T12:41:03Z</dcterms:modified>
</cp:coreProperties>
</file>