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60" r:id="rId5"/>
    <p:sldId id="266" r:id="rId6"/>
    <p:sldId id="289" r:id="rId7"/>
    <p:sldId id="287" r:id="rId8"/>
    <p:sldId id="290" r:id="rId9"/>
    <p:sldId id="291" r:id="rId10"/>
    <p:sldId id="292" r:id="rId11"/>
    <p:sldId id="293" r:id="rId12"/>
    <p:sldId id="294" r:id="rId13"/>
    <p:sldId id="282" r:id="rId14"/>
    <p:sldId id="269" r:id="rId15"/>
    <p:sldId id="276" r:id="rId16"/>
    <p:sldId id="288" r:id="rId17"/>
    <p:sldId id="296" r:id="rId18"/>
    <p:sldId id="297" r:id="rId19"/>
    <p:sldId id="295" r:id="rId20"/>
    <p:sldId id="298" r:id="rId21"/>
    <p:sldId id="299" r:id="rId22"/>
    <p:sldId id="30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68" autoAdjust="0"/>
    <p:restoredTop sz="94660"/>
  </p:normalViewPr>
  <p:slideViewPr>
    <p:cSldViewPr snapToGrid="0">
      <p:cViewPr varScale="1">
        <p:scale>
          <a:sx n="127" d="100"/>
          <a:sy n="127" d="100"/>
        </p:scale>
        <p:origin x="192"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55893-672A-4932-95C5-EAE53B2173C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453CE98-A7D1-4850-B4E3-8D1CB321D82F}">
      <dgm:prSet/>
      <dgm:spPr/>
      <dgm:t>
        <a:bodyPr/>
        <a:lstStyle/>
        <a:p>
          <a:r>
            <a:rPr lang="en-US" dirty="0"/>
            <a:t>Accurately analyzing accidents can help governments to better the safety of their roads and highways. </a:t>
          </a:r>
        </a:p>
      </dgm:t>
    </dgm:pt>
    <dgm:pt modelId="{40EAD31B-C887-4A82-91AE-9724B57B60C7}" type="parTrans" cxnId="{B4413C7E-0369-4E21-864C-A9F780123D89}">
      <dgm:prSet/>
      <dgm:spPr/>
      <dgm:t>
        <a:bodyPr/>
        <a:lstStyle/>
        <a:p>
          <a:endParaRPr lang="en-US"/>
        </a:p>
      </dgm:t>
    </dgm:pt>
    <dgm:pt modelId="{B87E41FE-DDAF-46E4-A9F9-5DCDD4AAEE27}" type="sibTrans" cxnId="{B4413C7E-0369-4E21-864C-A9F780123D89}">
      <dgm:prSet/>
      <dgm:spPr/>
      <dgm:t>
        <a:bodyPr/>
        <a:lstStyle/>
        <a:p>
          <a:endParaRPr lang="en-US"/>
        </a:p>
      </dgm:t>
    </dgm:pt>
    <dgm:pt modelId="{F5465AFF-3A32-4ACF-AF6E-A8F4FB0E0A0C}">
      <dgm:prSet/>
      <dgm:spPr/>
      <dgm:t>
        <a:bodyPr/>
        <a:lstStyle/>
        <a:p>
          <a:r>
            <a:rPr lang="en-US" dirty="0"/>
            <a:t>Identifying high areas of accidents and high areas of accident severity can highlight areas of concern. </a:t>
          </a:r>
        </a:p>
      </dgm:t>
    </dgm:pt>
    <dgm:pt modelId="{8413F6DA-DFCF-465F-9E2C-094A780F4745}" type="parTrans" cxnId="{69D64BA4-DCF2-4D2F-8DAF-7CA20C2263D9}">
      <dgm:prSet/>
      <dgm:spPr/>
      <dgm:t>
        <a:bodyPr/>
        <a:lstStyle/>
        <a:p>
          <a:endParaRPr lang="en-US"/>
        </a:p>
      </dgm:t>
    </dgm:pt>
    <dgm:pt modelId="{2DBF149C-28EB-439C-9F76-D2D52DB14C8B}" type="sibTrans" cxnId="{69D64BA4-DCF2-4D2F-8DAF-7CA20C2263D9}">
      <dgm:prSet/>
      <dgm:spPr/>
      <dgm:t>
        <a:bodyPr/>
        <a:lstStyle/>
        <a:p>
          <a:endParaRPr lang="en-US"/>
        </a:p>
      </dgm:t>
    </dgm:pt>
    <dgm:pt modelId="{C4EF5A29-A89C-4E9D-92FB-42C046B040FF}">
      <dgm:prSet/>
      <dgm:spPr/>
      <dgm:t>
        <a:bodyPr/>
        <a:lstStyle/>
        <a:p>
          <a:r>
            <a:rPr lang="en-US" dirty="0"/>
            <a:t>It can also be beneficial to insurance companies looking to change their rates in different areas. </a:t>
          </a:r>
        </a:p>
      </dgm:t>
    </dgm:pt>
    <dgm:pt modelId="{036151D8-BF2D-4BA1-BD05-63A127D97051}" type="parTrans" cxnId="{9B0F2AAC-6968-4836-B8AF-95AB7338F48B}">
      <dgm:prSet/>
      <dgm:spPr/>
      <dgm:t>
        <a:bodyPr/>
        <a:lstStyle/>
        <a:p>
          <a:endParaRPr lang="en-US"/>
        </a:p>
      </dgm:t>
    </dgm:pt>
    <dgm:pt modelId="{933631EF-D242-4B75-B255-B4D2FE2ECDF7}" type="sibTrans" cxnId="{9B0F2AAC-6968-4836-B8AF-95AB7338F48B}">
      <dgm:prSet/>
      <dgm:spPr/>
      <dgm:t>
        <a:bodyPr/>
        <a:lstStyle/>
        <a:p>
          <a:endParaRPr lang="en-US"/>
        </a:p>
      </dgm:t>
    </dgm:pt>
    <dgm:pt modelId="{E43FA864-7F21-497C-8FC7-85BE9D3EF03F}" type="pres">
      <dgm:prSet presAssocID="{48955893-672A-4932-95C5-EAE53B2173C2}" presName="root" presStyleCnt="0">
        <dgm:presLayoutVars>
          <dgm:dir/>
          <dgm:resizeHandles val="exact"/>
        </dgm:presLayoutVars>
      </dgm:prSet>
      <dgm:spPr/>
    </dgm:pt>
    <dgm:pt modelId="{AB3EB529-3AEA-4585-9F10-E74841E16117}" type="pres">
      <dgm:prSet presAssocID="{48955893-672A-4932-95C5-EAE53B2173C2}" presName="container" presStyleCnt="0">
        <dgm:presLayoutVars>
          <dgm:dir/>
          <dgm:resizeHandles val="exact"/>
        </dgm:presLayoutVars>
      </dgm:prSet>
      <dgm:spPr/>
    </dgm:pt>
    <dgm:pt modelId="{EEC39286-A2E2-4303-9944-239110C01FAF}" type="pres">
      <dgm:prSet presAssocID="{C453CE98-A7D1-4850-B4E3-8D1CB321D82F}" presName="compNode" presStyleCnt="0"/>
      <dgm:spPr/>
    </dgm:pt>
    <dgm:pt modelId="{40BAC31F-B323-4D43-8994-B5925E74CD6F}" type="pres">
      <dgm:prSet presAssocID="{C453CE98-A7D1-4850-B4E3-8D1CB321D82F}" presName="iconBgRect" presStyleLbl="bgShp" presStyleIdx="0" presStyleCnt="3"/>
      <dgm:spPr/>
    </dgm:pt>
    <dgm:pt modelId="{5DC3B458-F5D5-48DE-97A4-7379AEC58C5A}" type="pres">
      <dgm:prSet presAssocID="{C453CE98-A7D1-4850-B4E3-8D1CB321D8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idge scene"/>
        </a:ext>
      </dgm:extLst>
    </dgm:pt>
    <dgm:pt modelId="{8526A61F-6A57-48F3-8236-B00D44C79A5A}" type="pres">
      <dgm:prSet presAssocID="{C453CE98-A7D1-4850-B4E3-8D1CB321D82F}" presName="spaceRect" presStyleCnt="0"/>
      <dgm:spPr/>
    </dgm:pt>
    <dgm:pt modelId="{BB1A9996-2FF3-4163-A3A7-D420DD6998AC}" type="pres">
      <dgm:prSet presAssocID="{C453CE98-A7D1-4850-B4E3-8D1CB321D82F}" presName="textRect" presStyleLbl="revTx" presStyleIdx="0" presStyleCnt="3">
        <dgm:presLayoutVars>
          <dgm:chMax val="1"/>
          <dgm:chPref val="1"/>
        </dgm:presLayoutVars>
      </dgm:prSet>
      <dgm:spPr/>
    </dgm:pt>
    <dgm:pt modelId="{5FA7BF40-71DA-4326-9745-0B3B0A9ADF10}" type="pres">
      <dgm:prSet presAssocID="{B87E41FE-DDAF-46E4-A9F9-5DCDD4AAEE27}" presName="sibTrans" presStyleLbl="sibTrans2D1" presStyleIdx="0" presStyleCnt="0"/>
      <dgm:spPr/>
    </dgm:pt>
    <dgm:pt modelId="{921EB2B2-FC6C-4DD1-A5DB-202E6AF8865C}" type="pres">
      <dgm:prSet presAssocID="{F5465AFF-3A32-4ACF-AF6E-A8F4FB0E0A0C}" presName="compNode" presStyleCnt="0"/>
      <dgm:spPr/>
    </dgm:pt>
    <dgm:pt modelId="{20ACB80F-4801-4AAB-9C03-5BDE064B63C5}" type="pres">
      <dgm:prSet presAssocID="{F5465AFF-3A32-4ACF-AF6E-A8F4FB0E0A0C}" presName="iconBgRect" presStyleLbl="bgShp" presStyleIdx="1" presStyleCnt="3"/>
      <dgm:spPr/>
    </dgm:pt>
    <dgm:pt modelId="{5A778F18-8FFF-47BF-B425-19012278052D}" type="pres">
      <dgm:prSet presAssocID="{F5465AFF-3A32-4ACF-AF6E-A8F4FB0E0A0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ADA22636-F783-40D3-952E-E359AC8B0FCD}" type="pres">
      <dgm:prSet presAssocID="{F5465AFF-3A32-4ACF-AF6E-A8F4FB0E0A0C}" presName="spaceRect" presStyleCnt="0"/>
      <dgm:spPr/>
    </dgm:pt>
    <dgm:pt modelId="{B7D33274-871C-4144-A33A-6C3478CF51F7}" type="pres">
      <dgm:prSet presAssocID="{F5465AFF-3A32-4ACF-AF6E-A8F4FB0E0A0C}" presName="textRect" presStyleLbl="revTx" presStyleIdx="1" presStyleCnt="3">
        <dgm:presLayoutVars>
          <dgm:chMax val="1"/>
          <dgm:chPref val="1"/>
        </dgm:presLayoutVars>
      </dgm:prSet>
      <dgm:spPr/>
    </dgm:pt>
    <dgm:pt modelId="{AC79BBF4-2F2A-45C3-A799-9698EAE62D92}" type="pres">
      <dgm:prSet presAssocID="{2DBF149C-28EB-439C-9F76-D2D52DB14C8B}" presName="sibTrans" presStyleLbl="sibTrans2D1" presStyleIdx="0" presStyleCnt="0"/>
      <dgm:spPr/>
    </dgm:pt>
    <dgm:pt modelId="{8917B832-C456-4CE0-8923-7EFEBF539260}" type="pres">
      <dgm:prSet presAssocID="{C4EF5A29-A89C-4E9D-92FB-42C046B040FF}" presName="compNode" presStyleCnt="0"/>
      <dgm:spPr/>
    </dgm:pt>
    <dgm:pt modelId="{8CAF4FC4-C9E7-4404-AB6B-8E3EAFBD17D7}" type="pres">
      <dgm:prSet presAssocID="{C4EF5A29-A89C-4E9D-92FB-42C046B040FF}" presName="iconBgRect" presStyleLbl="bgShp" presStyleIdx="2" presStyleCnt="3"/>
      <dgm:spPr/>
    </dgm:pt>
    <dgm:pt modelId="{AB345B06-9EA8-420F-A3CD-5E2DB47A92E9}" type="pres">
      <dgm:prSet presAssocID="{C4EF5A29-A89C-4E9D-92FB-42C046B040F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1010D8BD-3477-4C45-A8C0-064ABE0F3886}" type="pres">
      <dgm:prSet presAssocID="{C4EF5A29-A89C-4E9D-92FB-42C046B040FF}" presName="spaceRect" presStyleCnt="0"/>
      <dgm:spPr/>
    </dgm:pt>
    <dgm:pt modelId="{CA2E1B50-A392-49F6-A752-7B239FC179F2}" type="pres">
      <dgm:prSet presAssocID="{C4EF5A29-A89C-4E9D-92FB-42C046B040FF}" presName="textRect" presStyleLbl="revTx" presStyleIdx="2" presStyleCnt="3">
        <dgm:presLayoutVars>
          <dgm:chMax val="1"/>
          <dgm:chPref val="1"/>
        </dgm:presLayoutVars>
      </dgm:prSet>
      <dgm:spPr/>
    </dgm:pt>
  </dgm:ptLst>
  <dgm:cxnLst>
    <dgm:cxn modelId="{D19B8127-149C-4974-918F-DBF0B49BE49E}" type="presOf" srcId="{C453CE98-A7D1-4850-B4E3-8D1CB321D82F}" destId="{BB1A9996-2FF3-4163-A3A7-D420DD6998AC}" srcOrd="0" destOrd="0" presId="urn:microsoft.com/office/officeart/2018/2/layout/IconCircleList"/>
    <dgm:cxn modelId="{92A3DB35-A468-4880-9C18-660AA45979F3}" type="presOf" srcId="{F5465AFF-3A32-4ACF-AF6E-A8F4FB0E0A0C}" destId="{B7D33274-871C-4144-A33A-6C3478CF51F7}" srcOrd="0" destOrd="0" presId="urn:microsoft.com/office/officeart/2018/2/layout/IconCircleList"/>
    <dgm:cxn modelId="{CEF7373F-F609-4B95-AB5C-92EFFEE8528A}" type="presOf" srcId="{C4EF5A29-A89C-4E9D-92FB-42C046B040FF}" destId="{CA2E1B50-A392-49F6-A752-7B239FC179F2}" srcOrd="0" destOrd="0" presId="urn:microsoft.com/office/officeart/2018/2/layout/IconCircleList"/>
    <dgm:cxn modelId="{B4413C7E-0369-4E21-864C-A9F780123D89}" srcId="{48955893-672A-4932-95C5-EAE53B2173C2}" destId="{C453CE98-A7D1-4850-B4E3-8D1CB321D82F}" srcOrd="0" destOrd="0" parTransId="{40EAD31B-C887-4A82-91AE-9724B57B60C7}" sibTransId="{B87E41FE-DDAF-46E4-A9F9-5DCDD4AAEE27}"/>
    <dgm:cxn modelId="{F70215A4-C349-4765-B342-F8578C38C21C}" type="presOf" srcId="{2DBF149C-28EB-439C-9F76-D2D52DB14C8B}" destId="{AC79BBF4-2F2A-45C3-A799-9698EAE62D92}" srcOrd="0" destOrd="0" presId="urn:microsoft.com/office/officeart/2018/2/layout/IconCircleList"/>
    <dgm:cxn modelId="{69D64BA4-DCF2-4D2F-8DAF-7CA20C2263D9}" srcId="{48955893-672A-4932-95C5-EAE53B2173C2}" destId="{F5465AFF-3A32-4ACF-AF6E-A8F4FB0E0A0C}" srcOrd="1" destOrd="0" parTransId="{8413F6DA-DFCF-465F-9E2C-094A780F4745}" sibTransId="{2DBF149C-28EB-439C-9F76-D2D52DB14C8B}"/>
    <dgm:cxn modelId="{9B0F2AAC-6968-4836-B8AF-95AB7338F48B}" srcId="{48955893-672A-4932-95C5-EAE53B2173C2}" destId="{C4EF5A29-A89C-4E9D-92FB-42C046B040FF}" srcOrd="2" destOrd="0" parTransId="{036151D8-BF2D-4BA1-BD05-63A127D97051}" sibTransId="{933631EF-D242-4B75-B255-B4D2FE2ECDF7}"/>
    <dgm:cxn modelId="{41774DD2-C9F8-4634-BEAA-C7284EFB7525}" type="presOf" srcId="{B87E41FE-DDAF-46E4-A9F9-5DCDD4AAEE27}" destId="{5FA7BF40-71DA-4326-9745-0B3B0A9ADF10}" srcOrd="0" destOrd="0" presId="urn:microsoft.com/office/officeart/2018/2/layout/IconCircleList"/>
    <dgm:cxn modelId="{D320CEFB-4395-46A4-9B36-B13136F3EC8B}" type="presOf" srcId="{48955893-672A-4932-95C5-EAE53B2173C2}" destId="{E43FA864-7F21-497C-8FC7-85BE9D3EF03F}" srcOrd="0" destOrd="0" presId="urn:microsoft.com/office/officeart/2018/2/layout/IconCircleList"/>
    <dgm:cxn modelId="{429091A7-6A1B-4938-B840-1273F7BF44DD}" type="presParOf" srcId="{E43FA864-7F21-497C-8FC7-85BE9D3EF03F}" destId="{AB3EB529-3AEA-4585-9F10-E74841E16117}" srcOrd="0" destOrd="0" presId="urn:microsoft.com/office/officeart/2018/2/layout/IconCircleList"/>
    <dgm:cxn modelId="{1541AF55-C976-4C44-978D-A2061B9A78E7}" type="presParOf" srcId="{AB3EB529-3AEA-4585-9F10-E74841E16117}" destId="{EEC39286-A2E2-4303-9944-239110C01FAF}" srcOrd="0" destOrd="0" presId="urn:microsoft.com/office/officeart/2018/2/layout/IconCircleList"/>
    <dgm:cxn modelId="{D577021B-BCF8-4705-A47F-87CD33643D48}" type="presParOf" srcId="{EEC39286-A2E2-4303-9944-239110C01FAF}" destId="{40BAC31F-B323-4D43-8994-B5925E74CD6F}" srcOrd="0" destOrd="0" presId="urn:microsoft.com/office/officeart/2018/2/layout/IconCircleList"/>
    <dgm:cxn modelId="{34214249-B473-4310-AEAF-7621308BB898}" type="presParOf" srcId="{EEC39286-A2E2-4303-9944-239110C01FAF}" destId="{5DC3B458-F5D5-48DE-97A4-7379AEC58C5A}" srcOrd="1" destOrd="0" presId="urn:microsoft.com/office/officeart/2018/2/layout/IconCircleList"/>
    <dgm:cxn modelId="{0157EF73-19E8-4657-AE2A-A7DED1BFAD4A}" type="presParOf" srcId="{EEC39286-A2E2-4303-9944-239110C01FAF}" destId="{8526A61F-6A57-48F3-8236-B00D44C79A5A}" srcOrd="2" destOrd="0" presId="urn:microsoft.com/office/officeart/2018/2/layout/IconCircleList"/>
    <dgm:cxn modelId="{85A62D50-95C6-4391-983C-F187652A7794}" type="presParOf" srcId="{EEC39286-A2E2-4303-9944-239110C01FAF}" destId="{BB1A9996-2FF3-4163-A3A7-D420DD6998AC}" srcOrd="3" destOrd="0" presId="urn:microsoft.com/office/officeart/2018/2/layout/IconCircleList"/>
    <dgm:cxn modelId="{94BDAA06-BFDD-4BD0-A222-643AA6BF90A2}" type="presParOf" srcId="{AB3EB529-3AEA-4585-9F10-E74841E16117}" destId="{5FA7BF40-71DA-4326-9745-0B3B0A9ADF10}" srcOrd="1" destOrd="0" presId="urn:microsoft.com/office/officeart/2018/2/layout/IconCircleList"/>
    <dgm:cxn modelId="{0BC7E04D-21A4-46D5-8FB5-1D8DED7F1AB5}" type="presParOf" srcId="{AB3EB529-3AEA-4585-9F10-E74841E16117}" destId="{921EB2B2-FC6C-4DD1-A5DB-202E6AF8865C}" srcOrd="2" destOrd="0" presId="urn:microsoft.com/office/officeart/2018/2/layout/IconCircleList"/>
    <dgm:cxn modelId="{4A7A4254-37B8-49D4-A6BE-6DF7EE68AE91}" type="presParOf" srcId="{921EB2B2-FC6C-4DD1-A5DB-202E6AF8865C}" destId="{20ACB80F-4801-4AAB-9C03-5BDE064B63C5}" srcOrd="0" destOrd="0" presId="urn:microsoft.com/office/officeart/2018/2/layout/IconCircleList"/>
    <dgm:cxn modelId="{00B66618-0484-48F2-9097-67FD5903B8B7}" type="presParOf" srcId="{921EB2B2-FC6C-4DD1-A5DB-202E6AF8865C}" destId="{5A778F18-8FFF-47BF-B425-19012278052D}" srcOrd="1" destOrd="0" presId="urn:microsoft.com/office/officeart/2018/2/layout/IconCircleList"/>
    <dgm:cxn modelId="{ED202FE0-367B-4A0E-8D9D-72A2FD3D40CE}" type="presParOf" srcId="{921EB2B2-FC6C-4DD1-A5DB-202E6AF8865C}" destId="{ADA22636-F783-40D3-952E-E359AC8B0FCD}" srcOrd="2" destOrd="0" presId="urn:microsoft.com/office/officeart/2018/2/layout/IconCircleList"/>
    <dgm:cxn modelId="{46812AC0-420C-4CDA-98CD-9EC7D4A1BB05}" type="presParOf" srcId="{921EB2B2-FC6C-4DD1-A5DB-202E6AF8865C}" destId="{B7D33274-871C-4144-A33A-6C3478CF51F7}" srcOrd="3" destOrd="0" presId="urn:microsoft.com/office/officeart/2018/2/layout/IconCircleList"/>
    <dgm:cxn modelId="{B0A1A7DA-9FBA-48F0-9A2A-0BF50869CE01}" type="presParOf" srcId="{AB3EB529-3AEA-4585-9F10-E74841E16117}" destId="{AC79BBF4-2F2A-45C3-A799-9698EAE62D92}" srcOrd="3" destOrd="0" presId="urn:microsoft.com/office/officeart/2018/2/layout/IconCircleList"/>
    <dgm:cxn modelId="{751CCE3A-1D30-4CDB-851F-C65E513787B8}" type="presParOf" srcId="{AB3EB529-3AEA-4585-9F10-E74841E16117}" destId="{8917B832-C456-4CE0-8923-7EFEBF539260}" srcOrd="4" destOrd="0" presId="urn:microsoft.com/office/officeart/2018/2/layout/IconCircleList"/>
    <dgm:cxn modelId="{E2CB4EC4-387E-4450-81FF-79E02B7B05D4}" type="presParOf" srcId="{8917B832-C456-4CE0-8923-7EFEBF539260}" destId="{8CAF4FC4-C9E7-4404-AB6B-8E3EAFBD17D7}" srcOrd="0" destOrd="0" presId="urn:microsoft.com/office/officeart/2018/2/layout/IconCircleList"/>
    <dgm:cxn modelId="{6D9194C9-3C3E-4E96-AC53-FE17A22866BA}" type="presParOf" srcId="{8917B832-C456-4CE0-8923-7EFEBF539260}" destId="{AB345B06-9EA8-420F-A3CD-5E2DB47A92E9}" srcOrd="1" destOrd="0" presId="urn:microsoft.com/office/officeart/2018/2/layout/IconCircleList"/>
    <dgm:cxn modelId="{BCDCE601-3F1D-4D6B-900E-0E012BC49338}" type="presParOf" srcId="{8917B832-C456-4CE0-8923-7EFEBF539260}" destId="{1010D8BD-3477-4C45-A8C0-064ABE0F3886}" srcOrd="2" destOrd="0" presId="urn:microsoft.com/office/officeart/2018/2/layout/IconCircleList"/>
    <dgm:cxn modelId="{6B43E6D6-7176-4EE8-B90F-5F461E85D80B}" type="presParOf" srcId="{8917B832-C456-4CE0-8923-7EFEBF539260}" destId="{CA2E1B50-A392-49F6-A752-7B239FC179F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AC31F-B323-4D43-8994-B5925E74CD6F}">
      <dsp:nvSpPr>
        <dsp:cNvPr id="0" name=""/>
        <dsp:cNvSpPr/>
      </dsp:nvSpPr>
      <dsp:spPr>
        <a:xfrm>
          <a:off x="344932" y="1456739"/>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C3B458-F5D5-48DE-97A4-7379AEC58C5A}">
      <dsp:nvSpPr>
        <dsp:cNvPr id="0" name=""/>
        <dsp:cNvSpPr/>
      </dsp:nvSpPr>
      <dsp:spPr>
        <a:xfrm>
          <a:off x="515480" y="1627287"/>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1A9996-2FF3-4163-A3A7-D420DD6998AC}">
      <dsp:nvSpPr>
        <dsp:cNvPr id="0" name=""/>
        <dsp:cNvSpPr/>
      </dsp:nvSpPr>
      <dsp:spPr>
        <a:xfrm>
          <a:off x="1331094"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Accurately analyzing accidents can help governments to better the safety of their roads and highways. </a:t>
          </a:r>
        </a:p>
      </dsp:txBody>
      <dsp:txXfrm>
        <a:off x="1331094" y="1456739"/>
        <a:ext cx="1914313" cy="812133"/>
      </dsp:txXfrm>
    </dsp:sp>
    <dsp:sp modelId="{20ACB80F-4801-4AAB-9C03-5BDE064B63C5}">
      <dsp:nvSpPr>
        <dsp:cNvPr id="0" name=""/>
        <dsp:cNvSpPr/>
      </dsp:nvSpPr>
      <dsp:spPr>
        <a:xfrm>
          <a:off x="3578962" y="1456739"/>
          <a:ext cx="812133" cy="812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778F18-8FFF-47BF-B425-19012278052D}">
      <dsp:nvSpPr>
        <dsp:cNvPr id="0" name=""/>
        <dsp:cNvSpPr/>
      </dsp:nvSpPr>
      <dsp:spPr>
        <a:xfrm>
          <a:off x="3749510" y="1627287"/>
          <a:ext cx="471037" cy="471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D33274-871C-4144-A33A-6C3478CF51F7}">
      <dsp:nvSpPr>
        <dsp:cNvPr id="0" name=""/>
        <dsp:cNvSpPr/>
      </dsp:nvSpPr>
      <dsp:spPr>
        <a:xfrm>
          <a:off x="4565123"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Identifying high areas of accidents and high areas of accident severity can highlight areas of concern. </a:t>
          </a:r>
        </a:p>
      </dsp:txBody>
      <dsp:txXfrm>
        <a:off x="4565123" y="1456739"/>
        <a:ext cx="1914313" cy="812133"/>
      </dsp:txXfrm>
    </dsp:sp>
    <dsp:sp modelId="{8CAF4FC4-C9E7-4404-AB6B-8E3EAFBD17D7}">
      <dsp:nvSpPr>
        <dsp:cNvPr id="0" name=""/>
        <dsp:cNvSpPr/>
      </dsp:nvSpPr>
      <dsp:spPr>
        <a:xfrm>
          <a:off x="6812992" y="1456739"/>
          <a:ext cx="812133" cy="8121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345B06-9EA8-420F-A3CD-5E2DB47A92E9}">
      <dsp:nvSpPr>
        <dsp:cNvPr id="0" name=""/>
        <dsp:cNvSpPr/>
      </dsp:nvSpPr>
      <dsp:spPr>
        <a:xfrm>
          <a:off x="6983540" y="1627287"/>
          <a:ext cx="471037" cy="471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2E1B50-A392-49F6-A752-7B239FC179F2}">
      <dsp:nvSpPr>
        <dsp:cNvPr id="0" name=""/>
        <dsp:cNvSpPr/>
      </dsp:nvSpPr>
      <dsp:spPr>
        <a:xfrm>
          <a:off x="7799153"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It can also be beneficial to insurance companies looking to change their rates in different areas. </a:t>
          </a:r>
        </a:p>
      </dsp:txBody>
      <dsp:txXfrm>
        <a:off x="7799153" y="1456739"/>
        <a:ext cx="1914313" cy="81213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25EFD-CDA4-41A9-F5A6-0C22288736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7B5646-1B88-0C78-C46A-518EA6244D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9579F1-3084-04FE-7C6D-F490E07F8EEA}"/>
              </a:ext>
            </a:extLst>
          </p:cNvPr>
          <p:cNvSpPr>
            <a:spLocks noGrp="1"/>
          </p:cNvSpPr>
          <p:nvPr>
            <p:ph type="dt" sz="half" idx="10"/>
          </p:nvPr>
        </p:nvSpPr>
        <p:spPr/>
        <p:txBody>
          <a:bodyPr/>
          <a:lstStyle/>
          <a:p>
            <a:fld id="{1EB645BB-9828-49FC-AC97-FD03D5AB4C7E}" type="datetimeFigureOut">
              <a:rPr lang="en-US" smtClean="0"/>
              <a:t>7/24/23</a:t>
            </a:fld>
            <a:endParaRPr lang="en-US"/>
          </a:p>
        </p:txBody>
      </p:sp>
      <p:sp>
        <p:nvSpPr>
          <p:cNvPr id="5" name="Footer Placeholder 4">
            <a:extLst>
              <a:ext uri="{FF2B5EF4-FFF2-40B4-BE49-F238E27FC236}">
                <a16:creationId xmlns:a16="http://schemas.microsoft.com/office/drawing/2014/main" id="{06F5330E-2578-2FB2-DB66-43273CD7C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8ABBF-A45C-D106-E0F7-C14FC41EE747}"/>
              </a:ext>
            </a:extLst>
          </p:cNvPr>
          <p:cNvSpPr>
            <a:spLocks noGrp="1"/>
          </p:cNvSpPr>
          <p:nvPr>
            <p:ph type="sldNum" sz="quarter" idx="12"/>
          </p:nvPr>
        </p:nvSpPr>
        <p:spPr/>
        <p:txBody>
          <a:bodyPr/>
          <a:lstStyle/>
          <a:p>
            <a:fld id="{23B988CB-6685-4F23-AB1D-9AEA0A5998E9}" type="slidenum">
              <a:rPr lang="en-US" smtClean="0"/>
              <a:t>‹#›</a:t>
            </a:fld>
            <a:endParaRPr lang="en-US"/>
          </a:p>
        </p:txBody>
      </p:sp>
    </p:spTree>
    <p:extLst>
      <p:ext uri="{BB962C8B-B14F-4D97-AF65-F5344CB8AC3E}">
        <p14:creationId xmlns:p14="http://schemas.microsoft.com/office/powerpoint/2010/main" val="167222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3C361-A9AF-DE7C-2EA6-9713217024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2667B4-935E-7196-931E-1369F22DED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70B30F-D1D4-4DF4-DC7C-B846C59B79C6}"/>
              </a:ext>
            </a:extLst>
          </p:cNvPr>
          <p:cNvSpPr>
            <a:spLocks noGrp="1"/>
          </p:cNvSpPr>
          <p:nvPr>
            <p:ph type="dt" sz="half" idx="10"/>
          </p:nvPr>
        </p:nvSpPr>
        <p:spPr/>
        <p:txBody>
          <a:bodyPr/>
          <a:lstStyle/>
          <a:p>
            <a:fld id="{1EB645BB-9828-49FC-AC97-FD03D5AB4C7E}" type="datetimeFigureOut">
              <a:rPr lang="en-US" smtClean="0"/>
              <a:t>7/24/23</a:t>
            </a:fld>
            <a:endParaRPr lang="en-US"/>
          </a:p>
        </p:txBody>
      </p:sp>
      <p:sp>
        <p:nvSpPr>
          <p:cNvPr id="5" name="Footer Placeholder 4">
            <a:extLst>
              <a:ext uri="{FF2B5EF4-FFF2-40B4-BE49-F238E27FC236}">
                <a16:creationId xmlns:a16="http://schemas.microsoft.com/office/drawing/2014/main" id="{94FF2792-2E7D-F423-EA63-2A3D8886E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A1370-C4AD-F6FF-DDC7-CF3187A5AD36}"/>
              </a:ext>
            </a:extLst>
          </p:cNvPr>
          <p:cNvSpPr>
            <a:spLocks noGrp="1"/>
          </p:cNvSpPr>
          <p:nvPr>
            <p:ph type="sldNum" sz="quarter" idx="12"/>
          </p:nvPr>
        </p:nvSpPr>
        <p:spPr/>
        <p:txBody>
          <a:bodyPr/>
          <a:lstStyle/>
          <a:p>
            <a:fld id="{23B988CB-6685-4F23-AB1D-9AEA0A5998E9}" type="slidenum">
              <a:rPr lang="en-US" smtClean="0"/>
              <a:t>‹#›</a:t>
            </a:fld>
            <a:endParaRPr lang="en-US"/>
          </a:p>
        </p:txBody>
      </p:sp>
    </p:spTree>
    <p:extLst>
      <p:ext uri="{BB962C8B-B14F-4D97-AF65-F5344CB8AC3E}">
        <p14:creationId xmlns:p14="http://schemas.microsoft.com/office/powerpoint/2010/main" val="3385937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322F38-7DDC-B931-A1F2-CC8D66A95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21F286-3E38-FA49-1872-4CDF7F3375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035194-F97F-4764-FF06-75F0F1C3D0B8}"/>
              </a:ext>
            </a:extLst>
          </p:cNvPr>
          <p:cNvSpPr>
            <a:spLocks noGrp="1"/>
          </p:cNvSpPr>
          <p:nvPr>
            <p:ph type="dt" sz="half" idx="10"/>
          </p:nvPr>
        </p:nvSpPr>
        <p:spPr/>
        <p:txBody>
          <a:bodyPr/>
          <a:lstStyle/>
          <a:p>
            <a:fld id="{1EB645BB-9828-49FC-AC97-FD03D5AB4C7E}" type="datetimeFigureOut">
              <a:rPr lang="en-US" smtClean="0"/>
              <a:t>7/24/23</a:t>
            </a:fld>
            <a:endParaRPr lang="en-US"/>
          </a:p>
        </p:txBody>
      </p:sp>
      <p:sp>
        <p:nvSpPr>
          <p:cNvPr id="5" name="Footer Placeholder 4">
            <a:extLst>
              <a:ext uri="{FF2B5EF4-FFF2-40B4-BE49-F238E27FC236}">
                <a16:creationId xmlns:a16="http://schemas.microsoft.com/office/drawing/2014/main" id="{E36BD16F-A8CB-A4E5-3986-8A4FDB2B7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CEAC4-C8CD-8E9F-B46A-4C9B8B8B3833}"/>
              </a:ext>
            </a:extLst>
          </p:cNvPr>
          <p:cNvSpPr>
            <a:spLocks noGrp="1"/>
          </p:cNvSpPr>
          <p:nvPr>
            <p:ph type="sldNum" sz="quarter" idx="12"/>
          </p:nvPr>
        </p:nvSpPr>
        <p:spPr/>
        <p:txBody>
          <a:bodyPr/>
          <a:lstStyle/>
          <a:p>
            <a:fld id="{23B988CB-6685-4F23-AB1D-9AEA0A5998E9}" type="slidenum">
              <a:rPr lang="en-US" smtClean="0"/>
              <a:t>‹#›</a:t>
            </a:fld>
            <a:endParaRPr lang="en-US"/>
          </a:p>
        </p:txBody>
      </p:sp>
    </p:spTree>
    <p:extLst>
      <p:ext uri="{BB962C8B-B14F-4D97-AF65-F5344CB8AC3E}">
        <p14:creationId xmlns:p14="http://schemas.microsoft.com/office/powerpoint/2010/main" val="959353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8C947-4113-C383-E531-78F3A76BBB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A80B5B-BF94-4194-8129-BC98A5F169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018A59-1CFE-C105-355D-DD4D80DD4AD3}"/>
              </a:ext>
            </a:extLst>
          </p:cNvPr>
          <p:cNvSpPr>
            <a:spLocks noGrp="1"/>
          </p:cNvSpPr>
          <p:nvPr>
            <p:ph type="dt" sz="half" idx="10"/>
          </p:nvPr>
        </p:nvSpPr>
        <p:spPr/>
        <p:txBody>
          <a:bodyPr/>
          <a:lstStyle/>
          <a:p>
            <a:fld id="{1EB645BB-9828-49FC-AC97-FD03D5AB4C7E}" type="datetimeFigureOut">
              <a:rPr lang="en-US" smtClean="0"/>
              <a:t>7/24/23</a:t>
            </a:fld>
            <a:endParaRPr lang="en-US"/>
          </a:p>
        </p:txBody>
      </p:sp>
      <p:sp>
        <p:nvSpPr>
          <p:cNvPr id="5" name="Footer Placeholder 4">
            <a:extLst>
              <a:ext uri="{FF2B5EF4-FFF2-40B4-BE49-F238E27FC236}">
                <a16:creationId xmlns:a16="http://schemas.microsoft.com/office/drawing/2014/main" id="{EB33B608-3BFE-3CD3-8803-2128E6533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910CC4-9E62-7718-CBFF-D4746E34CA1D}"/>
              </a:ext>
            </a:extLst>
          </p:cNvPr>
          <p:cNvSpPr>
            <a:spLocks noGrp="1"/>
          </p:cNvSpPr>
          <p:nvPr>
            <p:ph type="sldNum" sz="quarter" idx="12"/>
          </p:nvPr>
        </p:nvSpPr>
        <p:spPr/>
        <p:txBody>
          <a:bodyPr/>
          <a:lstStyle/>
          <a:p>
            <a:fld id="{23B988CB-6685-4F23-AB1D-9AEA0A5998E9}" type="slidenum">
              <a:rPr lang="en-US" smtClean="0"/>
              <a:t>‹#›</a:t>
            </a:fld>
            <a:endParaRPr lang="en-US"/>
          </a:p>
        </p:txBody>
      </p:sp>
    </p:spTree>
    <p:extLst>
      <p:ext uri="{BB962C8B-B14F-4D97-AF65-F5344CB8AC3E}">
        <p14:creationId xmlns:p14="http://schemas.microsoft.com/office/powerpoint/2010/main" val="4049206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15C95-8F50-5018-CB7C-B30CDEC908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A9DC11-D4D0-65EB-DF21-E9D46D8BFE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9ED1FC-78CE-EEF0-166A-2877F6B39A64}"/>
              </a:ext>
            </a:extLst>
          </p:cNvPr>
          <p:cNvSpPr>
            <a:spLocks noGrp="1"/>
          </p:cNvSpPr>
          <p:nvPr>
            <p:ph type="dt" sz="half" idx="10"/>
          </p:nvPr>
        </p:nvSpPr>
        <p:spPr/>
        <p:txBody>
          <a:bodyPr/>
          <a:lstStyle/>
          <a:p>
            <a:fld id="{1EB645BB-9828-49FC-AC97-FD03D5AB4C7E}" type="datetimeFigureOut">
              <a:rPr lang="en-US" smtClean="0"/>
              <a:t>7/24/23</a:t>
            </a:fld>
            <a:endParaRPr lang="en-US"/>
          </a:p>
        </p:txBody>
      </p:sp>
      <p:sp>
        <p:nvSpPr>
          <p:cNvPr id="5" name="Footer Placeholder 4">
            <a:extLst>
              <a:ext uri="{FF2B5EF4-FFF2-40B4-BE49-F238E27FC236}">
                <a16:creationId xmlns:a16="http://schemas.microsoft.com/office/drawing/2014/main" id="{7B414699-BA02-9A1D-1FE1-B7DB8EE743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6CB48A-BC54-BB79-B3A5-41C37905E784}"/>
              </a:ext>
            </a:extLst>
          </p:cNvPr>
          <p:cNvSpPr>
            <a:spLocks noGrp="1"/>
          </p:cNvSpPr>
          <p:nvPr>
            <p:ph type="sldNum" sz="quarter" idx="12"/>
          </p:nvPr>
        </p:nvSpPr>
        <p:spPr/>
        <p:txBody>
          <a:bodyPr/>
          <a:lstStyle/>
          <a:p>
            <a:fld id="{23B988CB-6685-4F23-AB1D-9AEA0A5998E9}" type="slidenum">
              <a:rPr lang="en-US" smtClean="0"/>
              <a:t>‹#›</a:t>
            </a:fld>
            <a:endParaRPr lang="en-US"/>
          </a:p>
        </p:txBody>
      </p:sp>
    </p:spTree>
    <p:extLst>
      <p:ext uri="{BB962C8B-B14F-4D97-AF65-F5344CB8AC3E}">
        <p14:creationId xmlns:p14="http://schemas.microsoft.com/office/powerpoint/2010/main" val="4048685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FB36-0A28-A7E7-2789-0D704F7AF0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75B5B9-F436-0135-48BD-E8F70FD5AF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72E30E-26F0-6F5B-3EA5-5378F902D2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6FEDFE-4B4B-77C9-1CC0-B298291EE553}"/>
              </a:ext>
            </a:extLst>
          </p:cNvPr>
          <p:cNvSpPr>
            <a:spLocks noGrp="1"/>
          </p:cNvSpPr>
          <p:nvPr>
            <p:ph type="dt" sz="half" idx="10"/>
          </p:nvPr>
        </p:nvSpPr>
        <p:spPr/>
        <p:txBody>
          <a:bodyPr/>
          <a:lstStyle/>
          <a:p>
            <a:fld id="{1EB645BB-9828-49FC-AC97-FD03D5AB4C7E}" type="datetimeFigureOut">
              <a:rPr lang="en-US" smtClean="0"/>
              <a:t>7/24/23</a:t>
            </a:fld>
            <a:endParaRPr lang="en-US"/>
          </a:p>
        </p:txBody>
      </p:sp>
      <p:sp>
        <p:nvSpPr>
          <p:cNvPr id="6" name="Footer Placeholder 5">
            <a:extLst>
              <a:ext uri="{FF2B5EF4-FFF2-40B4-BE49-F238E27FC236}">
                <a16:creationId xmlns:a16="http://schemas.microsoft.com/office/drawing/2014/main" id="{B30820FD-9302-F905-7A3D-06EE5962DA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61C2B-68DC-8C28-72B0-805AC2C1C5EE}"/>
              </a:ext>
            </a:extLst>
          </p:cNvPr>
          <p:cNvSpPr>
            <a:spLocks noGrp="1"/>
          </p:cNvSpPr>
          <p:nvPr>
            <p:ph type="sldNum" sz="quarter" idx="12"/>
          </p:nvPr>
        </p:nvSpPr>
        <p:spPr/>
        <p:txBody>
          <a:bodyPr/>
          <a:lstStyle/>
          <a:p>
            <a:fld id="{23B988CB-6685-4F23-AB1D-9AEA0A5998E9}" type="slidenum">
              <a:rPr lang="en-US" smtClean="0"/>
              <a:t>‹#›</a:t>
            </a:fld>
            <a:endParaRPr lang="en-US"/>
          </a:p>
        </p:txBody>
      </p:sp>
    </p:spTree>
    <p:extLst>
      <p:ext uri="{BB962C8B-B14F-4D97-AF65-F5344CB8AC3E}">
        <p14:creationId xmlns:p14="http://schemas.microsoft.com/office/powerpoint/2010/main" val="188224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B132-340E-1D52-816F-C0AB35B2D6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A5C1F8-B9F4-A010-D4BD-81699F1D39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914CD3-4AD1-3409-7AA4-EA84AA524A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A85C57-A056-ED06-47E7-AC6EE7634C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5167AC-8BBF-1825-3563-6AD7D3F5E7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6BD9F3-878E-03E3-1C87-70B95A2914F0}"/>
              </a:ext>
            </a:extLst>
          </p:cNvPr>
          <p:cNvSpPr>
            <a:spLocks noGrp="1"/>
          </p:cNvSpPr>
          <p:nvPr>
            <p:ph type="dt" sz="half" idx="10"/>
          </p:nvPr>
        </p:nvSpPr>
        <p:spPr/>
        <p:txBody>
          <a:bodyPr/>
          <a:lstStyle/>
          <a:p>
            <a:fld id="{1EB645BB-9828-49FC-AC97-FD03D5AB4C7E}" type="datetimeFigureOut">
              <a:rPr lang="en-US" smtClean="0"/>
              <a:t>7/24/23</a:t>
            </a:fld>
            <a:endParaRPr lang="en-US"/>
          </a:p>
        </p:txBody>
      </p:sp>
      <p:sp>
        <p:nvSpPr>
          <p:cNvPr id="8" name="Footer Placeholder 7">
            <a:extLst>
              <a:ext uri="{FF2B5EF4-FFF2-40B4-BE49-F238E27FC236}">
                <a16:creationId xmlns:a16="http://schemas.microsoft.com/office/drawing/2014/main" id="{85929299-270D-D5EF-0A26-43999D80EB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EA3931-DB0F-4BDA-6414-20C6680B8F77}"/>
              </a:ext>
            </a:extLst>
          </p:cNvPr>
          <p:cNvSpPr>
            <a:spLocks noGrp="1"/>
          </p:cNvSpPr>
          <p:nvPr>
            <p:ph type="sldNum" sz="quarter" idx="12"/>
          </p:nvPr>
        </p:nvSpPr>
        <p:spPr/>
        <p:txBody>
          <a:bodyPr/>
          <a:lstStyle/>
          <a:p>
            <a:fld id="{23B988CB-6685-4F23-AB1D-9AEA0A5998E9}" type="slidenum">
              <a:rPr lang="en-US" smtClean="0"/>
              <a:t>‹#›</a:t>
            </a:fld>
            <a:endParaRPr lang="en-US"/>
          </a:p>
        </p:txBody>
      </p:sp>
    </p:spTree>
    <p:extLst>
      <p:ext uri="{BB962C8B-B14F-4D97-AF65-F5344CB8AC3E}">
        <p14:creationId xmlns:p14="http://schemas.microsoft.com/office/powerpoint/2010/main" val="1271284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4F27-1320-7FF8-937B-5F401005B3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C7A26-B850-A95D-8514-80611F0933D8}"/>
              </a:ext>
            </a:extLst>
          </p:cNvPr>
          <p:cNvSpPr>
            <a:spLocks noGrp="1"/>
          </p:cNvSpPr>
          <p:nvPr>
            <p:ph type="dt" sz="half" idx="10"/>
          </p:nvPr>
        </p:nvSpPr>
        <p:spPr/>
        <p:txBody>
          <a:bodyPr/>
          <a:lstStyle/>
          <a:p>
            <a:fld id="{1EB645BB-9828-49FC-AC97-FD03D5AB4C7E}" type="datetimeFigureOut">
              <a:rPr lang="en-US" smtClean="0"/>
              <a:t>7/24/23</a:t>
            </a:fld>
            <a:endParaRPr lang="en-US"/>
          </a:p>
        </p:txBody>
      </p:sp>
      <p:sp>
        <p:nvSpPr>
          <p:cNvPr id="4" name="Footer Placeholder 3">
            <a:extLst>
              <a:ext uri="{FF2B5EF4-FFF2-40B4-BE49-F238E27FC236}">
                <a16:creationId xmlns:a16="http://schemas.microsoft.com/office/drawing/2014/main" id="{3E8EDBA7-027E-5F28-844E-64D70CF2A4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03BA19-FD4E-3D28-E28B-F6375DD680CC}"/>
              </a:ext>
            </a:extLst>
          </p:cNvPr>
          <p:cNvSpPr>
            <a:spLocks noGrp="1"/>
          </p:cNvSpPr>
          <p:nvPr>
            <p:ph type="sldNum" sz="quarter" idx="12"/>
          </p:nvPr>
        </p:nvSpPr>
        <p:spPr/>
        <p:txBody>
          <a:bodyPr/>
          <a:lstStyle/>
          <a:p>
            <a:fld id="{23B988CB-6685-4F23-AB1D-9AEA0A5998E9}" type="slidenum">
              <a:rPr lang="en-US" smtClean="0"/>
              <a:t>‹#›</a:t>
            </a:fld>
            <a:endParaRPr lang="en-US"/>
          </a:p>
        </p:txBody>
      </p:sp>
    </p:spTree>
    <p:extLst>
      <p:ext uri="{BB962C8B-B14F-4D97-AF65-F5344CB8AC3E}">
        <p14:creationId xmlns:p14="http://schemas.microsoft.com/office/powerpoint/2010/main" val="272648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8CDBAF-A27D-F627-89C7-9E1A85B054AA}"/>
              </a:ext>
            </a:extLst>
          </p:cNvPr>
          <p:cNvSpPr>
            <a:spLocks noGrp="1"/>
          </p:cNvSpPr>
          <p:nvPr>
            <p:ph type="dt" sz="half" idx="10"/>
          </p:nvPr>
        </p:nvSpPr>
        <p:spPr/>
        <p:txBody>
          <a:bodyPr/>
          <a:lstStyle/>
          <a:p>
            <a:fld id="{1EB645BB-9828-49FC-AC97-FD03D5AB4C7E}" type="datetimeFigureOut">
              <a:rPr lang="en-US" smtClean="0"/>
              <a:t>7/24/23</a:t>
            </a:fld>
            <a:endParaRPr lang="en-US"/>
          </a:p>
        </p:txBody>
      </p:sp>
      <p:sp>
        <p:nvSpPr>
          <p:cNvPr id="3" name="Footer Placeholder 2">
            <a:extLst>
              <a:ext uri="{FF2B5EF4-FFF2-40B4-BE49-F238E27FC236}">
                <a16:creationId xmlns:a16="http://schemas.microsoft.com/office/drawing/2014/main" id="{0A124922-72C6-4F91-FC02-5459A4E8F5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FF56AE-0EE2-BDBC-C008-6F4F44FC1270}"/>
              </a:ext>
            </a:extLst>
          </p:cNvPr>
          <p:cNvSpPr>
            <a:spLocks noGrp="1"/>
          </p:cNvSpPr>
          <p:nvPr>
            <p:ph type="sldNum" sz="quarter" idx="12"/>
          </p:nvPr>
        </p:nvSpPr>
        <p:spPr/>
        <p:txBody>
          <a:bodyPr/>
          <a:lstStyle/>
          <a:p>
            <a:fld id="{23B988CB-6685-4F23-AB1D-9AEA0A5998E9}" type="slidenum">
              <a:rPr lang="en-US" smtClean="0"/>
              <a:t>‹#›</a:t>
            </a:fld>
            <a:endParaRPr lang="en-US"/>
          </a:p>
        </p:txBody>
      </p:sp>
    </p:spTree>
    <p:extLst>
      <p:ext uri="{BB962C8B-B14F-4D97-AF65-F5344CB8AC3E}">
        <p14:creationId xmlns:p14="http://schemas.microsoft.com/office/powerpoint/2010/main" val="530593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9AB6F-270A-23AB-D1C0-B2125FFAE6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000A18-16B7-B03C-0D2C-B7A9F9F13B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D37784-F193-399C-4A84-495E33775F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9114D9-34E2-3474-4AD3-4E1FCB8F2DA6}"/>
              </a:ext>
            </a:extLst>
          </p:cNvPr>
          <p:cNvSpPr>
            <a:spLocks noGrp="1"/>
          </p:cNvSpPr>
          <p:nvPr>
            <p:ph type="dt" sz="half" idx="10"/>
          </p:nvPr>
        </p:nvSpPr>
        <p:spPr/>
        <p:txBody>
          <a:bodyPr/>
          <a:lstStyle/>
          <a:p>
            <a:fld id="{1EB645BB-9828-49FC-AC97-FD03D5AB4C7E}" type="datetimeFigureOut">
              <a:rPr lang="en-US" smtClean="0"/>
              <a:t>7/24/23</a:t>
            </a:fld>
            <a:endParaRPr lang="en-US"/>
          </a:p>
        </p:txBody>
      </p:sp>
      <p:sp>
        <p:nvSpPr>
          <p:cNvPr id="6" name="Footer Placeholder 5">
            <a:extLst>
              <a:ext uri="{FF2B5EF4-FFF2-40B4-BE49-F238E27FC236}">
                <a16:creationId xmlns:a16="http://schemas.microsoft.com/office/drawing/2014/main" id="{197E80F6-9F9B-F4EB-8C92-53B59952CE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142EF-E9A0-E88F-3C01-1A7D4B61D214}"/>
              </a:ext>
            </a:extLst>
          </p:cNvPr>
          <p:cNvSpPr>
            <a:spLocks noGrp="1"/>
          </p:cNvSpPr>
          <p:nvPr>
            <p:ph type="sldNum" sz="quarter" idx="12"/>
          </p:nvPr>
        </p:nvSpPr>
        <p:spPr/>
        <p:txBody>
          <a:bodyPr/>
          <a:lstStyle/>
          <a:p>
            <a:fld id="{23B988CB-6685-4F23-AB1D-9AEA0A5998E9}" type="slidenum">
              <a:rPr lang="en-US" smtClean="0"/>
              <a:t>‹#›</a:t>
            </a:fld>
            <a:endParaRPr lang="en-US"/>
          </a:p>
        </p:txBody>
      </p:sp>
    </p:spTree>
    <p:extLst>
      <p:ext uri="{BB962C8B-B14F-4D97-AF65-F5344CB8AC3E}">
        <p14:creationId xmlns:p14="http://schemas.microsoft.com/office/powerpoint/2010/main" val="1034006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B21D-387A-ED33-07AD-DEB27AE301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1937DF-893E-3EC4-564E-630D636336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6DF378-6B95-1F13-DCA7-F9971EDC48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23317-A1B9-50D4-0B4D-7F50A51B17EC}"/>
              </a:ext>
            </a:extLst>
          </p:cNvPr>
          <p:cNvSpPr>
            <a:spLocks noGrp="1"/>
          </p:cNvSpPr>
          <p:nvPr>
            <p:ph type="dt" sz="half" idx="10"/>
          </p:nvPr>
        </p:nvSpPr>
        <p:spPr/>
        <p:txBody>
          <a:bodyPr/>
          <a:lstStyle/>
          <a:p>
            <a:fld id="{1EB645BB-9828-49FC-AC97-FD03D5AB4C7E}" type="datetimeFigureOut">
              <a:rPr lang="en-US" smtClean="0"/>
              <a:t>7/24/23</a:t>
            </a:fld>
            <a:endParaRPr lang="en-US"/>
          </a:p>
        </p:txBody>
      </p:sp>
      <p:sp>
        <p:nvSpPr>
          <p:cNvPr id="6" name="Footer Placeholder 5">
            <a:extLst>
              <a:ext uri="{FF2B5EF4-FFF2-40B4-BE49-F238E27FC236}">
                <a16:creationId xmlns:a16="http://schemas.microsoft.com/office/drawing/2014/main" id="{B7ED2791-B646-6059-E9D6-8D994DF099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1FC827-99D8-AF08-C531-BC90109C1945}"/>
              </a:ext>
            </a:extLst>
          </p:cNvPr>
          <p:cNvSpPr>
            <a:spLocks noGrp="1"/>
          </p:cNvSpPr>
          <p:nvPr>
            <p:ph type="sldNum" sz="quarter" idx="12"/>
          </p:nvPr>
        </p:nvSpPr>
        <p:spPr/>
        <p:txBody>
          <a:bodyPr/>
          <a:lstStyle/>
          <a:p>
            <a:fld id="{23B988CB-6685-4F23-AB1D-9AEA0A5998E9}" type="slidenum">
              <a:rPr lang="en-US" smtClean="0"/>
              <a:t>‹#›</a:t>
            </a:fld>
            <a:endParaRPr lang="en-US"/>
          </a:p>
        </p:txBody>
      </p:sp>
    </p:spTree>
    <p:extLst>
      <p:ext uri="{BB962C8B-B14F-4D97-AF65-F5344CB8AC3E}">
        <p14:creationId xmlns:p14="http://schemas.microsoft.com/office/powerpoint/2010/main" val="2804305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76D05F-D12D-07E6-E703-01925B952D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AEED0B-0D3D-4324-383B-346AA89607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8C9F06-8E5D-E820-8646-DF1F5A495C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645BB-9828-49FC-AC97-FD03D5AB4C7E}" type="datetimeFigureOut">
              <a:rPr lang="en-US" smtClean="0"/>
              <a:t>7/24/23</a:t>
            </a:fld>
            <a:endParaRPr lang="en-US"/>
          </a:p>
        </p:txBody>
      </p:sp>
      <p:sp>
        <p:nvSpPr>
          <p:cNvPr id="5" name="Footer Placeholder 4">
            <a:extLst>
              <a:ext uri="{FF2B5EF4-FFF2-40B4-BE49-F238E27FC236}">
                <a16:creationId xmlns:a16="http://schemas.microsoft.com/office/drawing/2014/main" id="{EB231472-3071-F635-0C29-D9ECB1AAB7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126DDE-66EA-4DF9-2EBD-FB5FEE62B7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B988CB-6685-4F23-AB1D-9AEA0A5998E9}" type="slidenum">
              <a:rPr lang="en-US" smtClean="0"/>
              <a:t>‹#›</a:t>
            </a:fld>
            <a:endParaRPr lang="en-US"/>
          </a:p>
        </p:txBody>
      </p:sp>
    </p:spTree>
    <p:extLst>
      <p:ext uri="{BB962C8B-B14F-4D97-AF65-F5344CB8AC3E}">
        <p14:creationId xmlns:p14="http://schemas.microsoft.com/office/powerpoint/2010/main" val="656434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data.gov.uk/dataset/cb7ae6f0-4be6-4935-9277-47e5ce24a11f/road-safety-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A746-9BA2-C145-B9DF-E6D181561EFA}"/>
              </a:ext>
            </a:extLst>
          </p:cNvPr>
          <p:cNvSpPr>
            <a:spLocks noGrp="1"/>
          </p:cNvSpPr>
          <p:nvPr>
            <p:ph type="ctrTitle"/>
          </p:nvPr>
        </p:nvSpPr>
        <p:spPr/>
        <p:txBody>
          <a:bodyPr>
            <a:normAutofit fontScale="90000"/>
          </a:bodyPr>
          <a:lstStyle/>
          <a:p>
            <a:pPr algn="l"/>
            <a:br>
              <a:rPr lang="en-US" sz="3600" b="1" dirty="0">
                <a:solidFill>
                  <a:schemeClr val="accent2">
                    <a:lumMod val="75000"/>
                  </a:schemeClr>
                </a:solidFill>
              </a:rPr>
            </a:br>
            <a:br>
              <a:rPr lang="en-US" sz="2400" b="1" dirty="0">
                <a:solidFill>
                  <a:schemeClr val="accent2">
                    <a:lumMod val="75000"/>
                  </a:schemeClr>
                </a:solidFill>
              </a:rPr>
            </a:br>
            <a:r>
              <a:rPr lang="en-US" b="1" u="sng" dirty="0">
                <a:solidFill>
                  <a:schemeClr val="accent2">
                    <a:lumMod val="75000"/>
                  </a:schemeClr>
                </a:solidFill>
              </a:rPr>
              <a:t>UK Road </a:t>
            </a:r>
            <a:r>
              <a:rPr lang="en-US" b="1" u="sng" dirty="0" err="1">
                <a:solidFill>
                  <a:schemeClr val="accent2">
                    <a:lumMod val="75000"/>
                  </a:schemeClr>
                </a:solidFill>
              </a:rPr>
              <a:t>Safty</a:t>
            </a:r>
            <a:r>
              <a:rPr lang="en-US" b="1" u="sng" dirty="0">
                <a:solidFill>
                  <a:schemeClr val="accent2">
                    <a:lumMod val="75000"/>
                  </a:schemeClr>
                </a:solidFill>
              </a:rPr>
              <a:t> :</a:t>
            </a:r>
            <a:br>
              <a:rPr lang="en-US" b="1" u="sng" dirty="0">
                <a:solidFill>
                  <a:schemeClr val="accent2">
                    <a:lumMod val="75000"/>
                  </a:schemeClr>
                </a:solidFill>
              </a:rPr>
            </a:br>
            <a:r>
              <a:rPr lang="en-US" sz="3600" b="1" u="sng" dirty="0">
                <a:solidFill>
                  <a:schemeClr val="accent2">
                    <a:lumMod val="75000"/>
                  </a:schemeClr>
                </a:solidFill>
              </a:rPr>
              <a:t>Developing A Binary Classifier to Predict Accident Severity in UK</a:t>
            </a:r>
            <a:endParaRPr lang="en-US" sz="3600" b="1" dirty="0">
              <a:solidFill>
                <a:schemeClr val="accent2">
                  <a:lumMod val="75000"/>
                </a:schemeClr>
              </a:solidFill>
            </a:endParaRPr>
          </a:p>
        </p:txBody>
      </p:sp>
      <p:sp>
        <p:nvSpPr>
          <p:cNvPr id="3" name="Subtitle 2">
            <a:extLst>
              <a:ext uri="{FF2B5EF4-FFF2-40B4-BE49-F238E27FC236}">
                <a16:creationId xmlns:a16="http://schemas.microsoft.com/office/drawing/2014/main" id="{9F1E128C-155D-644E-9EB5-7F980586D741}"/>
              </a:ext>
            </a:extLst>
          </p:cNvPr>
          <p:cNvSpPr>
            <a:spLocks noGrp="1"/>
          </p:cNvSpPr>
          <p:nvPr>
            <p:ph type="subTitle" idx="1"/>
          </p:nvPr>
        </p:nvSpPr>
        <p:spPr/>
        <p:txBody>
          <a:bodyPr/>
          <a:lstStyle/>
          <a:p>
            <a:r>
              <a:rPr lang="en-US" dirty="0"/>
              <a:t>Kaveh Vasei</a:t>
            </a:r>
          </a:p>
          <a:p>
            <a:r>
              <a:rPr lang="en-US" dirty="0"/>
              <a:t>Springboard Cap2 </a:t>
            </a:r>
          </a:p>
          <a:p>
            <a:r>
              <a:rPr lang="en-US" dirty="0"/>
              <a:t>Summer 2023</a:t>
            </a:r>
          </a:p>
        </p:txBody>
      </p:sp>
    </p:spTree>
    <p:extLst>
      <p:ext uri="{BB962C8B-B14F-4D97-AF65-F5344CB8AC3E}">
        <p14:creationId xmlns:p14="http://schemas.microsoft.com/office/powerpoint/2010/main" val="1772450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7627-C2F3-004A-9664-594BE7CDDA1B}"/>
              </a:ext>
            </a:extLst>
          </p:cNvPr>
          <p:cNvSpPr>
            <a:spLocks noGrp="1"/>
          </p:cNvSpPr>
          <p:nvPr>
            <p:ph type="title"/>
          </p:nvPr>
        </p:nvSpPr>
        <p:spPr/>
        <p:txBody>
          <a:bodyPr>
            <a:normAutofit/>
          </a:bodyPr>
          <a:lstStyle/>
          <a:p>
            <a:pPr algn="ctr"/>
            <a:r>
              <a:rPr lang="en-US" sz="2800" dirty="0">
                <a:solidFill>
                  <a:srgbClr val="FF0000"/>
                </a:solidFill>
              </a:rPr>
              <a:t>Covid</a:t>
            </a:r>
          </a:p>
        </p:txBody>
      </p:sp>
      <p:pic>
        <p:nvPicPr>
          <p:cNvPr id="5" name="Content Placeholder 4" descr="A graph with a line&#10;&#10;Description automatically generated">
            <a:extLst>
              <a:ext uri="{FF2B5EF4-FFF2-40B4-BE49-F238E27FC236}">
                <a16:creationId xmlns:a16="http://schemas.microsoft.com/office/drawing/2014/main" id="{A6A3C82C-B6BF-7B4F-A4EA-9E7FB296EC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365" y="1418939"/>
            <a:ext cx="10515600" cy="2010061"/>
          </a:xfrm>
        </p:spPr>
      </p:pic>
      <p:pic>
        <p:nvPicPr>
          <p:cNvPr id="7" name="Picture 6" descr="A red line with blue dots and a red dot&#10;&#10;Description automatically generated">
            <a:extLst>
              <a:ext uri="{FF2B5EF4-FFF2-40B4-BE49-F238E27FC236}">
                <a16:creationId xmlns:a16="http://schemas.microsoft.com/office/drawing/2014/main" id="{E028EFAE-54AB-9046-AD5A-CC0002D955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5279" y="3803351"/>
            <a:ext cx="7737662" cy="2127640"/>
          </a:xfrm>
          <a:prstGeom prst="rect">
            <a:avLst/>
          </a:prstGeom>
        </p:spPr>
      </p:pic>
    </p:spTree>
    <p:extLst>
      <p:ext uri="{BB962C8B-B14F-4D97-AF65-F5344CB8AC3E}">
        <p14:creationId xmlns:p14="http://schemas.microsoft.com/office/powerpoint/2010/main" val="3299800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9CED6-CD8E-5C4C-A4E0-6242C4773733}"/>
              </a:ext>
            </a:extLst>
          </p:cNvPr>
          <p:cNvSpPr>
            <a:spLocks noGrp="1"/>
          </p:cNvSpPr>
          <p:nvPr>
            <p:ph type="title"/>
          </p:nvPr>
        </p:nvSpPr>
        <p:spPr/>
        <p:txBody>
          <a:bodyPr/>
          <a:lstStyle/>
          <a:p>
            <a:r>
              <a:rPr lang="en-US" dirty="0"/>
              <a:t>EDR</a:t>
            </a:r>
          </a:p>
        </p:txBody>
      </p:sp>
      <p:pic>
        <p:nvPicPr>
          <p:cNvPr id="5" name="Content Placeholder 4" descr="A graph of the number of covid-19&#10;&#10;Description automatically generated">
            <a:extLst>
              <a:ext uri="{FF2B5EF4-FFF2-40B4-BE49-F238E27FC236}">
                <a16:creationId xmlns:a16="http://schemas.microsoft.com/office/drawing/2014/main" id="{DC2CFE8E-22F6-F245-B1F8-CC01F77377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1906" y="1444740"/>
            <a:ext cx="8391339" cy="4732223"/>
          </a:xfrm>
        </p:spPr>
      </p:pic>
    </p:spTree>
    <p:extLst>
      <p:ext uri="{BB962C8B-B14F-4D97-AF65-F5344CB8AC3E}">
        <p14:creationId xmlns:p14="http://schemas.microsoft.com/office/powerpoint/2010/main" val="3348751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259F-161D-1346-A130-A36C6390690E}"/>
              </a:ext>
            </a:extLst>
          </p:cNvPr>
          <p:cNvSpPr>
            <a:spLocks noGrp="1"/>
          </p:cNvSpPr>
          <p:nvPr>
            <p:ph type="title"/>
          </p:nvPr>
        </p:nvSpPr>
        <p:spPr/>
        <p:txBody>
          <a:bodyPr/>
          <a:lstStyle/>
          <a:p>
            <a:r>
              <a:rPr lang="en-US" dirty="0"/>
              <a:t>Effect of covid on target value</a:t>
            </a:r>
          </a:p>
        </p:txBody>
      </p:sp>
      <p:pic>
        <p:nvPicPr>
          <p:cNvPr id="5" name="Content Placeholder 4" descr="A comparison of a graph&#10;&#10;Description automatically generated">
            <a:extLst>
              <a:ext uri="{FF2B5EF4-FFF2-40B4-BE49-F238E27FC236}">
                <a16:creationId xmlns:a16="http://schemas.microsoft.com/office/drawing/2014/main" id="{FC7181E1-C1BA-C145-84B1-DCA56F48D1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60310"/>
            <a:ext cx="6719037" cy="3285845"/>
          </a:xfrm>
        </p:spPr>
      </p:pic>
      <p:pic>
        <p:nvPicPr>
          <p:cNvPr id="7" name="Picture 6" descr="A graph with a line and a dotted line&#10;&#10;Description automatically generated">
            <a:extLst>
              <a:ext uri="{FF2B5EF4-FFF2-40B4-BE49-F238E27FC236}">
                <a16:creationId xmlns:a16="http://schemas.microsoft.com/office/drawing/2014/main" id="{A9CC3ADE-4C8F-B642-BF25-81C33170F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3351" y="2164975"/>
            <a:ext cx="6421121" cy="4656603"/>
          </a:xfrm>
          <a:prstGeom prst="rect">
            <a:avLst/>
          </a:prstGeom>
        </p:spPr>
      </p:pic>
    </p:spTree>
    <p:extLst>
      <p:ext uri="{BB962C8B-B14F-4D97-AF65-F5344CB8AC3E}">
        <p14:creationId xmlns:p14="http://schemas.microsoft.com/office/powerpoint/2010/main" val="929923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endParaRPr lang="en-US" dirty="0"/>
          </a:p>
        </p:txBody>
      </p:sp>
      <p:sp>
        <p:nvSpPr>
          <p:cNvPr id="16" name="TextBox 15">
            <a:extLst>
              <a:ext uri="{FF2B5EF4-FFF2-40B4-BE49-F238E27FC236}">
                <a16:creationId xmlns:a16="http://schemas.microsoft.com/office/drawing/2014/main" id="{35336BC7-FAD2-4F87-BB47-094AD0CEBD1C}"/>
              </a:ext>
            </a:extLst>
          </p:cNvPr>
          <p:cNvSpPr txBox="1"/>
          <p:nvPr/>
        </p:nvSpPr>
        <p:spPr>
          <a:xfrm>
            <a:off x="1558923" y="5569075"/>
            <a:ext cx="8972550" cy="646331"/>
          </a:xfrm>
          <a:prstGeom prst="rect">
            <a:avLst/>
          </a:prstGeom>
          <a:noFill/>
        </p:spPr>
        <p:txBody>
          <a:bodyPr wrap="square" rtlCol="0">
            <a:spAutoFit/>
          </a:bodyPr>
          <a:lstStyle/>
          <a:p>
            <a:r>
              <a:rPr lang="en-US" dirty="0"/>
              <a:t>Majority of accidents occurred in 30 speed limit zones. It would have been beneficial to have actual data on the speeds of the vehicles involved or at least if they were speeding.</a:t>
            </a:r>
            <a:endParaRPr lang="en-US" sz="1600" dirty="0"/>
          </a:p>
        </p:txBody>
      </p:sp>
      <p:pic>
        <p:nvPicPr>
          <p:cNvPr id="7" name="Content Placeholder 6" descr="A graph with numbers and text&#10;&#10;Description automatically generated">
            <a:extLst>
              <a:ext uri="{FF2B5EF4-FFF2-40B4-BE49-F238E27FC236}">
                <a16:creationId xmlns:a16="http://schemas.microsoft.com/office/drawing/2014/main" id="{5D976388-C2BB-0A4E-BCAC-099CD65B5C4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 y="642594"/>
            <a:ext cx="5181600" cy="3809727"/>
          </a:xfrm>
        </p:spPr>
      </p:pic>
      <p:pic>
        <p:nvPicPr>
          <p:cNvPr id="10" name="Content Placeholder 9" descr="A map of the united kingdom&#10;&#10;Description automatically generated">
            <a:extLst>
              <a:ext uri="{FF2B5EF4-FFF2-40B4-BE49-F238E27FC236}">
                <a16:creationId xmlns:a16="http://schemas.microsoft.com/office/drawing/2014/main" id="{E1DDD22B-5402-534A-9D32-11BD253BBA2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1" y="411022"/>
            <a:ext cx="4298576" cy="5174362"/>
          </a:xfrm>
        </p:spPr>
      </p:pic>
    </p:spTree>
    <p:extLst>
      <p:ext uri="{BB962C8B-B14F-4D97-AF65-F5344CB8AC3E}">
        <p14:creationId xmlns:p14="http://schemas.microsoft.com/office/powerpoint/2010/main" val="2635980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B5F4-EABB-9548-B209-A91F38854A7E}"/>
              </a:ext>
            </a:extLst>
          </p:cNvPr>
          <p:cNvSpPr>
            <a:spLocks noGrp="1"/>
          </p:cNvSpPr>
          <p:nvPr>
            <p:ph type="title"/>
          </p:nvPr>
        </p:nvSpPr>
        <p:spPr/>
        <p:txBody>
          <a:bodyPr/>
          <a:lstStyle/>
          <a:p>
            <a:pPr algn="ctr"/>
            <a:r>
              <a:rPr lang="en-US" u="sng" dirty="0">
                <a:solidFill>
                  <a:schemeClr val="accent2">
                    <a:lumMod val="75000"/>
                  </a:schemeClr>
                </a:solidFill>
              </a:rPr>
              <a:t>EDR</a:t>
            </a:r>
            <a:endParaRPr lang="en-US" dirty="0">
              <a:solidFill>
                <a:schemeClr val="accent2">
                  <a:lumMod val="75000"/>
                </a:schemeClr>
              </a:solidFill>
            </a:endParaRPr>
          </a:p>
        </p:txBody>
      </p:sp>
      <p:pic>
        <p:nvPicPr>
          <p:cNvPr id="5" name="Content Placeholder 4" descr="A graph with numbers and a bar&#10;&#10;Description automatically generated">
            <a:extLst>
              <a:ext uri="{FF2B5EF4-FFF2-40B4-BE49-F238E27FC236}">
                <a16:creationId xmlns:a16="http://schemas.microsoft.com/office/drawing/2014/main" id="{BAF4D48A-A3BC-324E-A5B1-D292E6A191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420" y="3968695"/>
            <a:ext cx="3559190" cy="2636164"/>
          </a:xfrm>
        </p:spPr>
      </p:pic>
      <p:pic>
        <p:nvPicPr>
          <p:cNvPr id="7" name="Picture 6">
            <a:extLst>
              <a:ext uri="{FF2B5EF4-FFF2-40B4-BE49-F238E27FC236}">
                <a16:creationId xmlns:a16="http://schemas.microsoft.com/office/drawing/2014/main" id="{55B7E332-DBBA-CB49-B37E-3AEB893A9A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6888" y="1030794"/>
            <a:ext cx="4735551" cy="2981459"/>
          </a:xfrm>
          <a:prstGeom prst="rect">
            <a:avLst/>
          </a:prstGeom>
        </p:spPr>
      </p:pic>
      <p:pic>
        <p:nvPicPr>
          <p:cNvPr id="9" name="Picture 8" descr="A graph with numbers and a bar&#10;&#10;Description automatically generated">
            <a:extLst>
              <a:ext uri="{FF2B5EF4-FFF2-40B4-BE49-F238E27FC236}">
                <a16:creationId xmlns:a16="http://schemas.microsoft.com/office/drawing/2014/main" id="{5731D5D5-CACE-0244-9DF0-7F7651B8A1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706" y="1173744"/>
            <a:ext cx="4190833" cy="2695560"/>
          </a:xfrm>
          <a:prstGeom prst="rect">
            <a:avLst/>
          </a:prstGeom>
        </p:spPr>
      </p:pic>
      <p:pic>
        <p:nvPicPr>
          <p:cNvPr id="11" name="Picture 10" descr="A graph with numbers and a bar&#10;&#10;Description automatically generated">
            <a:extLst>
              <a:ext uri="{FF2B5EF4-FFF2-40B4-BE49-F238E27FC236}">
                <a16:creationId xmlns:a16="http://schemas.microsoft.com/office/drawing/2014/main" id="{1AEE3DFA-4A19-A84E-AF00-1D76E7391F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4891" y="4221834"/>
            <a:ext cx="4019547" cy="2636165"/>
          </a:xfrm>
          <a:prstGeom prst="rect">
            <a:avLst/>
          </a:prstGeom>
        </p:spPr>
      </p:pic>
    </p:spTree>
    <p:extLst>
      <p:ext uri="{BB962C8B-B14F-4D97-AF65-F5344CB8AC3E}">
        <p14:creationId xmlns:p14="http://schemas.microsoft.com/office/powerpoint/2010/main" val="3891979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7933F-9F11-6C7D-7821-A89D61399D91}"/>
              </a:ext>
            </a:extLst>
          </p:cNvPr>
          <p:cNvSpPr>
            <a:spLocks noGrp="1"/>
          </p:cNvSpPr>
          <p:nvPr>
            <p:ph type="title"/>
          </p:nvPr>
        </p:nvSpPr>
        <p:spPr/>
        <p:txBody>
          <a:bodyPr/>
          <a:lstStyle/>
          <a:p>
            <a:pPr algn="ctr"/>
            <a:r>
              <a:rPr lang="en-US" u="sng" dirty="0">
                <a:solidFill>
                  <a:schemeClr val="accent2">
                    <a:lumMod val="75000"/>
                  </a:schemeClr>
                </a:solidFill>
              </a:rPr>
              <a:t>EDR</a:t>
            </a:r>
          </a:p>
        </p:txBody>
      </p:sp>
      <p:pic>
        <p:nvPicPr>
          <p:cNvPr id="5" name="Content Placeholder 4" descr="A screenshot of a map&#10;&#10;Description automatically generated">
            <a:extLst>
              <a:ext uri="{FF2B5EF4-FFF2-40B4-BE49-F238E27FC236}">
                <a16:creationId xmlns:a16="http://schemas.microsoft.com/office/drawing/2014/main" id="{F81C4065-563A-3542-A354-20D7609A0F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39875"/>
            <a:ext cx="6299756" cy="4953000"/>
          </a:xfrm>
        </p:spPr>
      </p:pic>
      <p:pic>
        <p:nvPicPr>
          <p:cNvPr id="7" name="Picture 6" descr="A graph of a number of people&#10;&#10;Description automatically generated">
            <a:extLst>
              <a:ext uri="{FF2B5EF4-FFF2-40B4-BE49-F238E27FC236}">
                <a16:creationId xmlns:a16="http://schemas.microsoft.com/office/drawing/2014/main" id="{FE9D68B1-DBA5-7A46-A19B-97B7B3D53F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7163" y="3834869"/>
            <a:ext cx="6094837" cy="2658006"/>
          </a:xfrm>
          <a:prstGeom prst="rect">
            <a:avLst/>
          </a:prstGeom>
        </p:spPr>
      </p:pic>
      <p:pic>
        <p:nvPicPr>
          <p:cNvPr id="9" name="Picture 8" descr="A graph with numbers and a number on it&#10;&#10;Description automatically generated">
            <a:extLst>
              <a:ext uri="{FF2B5EF4-FFF2-40B4-BE49-F238E27FC236}">
                <a16:creationId xmlns:a16="http://schemas.microsoft.com/office/drawing/2014/main" id="{A3ADDAA1-45D9-4441-87F2-4D2BE58BE9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4847" y="597890"/>
            <a:ext cx="4429170" cy="3236979"/>
          </a:xfrm>
          <a:prstGeom prst="rect">
            <a:avLst/>
          </a:prstGeom>
        </p:spPr>
      </p:pic>
    </p:spTree>
    <p:extLst>
      <p:ext uri="{BB962C8B-B14F-4D97-AF65-F5344CB8AC3E}">
        <p14:creationId xmlns:p14="http://schemas.microsoft.com/office/powerpoint/2010/main" val="399953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5729-AF52-0943-B916-46FC69EF5D13}"/>
              </a:ext>
            </a:extLst>
          </p:cNvPr>
          <p:cNvSpPr>
            <a:spLocks noGrp="1"/>
          </p:cNvSpPr>
          <p:nvPr>
            <p:ph type="title"/>
          </p:nvPr>
        </p:nvSpPr>
        <p:spPr/>
        <p:txBody>
          <a:bodyPr/>
          <a:lstStyle/>
          <a:p>
            <a:r>
              <a:rPr lang="en-US" dirty="0"/>
              <a:t>Feature engineering </a:t>
            </a:r>
            <a:br>
              <a:rPr lang="en-US" dirty="0"/>
            </a:br>
            <a:r>
              <a:rPr lang="en-US" dirty="0"/>
              <a:t>&amp; Data </a:t>
            </a:r>
            <a:r>
              <a:rPr lang="en-US" dirty="0" err="1"/>
              <a:t>PreProcessing</a:t>
            </a:r>
            <a:r>
              <a:rPr lang="en-US" dirty="0"/>
              <a:t> </a:t>
            </a:r>
          </a:p>
        </p:txBody>
      </p:sp>
      <p:sp>
        <p:nvSpPr>
          <p:cNvPr id="3" name="Content Placeholder 2">
            <a:extLst>
              <a:ext uri="{FF2B5EF4-FFF2-40B4-BE49-F238E27FC236}">
                <a16:creationId xmlns:a16="http://schemas.microsoft.com/office/drawing/2014/main" id="{D698E87C-8597-9A46-A149-909396206102}"/>
              </a:ext>
            </a:extLst>
          </p:cNvPr>
          <p:cNvSpPr>
            <a:spLocks noGrp="1"/>
          </p:cNvSpPr>
          <p:nvPr>
            <p:ph idx="1"/>
          </p:nvPr>
        </p:nvSpPr>
        <p:spPr>
          <a:xfrm>
            <a:off x="572757" y="1890978"/>
            <a:ext cx="5082742" cy="4351338"/>
          </a:xfrm>
        </p:spPr>
        <p:txBody>
          <a:bodyPr>
            <a:normAutofit/>
          </a:bodyPr>
          <a:lstStyle/>
          <a:p>
            <a:r>
              <a:rPr lang="en-US" dirty="0"/>
              <a:t>Relation of many to one from </a:t>
            </a:r>
            <a:r>
              <a:rPr lang="en-US" dirty="0" err="1"/>
              <a:t>veh_df</a:t>
            </a:r>
            <a:r>
              <a:rPr lang="en-US" dirty="0"/>
              <a:t> to </a:t>
            </a:r>
            <a:r>
              <a:rPr lang="en-US" dirty="0" err="1"/>
              <a:t>acc_df</a:t>
            </a:r>
            <a:r>
              <a:rPr lang="en-US" dirty="0"/>
              <a:t> </a:t>
            </a:r>
          </a:p>
          <a:p>
            <a:pPr lvl="1"/>
            <a:r>
              <a:rPr lang="en-US" dirty="0"/>
              <a:t>(</a:t>
            </a:r>
            <a:r>
              <a:rPr lang="en-US" dirty="0" err="1"/>
              <a:t>groupby</a:t>
            </a:r>
            <a:r>
              <a:rPr lang="en-US" dirty="0"/>
              <a:t>, aggregate)</a:t>
            </a:r>
          </a:p>
          <a:p>
            <a:endParaRPr lang="en-US" dirty="0"/>
          </a:p>
          <a:p>
            <a:r>
              <a:rPr lang="en-US" b="1" dirty="0"/>
              <a:t>Train </a:t>
            </a:r>
            <a:r>
              <a:rPr lang="en-US" b="1" dirty="0" err="1"/>
              <a:t>Vlidation</a:t>
            </a:r>
            <a:r>
              <a:rPr lang="en-US" b="1" dirty="0"/>
              <a:t> and test sets (stratify)</a:t>
            </a:r>
          </a:p>
          <a:p>
            <a:pPr lvl="1"/>
            <a:r>
              <a:rPr lang="en-US" dirty="0"/>
              <a:t>15% test</a:t>
            </a:r>
          </a:p>
          <a:p>
            <a:pPr lvl="1"/>
            <a:r>
              <a:rPr lang="en-US" dirty="0"/>
              <a:t>15% of rest validation</a:t>
            </a:r>
          </a:p>
          <a:p>
            <a:pPr lvl="1"/>
            <a:r>
              <a:rPr lang="en-US" dirty="0"/>
              <a:t>Rest train ~200k</a:t>
            </a:r>
          </a:p>
          <a:p>
            <a:r>
              <a:rPr lang="en-US" dirty="0"/>
              <a:t>OHE (one hot encode nominals)</a:t>
            </a:r>
          </a:p>
        </p:txBody>
      </p:sp>
      <p:pic>
        <p:nvPicPr>
          <p:cNvPr id="5" name="Picture 4" descr="A screenshot of a computer screen&#10;&#10;Description automatically generated">
            <a:extLst>
              <a:ext uri="{FF2B5EF4-FFF2-40B4-BE49-F238E27FC236}">
                <a16:creationId xmlns:a16="http://schemas.microsoft.com/office/drawing/2014/main" id="{D9C91356-7CEB-E84C-A66F-19312C1F2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5642" y="164835"/>
            <a:ext cx="5259205" cy="6613849"/>
          </a:xfrm>
          <a:prstGeom prst="rect">
            <a:avLst/>
          </a:prstGeom>
        </p:spPr>
      </p:pic>
    </p:spTree>
    <p:extLst>
      <p:ext uri="{BB962C8B-B14F-4D97-AF65-F5344CB8AC3E}">
        <p14:creationId xmlns:p14="http://schemas.microsoft.com/office/powerpoint/2010/main" val="1957804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4C053-81A2-1F49-BA75-0F43F7647BC5}"/>
              </a:ext>
            </a:extLst>
          </p:cNvPr>
          <p:cNvSpPr>
            <a:spLocks noGrp="1"/>
          </p:cNvSpPr>
          <p:nvPr>
            <p:ph type="title"/>
          </p:nvPr>
        </p:nvSpPr>
        <p:spPr/>
        <p:txBody>
          <a:bodyPr/>
          <a:lstStyle/>
          <a:p>
            <a:r>
              <a:rPr lang="en-US" dirty="0"/>
              <a:t>Imbalance</a:t>
            </a:r>
          </a:p>
        </p:txBody>
      </p:sp>
      <p:sp>
        <p:nvSpPr>
          <p:cNvPr id="3" name="Content Placeholder 2">
            <a:extLst>
              <a:ext uri="{FF2B5EF4-FFF2-40B4-BE49-F238E27FC236}">
                <a16:creationId xmlns:a16="http://schemas.microsoft.com/office/drawing/2014/main" id="{5EBDAD2C-F5B7-A044-80B2-5C52C7830CEE}"/>
              </a:ext>
            </a:extLst>
          </p:cNvPr>
          <p:cNvSpPr>
            <a:spLocks noGrp="1"/>
          </p:cNvSpPr>
          <p:nvPr>
            <p:ph idx="1"/>
          </p:nvPr>
        </p:nvSpPr>
        <p:spPr/>
        <p:txBody>
          <a:bodyPr>
            <a:normAutofit/>
          </a:bodyPr>
          <a:lstStyle/>
          <a:p>
            <a:r>
              <a:rPr lang="en-US" dirty="0"/>
              <a:t>Using algorithms with ability to define class weights</a:t>
            </a:r>
          </a:p>
          <a:p>
            <a:endParaRPr lang="en-US" dirty="0"/>
          </a:p>
          <a:p>
            <a:r>
              <a:rPr lang="en-US" dirty="0" err="1"/>
              <a:t>Undersampling</a:t>
            </a:r>
            <a:endParaRPr lang="en-US" dirty="0"/>
          </a:p>
          <a:p>
            <a:endParaRPr lang="en-US" dirty="0"/>
          </a:p>
          <a:p>
            <a:r>
              <a:rPr lang="en-US" dirty="0"/>
              <a:t>Oversampling (SMOTE)</a:t>
            </a:r>
          </a:p>
          <a:p>
            <a:endParaRPr lang="en-US" dirty="0"/>
          </a:p>
          <a:p>
            <a:pPr marL="0" indent="0">
              <a:buNone/>
            </a:pPr>
            <a:endParaRPr lang="en-US" dirty="0"/>
          </a:p>
        </p:txBody>
      </p:sp>
      <p:pic>
        <p:nvPicPr>
          <p:cNvPr id="5" name="Picture 4">
            <a:extLst>
              <a:ext uri="{FF2B5EF4-FFF2-40B4-BE49-F238E27FC236}">
                <a16:creationId xmlns:a16="http://schemas.microsoft.com/office/drawing/2014/main" id="{3BDC3ED2-ADB5-3B4F-8629-E0F76E3700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144" y="4917970"/>
            <a:ext cx="8623300" cy="1041400"/>
          </a:xfrm>
          <a:prstGeom prst="rect">
            <a:avLst/>
          </a:prstGeom>
        </p:spPr>
      </p:pic>
    </p:spTree>
    <p:extLst>
      <p:ext uri="{BB962C8B-B14F-4D97-AF65-F5344CB8AC3E}">
        <p14:creationId xmlns:p14="http://schemas.microsoft.com/office/powerpoint/2010/main" val="402197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9F076-73AB-3847-B061-8438F18E91FD}"/>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15F106CA-4891-B643-9AC9-A7A84B7494D1}"/>
              </a:ext>
            </a:extLst>
          </p:cNvPr>
          <p:cNvSpPr>
            <a:spLocks noGrp="1"/>
          </p:cNvSpPr>
          <p:nvPr>
            <p:ph idx="1"/>
          </p:nvPr>
        </p:nvSpPr>
        <p:spPr/>
        <p:txBody>
          <a:bodyPr/>
          <a:lstStyle/>
          <a:p>
            <a:r>
              <a:rPr lang="en-US" dirty="0"/>
              <a:t>Random Forest Classifier</a:t>
            </a:r>
          </a:p>
          <a:p>
            <a:r>
              <a:rPr lang="en-US" dirty="0"/>
              <a:t>Balanced Random Forest</a:t>
            </a:r>
          </a:p>
          <a:p>
            <a:r>
              <a:rPr lang="en-US" dirty="0"/>
              <a:t>XGBOOST</a:t>
            </a:r>
          </a:p>
          <a:p>
            <a:r>
              <a:rPr lang="en-US" dirty="0"/>
              <a:t>Naïve-Base</a:t>
            </a:r>
          </a:p>
          <a:p>
            <a:r>
              <a:rPr lang="en-US" dirty="0"/>
              <a:t>Logistic regression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5" name="Picture 4" descr="A screenshot of a computer program&#10;&#10;Description automatically generated">
            <a:extLst>
              <a:ext uri="{FF2B5EF4-FFF2-40B4-BE49-F238E27FC236}">
                <a16:creationId xmlns:a16="http://schemas.microsoft.com/office/drawing/2014/main" id="{F862A4D0-4782-7247-8CE2-48C201BC5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1171" y="602692"/>
            <a:ext cx="5973273" cy="5890183"/>
          </a:xfrm>
          <a:prstGeom prst="rect">
            <a:avLst/>
          </a:prstGeom>
        </p:spPr>
      </p:pic>
    </p:spTree>
    <p:extLst>
      <p:ext uri="{BB962C8B-B14F-4D97-AF65-F5344CB8AC3E}">
        <p14:creationId xmlns:p14="http://schemas.microsoft.com/office/powerpoint/2010/main" val="2121131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84624-980D-7646-8C5F-AFB26C418CE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1D9C375-621D-E44E-8282-F00E99441310}"/>
              </a:ext>
            </a:extLst>
          </p:cNvPr>
          <p:cNvSpPr>
            <a:spLocks noGrp="1"/>
          </p:cNvSpPr>
          <p:nvPr>
            <p:ph idx="1"/>
          </p:nvPr>
        </p:nvSpPr>
        <p:spPr/>
        <p:txBody>
          <a:bodyPr/>
          <a:lstStyle/>
          <a:p>
            <a:r>
              <a:rPr lang="en-US" dirty="0"/>
              <a:t>Cross validation </a:t>
            </a:r>
          </a:p>
          <a:p>
            <a:r>
              <a:rPr lang="en-US" dirty="0"/>
              <a:t>Hyper parameter tuning:</a:t>
            </a:r>
          </a:p>
          <a:p>
            <a:pPr lvl="1"/>
            <a:r>
              <a:rPr lang="en-US" dirty="0"/>
              <a:t>Grid search </a:t>
            </a:r>
          </a:p>
          <a:p>
            <a:pPr lvl="1"/>
            <a:r>
              <a:rPr lang="en-US" dirty="0"/>
              <a:t>Random search </a:t>
            </a:r>
          </a:p>
          <a:p>
            <a:r>
              <a:rPr lang="en-US" dirty="0"/>
              <a:t>Various imbalance approach</a:t>
            </a:r>
          </a:p>
          <a:p>
            <a:r>
              <a:rPr lang="en-US" dirty="0"/>
              <a:t>The best models where RFC and XGB very similar results after tuning</a:t>
            </a:r>
          </a:p>
          <a:p>
            <a:endParaRPr lang="en-US" dirty="0"/>
          </a:p>
          <a:p>
            <a:endParaRPr lang="en-US" dirty="0"/>
          </a:p>
          <a:p>
            <a:endParaRPr lang="en-US" dirty="0"/>
          </a:p>
        </p:txBody>
      </p:sp>
    </p:spTree>
    <p:extLst>
      <p:ext uri="{BB962C8B-B14F-4D97-AF65-F5344CB8AC3E}">
        <p14:creationId xmlns:p14="http://schemas.microsoft.com/office/powerpoint/2010/main" val="587838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3" descr="A view of a road&#10;&#10;Description automatically generated">
            <a:extLst>
              <a:ext uri="{FF2B5EF4-FFF2-40B4-BE49-F238E27FC236}">
                <a16:creationId xmlns:a16="http://schemas.microsoft.com/office/drawing/2014/main" id="{8FBC91FE-ECED-415D-9D26-3D30D1B8DB1F}"/>
              </a:ext>
            </a:extLst>
          </p:cNvPr>
          <p:cNvPicPr>
            <a:picLocks noChangeAspect="1"/>
          </p:cNvPicPr>
          <p:nvPr/>
        </p:nvPicPr>
        <p:blipFill rotWithShape="1">
          <a:blip r:embed="rId2">
            <a:alphaModFix amt="45000"/>
          </a:blip>
          <a:srcRect t="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43071E22-FEFE-4F74-960F-9C020D136F3D}"/>
              </a:ext>
            </a:extLst>
          </p:cNvPr>
          <p:cNvSpPr>
            <a:spLocks noGrp="1"/>
          </p:cNvSpPr>
          <p:nvPr>
            <p:ph type="ctrTitle"/>
          </p:nvPr>
        </p:nvSpPr>
        <p:spPr>
          <a:xfrm>
            <a:off x="1769532" y="2091263"/>
            <a:ext cx="8652938" cy="2461504"/>
          </a:xfrm>
        </p:spPr>
        <p:txBody>
          <a:bodyPr>
            <a:normAutofit/>
          </a:bodyPr>
          <a:lstStyle/>
          <a:p>
            <a:r>
              <a:rPr lang="en-US" sz="5800" dirty="0"/>
              <a:t>Traffic Analysis and Severity Prediction</a:t>
            </a:r>
          </a:p>
        </p:txBody>
      </p:sp>
      <p:sp>
        <p:nvSpPr>
          <p:cNvPr id="3" name="Subtitle 2">
            <a:extLst>
              <a:ext uri="{FF2B5EF4-FFF2-40B4-BE49-F238E27FC236}">
                <a16:creationId xmlns:a16="http://schemas.microsoft.com/office/drawing/2014/main" id="{7D0F82A6-8A1B-4314-A879-20E0685B3FF7}"/>
              </a:ext>
            </a:extLst>
          </p:cNvPr>
          <p:cNvSpPr>
            <a:spLocks noGrp="1"/>
          </p:cNvSpPr>
          <p:nvPr>
            <p:ph type="subTitle" idx="1"/>
          </p:nvPr>
        </p:nvSpPr>
        <p:spPr>
          <a:xfrm>
            <a:off x="1769532" y="4623127"/>
            <a:ext cx="8655200" cy="678789"/>
          </a:xfrm>
        </p:spPr>
        <p:txBody>
          <a:bodyPr>
            <a:noAutofit/>
          </a:bodyPr>
          <a:lstStyle/>
          <a:p>
            <a:pPr>
              <a:lnSpc>
                <a:spcPct val="90000"/>
              </a:lnSpc>
              <a:spcAft>
                <a:spcPts val="600"/>
              </a:spcAft>
            </a:pPr>
            <a:r>
              <a:rPr lang="en-US" sz="1200" b="1" dirty="0">
                <a:solidFill>
                  <a:schemeClr val="tx1"/>
                </a:solidFill>
              </a:rPr>
              <a:t>Capstone2 </a:t>
            </a:r>
          </a:p>
          <a:p>
            <a:pPr>
              <a:lnSpc>
                <a:spcPct val="90000"/>
              </a:lnSpc>
              <a:spcAft>
                <a:spcPts val="600"/>
              </a:spcAft>
            </a:pPr>
            <a:r>
              <a:rPr lang="en-US" sz="1200" b="1" dirty="0"/>
              <a:t>Kaveh Vasei</a:t>
            </a:r>
            <a:endParaRPr lang="en-US" sz="1200" b="1" dirty="0">
              <a:solidFill>
                <a:schemeClr val="tx1"/>
              </a:solidFill>
            </a:endParaRPr>
          </a:p>
        </p:txBody>
      </p:sp>
    </p:spTree>
    <p:extLst>
      <p:ext uri="{BB962C8B-B14F-4D97-AF65-F5344CB8AC3E}">
        <p14:creationId xmlns:p14="http://schemas.microsoft.com/office/powerpoint/2010/main" val="3849708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63D52-93BB-0A45-8FCA-AEA9D3F54DA2}"/>
              </a:ext>
            </a:extLst>
          </p:cNvPr>
          <p:cNvSpPr>
            <a:spLocks noGrp="1"/>
          </p:cNvSpPr>
          <p:nvPr>
            <p:ph type="title"/>
          </p:nvPr>
        </p:nvSpPr>
        <p:spPr/>
        <p:txBody>
          <a:bodyPr/>
          <a:lstStyle/>
          <a:p>
            <a:endParaRPr lang="en-US"/>
          </a:p>
        </p:txBody>
      </p:sp>
      <p:pic>
        <p:nvPicPr>
          <p:cNvPr id="5" name="Content Placeholder 4" descr="A screen shot of a graph&#10;&#10;Description automatically generated">
            <a:extLst>
              <a:ext uri="{FF2B5EF4-FFF2-40B4-BE49-F238E27FC236}">
                <a16:creationId xmlns:a16="http://schemas.microsoft.com/office/drawing/2014/main" id="{30B5EAE3-E78A-7F4B-94F2-CE06ECC465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951" y="167647"/>
            <a:ext cx="4035089" cy="5324736"/>
          </a:xfrm>
        </p:spPr>
      </p:pic>
      <p:pic>
        <p:nvPicPr>
          <p:cNvPr id="7" name="Picture 6" descr="A screenshot of a computer&#10;&#10;Description automatically generated">
            <a:extLst>
              <a:ext uri="{FF2B5EF4-FFF2-40B4-BE49-F238E27FC236}">
                <a16:creationId xmlns:a16="http://schemas.microsoft.com/office/drawing/2014/main" id="{B15DA30E-85CC-9543-B48F-129F6CCFE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6005" y="1115366"/>
            <a:ext cx="6679760" cy="3082489"/>
          </a:xfrm>
          <a:prstGeom prst="rect">
            <a:avLst/>
          </a:prstGeom>
        </p:spPr>
      </p:pic>
    </p:spTree>
    <p:extLst>
      <p:ext uri="{BB962C8B-B14F-4D97-AF65-F5344CB8AC3E}">
        <p14:creationId xmlns:p14="http://schemas.microsoft.com/office/powerpoint/2010/main" val="948580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684ED-3AD0-164F-B430-2E8B34540833}"/>
              </a:ext>
            </a:extLst>
          </p:cNvPr>
          <p:cNvSpPr>
            <a:spLocks noGrp="1"/>
          </p:cNvSpPr>
          <p:nvPr>
            <p:ph type="title"/>
          </p:nvPr>
        </p:nvSpPr>
        <p:spPr/>
        <p:txBody>
          <a:bodyPr/>
          <a:lstStyle/>
          <a:p>
            <a:endParaRPr lang="en-US"/>
          </a:p>
        </p:txBody>
      </p:sp>
      <p:pic>
        <p:nvPicPr>
          <p:cNvPr id="5" name="Content Placeholder 4" descr="A graph with red lines and black text&#10;&#10;Description automatically generated">
            <a:extLst>
              <a:ext uri="{FF2B5EF4-FFF2-40B4-BE49-F238E27FC236}">
                <a16:creationId xmlns:a16="http://schemas.microsoft.com/office/drawing/2014/main" id="{949C5A27-61F5-4A48-A2D2-FB0FD46459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70654" y="315912"/>
            <a:ext cx="5958287" cy="6382470"/>
          </a:xfrm>
        </p:spPr>
      </p:pic>
      <p:pic>
        <p:nvPicPr>
          <p:cNvPr id="7" name="Picture 6" descr="A graph with red lines&#10;&#10;Description automatically generated">
            <a:extLst>
              <a:ext uri="{FF2B5EF4-FFF2-40B4-BE49-F238E27FC236}">
                <a16:creationId xmlns:a16="http://schemas.microsoft.com/office/drawing/2014/main" id="{83CD8FF3-823B-F341-B05B-61149F9840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59" y="235526"/>
            <a:ext cx="6334195" cy="6176963"/>
          </a:xfrm>
          <a:prstGeom prst="rect">
            <a:avLst/>
          </a:prstGeom>
        </p:spPr>
      </p:pic>
    </p:spTree>
    <p:extLst>
      <p:ext uri="{BB962C8B-B14F-4D97-AF65-F5344CB8AC3E}">
        <p14:creationId xmlns:p14="http://schemas.microsoft.com/office/powerpoint/2010/main" val="1834142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9168B-FC2E-2E42-9295-48378D3423B5}"/>
              </a:ext>
            </a:extLst>
          </p:cNvPr>
          <p:cNvSpPr>
            <a:spLocks noGrp="1"/>
          </p:cNvSpPr>
          <p:nvPr>
            <p:ph type="title"/>
          </p:nvPr>
        </p:nvSpPr>
        <p:spPr/>
        <p:txBody>
          <a:bodyPr/>
          <a:lstStyle/>
          <a:p>
            <a:r>
              <a:rPr lang="en-US" dirty="0">
                <a:solidFill>
                  <a:srgbClr val="FF0000"/>
                </a:solidFill>
              </a:rPr>
              <a:t>Next Steps:</a:t>
            </a:r>
          </a:p>
        </p:txBody>
      </p:sp>
      <p:sp>
        <p:nvSpPr>
          <p:cNvPr id="3" name="Content Placeholder 2">
            <a:extLst>
              <a:ext uri="{FF2B5EF4-FFF2-40B4-BE49-F238E27FC236}">
                <a16:creationId xmlns:a16="http://schemas.microsoft.com/office/drawing/2014/main" id="{8BE4CBA0-AA30-7543-A10B-F2CC285A14F0}"/>
              </a:ext>
            </a:extLst>
          </p:cNvPr>
          <p:cNvSpPr>
            <a:spLocks noGrp="1"/>
          </p:cNvSpPr>
          <p:nvPr>
            <p:ph idx="1"/>
          </p:nvPr>
        </p:nvSpPr>
        <p:spPr/>
        <p:txBody>
          <a:bodyPr/>
          <a:lstStyle/>
          <a:p>
            <a:r>
              <a:rPr lang="en-US" dirty="0"/>
              <a:t>Maybe instead of projecting </a:t>
            </a:r>
            <a:r>
              <a:rPr lang="en-US" dirty="0" err="1"/>
              <a:t>veh_df</a:t>
            </a:r>
            <a:r>
              <a:rPr lang="en-US" dirty="0"/>
              <a:t> to </a:t>
            </a:r>
            <a:r>
              <a:rPr lang="en-US" dirty="0" err="1"/>
              <a:t>acc_df</a:t>
            </a:r>
            <a:r>
              <a:rPr lang="en-US" dirty="0"/>
              <a:t> it is better to run the model for each vehicle involved in the accident and then chose the severity of the accident and urgency of sending resources to accident.</a:t>
            </a:r>
          </a:p>
          <a:p>
            <a:endParaRPr lang="en-US" dirty="0"/>
          </a:p>
          <a:p>
            <a:r>
              <a:rPr lang="en-US" dirty="0"/>
              <a:t>Using more data that is going to be soon released to decrease the effect of covid</a:t>
            </a:r>
          </a:p>
          <a:p>
            <a:endParaRPr lang="en-US" dirty="0"/>
          </a:p>
          <a:p>
            <a:r>
              <a:rPr lang="en-US" dirty="0"/>
              <a:t>Using a neural network as well to find the patterns</a:t>
            </a:r>
          </a:p>
        </p:txBody>
      </p:sp>
    </p:spTree>
    <p:extLst>
      <p:ext uri="{BB962C8B-B14F-4D97-AF65-F5344CB8AC3E}">
        <p14:creationId xmlns:p14="http://schemas.microsoft.com/office/powerpoint/2010/main" val="1006836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175512" y="870132"/>
            <a:ext cx="9792208" cy="1527078"/>
          </a:xfrm>
        </p:spPr>
        <p:txBody>
          <a:bodyPr>
            <a:normAutofit/>
          </a:bodyPr>
          <a:lstStyle/>
          <a:p>
            <a:r>
              <a:rPr lang="en-US" dirty="0"/>
              <a:t>Background</a:t>
            </a:r>
          </a:p>
        </p:txBody>
      </p:sp>
      <p:sp>
        <p:nvSpPr>
          <p:cNvPr id="3" name="Content Placeholder 2">
            <a:extLst>
              <a:ext uri="{FF2B5EF4-FFF2-40B4-BE49-F238E27FC236}">
                <a16:creationId xmlns:a16="http://schemas.microsoft.com/office/drawing/2014/main" id="{DE243763-94E9-4823-A29F-5884E6FD4A41}"/>
              </a:ext>
            </a:extLst>
          </p:cNvPr>
          <p:cNvSpPr>
            <a:spLocks noGrp="1"/>
          </p:cNvSpPr>
          <p:nvPr>
            <p:ph idx="1"/>
          </p:nvPr>
        </p:nvSpPr>
        <p:spPr>
          <a:xfrm>
            <a:off x="1175512" y="2557849"/>
            <a:ext cx="9792208" cy="3407862"/>
          </a:xfrm>
        </p:spPr>
        <p:txBody>
          <a:bodyPr>
            <a:normAutofit/>
          </a:bodyPr>
          <a:lstStyle/>
          <a:p>
            <a:r>
              <a:rPr lang="en-US" sz="2000" dirty="0"/>
              <a:t>The UK government collects and publishes (usually on an annual basis) detailed information about traffic accidents across the country. This information includes, but is not limited to, geographical locations, weather conditions, type of vehicles, number of casualties and vehicle maneuvers, making this a very interesting and comprehensive dataset for analysis and research.</a:t>
            </a:r>
          </a:p>
          <a:p>
            <a:r>
              <a:rPr lang="en-US" sz="2000" dirty="0"/>
              <a:t>The full dataset for this project is available at : </a:t>
            </a:r>
            <a:r>
              <a:rPr lang="en-US" sz="2000" dirty="0">
                <a:hlinkClick r:id="rId2"/>
              </a:rPr>
              <a:t>https://www.data.gov.uk/dataset/cb7ae6f0-4be6-4935-9277-47e5ce24a11f/road-safety-data</a:t>
            </a:r>
            <a:endParaRPr lang="en-US" sz="2000" dirty="0"/>
          </a:p>
        </p:txBody>
      </p:sp>
    </p:spTree>
    <p:extLst>
      <p:ext uri="{BB962C8B-B14F-4D97-AF65-F5344CB8AC3E}">
        <p14:creationId xmlns:p14="http://schemas.microsoft.com/office/powerpoint/2010/main" val="2509659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A6CE4C1-DB17-41BA-9830-456E2F1B69B1}"/>
              </a:ext>
            </a:extLst>
          </p:cNvPr>
          <p:cNvSpPr>
            <a:spLocks noGrp="1"/>
          </p:cNvSpPr>
          <p:nvPr>
            <p:ph type="title"/>
          </p:nvPr>
        </p:nvSpPr>
        <p:spPr>
          <a:xfrm>
            <a:off x="1066800" y="642594"/>
            <a:ext cx="10058400" cy="1371600"/>
          </a:xfrm>
        </p:spPr>
        <p:txBody>
          <a:bodyPr vert="horz" lIns="91440" tIns="45720" rIns="91440" bIns="45720" rtlCol="0" anchor="ctr">
            <a:normAutofit/>
          </a:bodyPr>
          <a:lstStyle/>
          <a:p>
            <a:pPr algn="ctr"/>
            <a:r>
              <a:rPr lang="en-US" sz="4400" dirty="0"/>
              <a:t>Importance of Analyzing Traffic Accidents</a:t>
            </a:r>
          </a:p>
        </p:txBody>
      </p:sp>
      <p:graphicFrame>
        <p:nvGraphicFramePr>
          <p:cNvPr id="12" name="Content Placeholder 2">
            <a:extLst>
              <a:ext uri="{FF2B5EF4-FFF2-40B4-BE49-F238E27FC236}">
                <a16:creationId xmlns:a16="http://schemas.microsoft.com/office/drawing/2014/main" id="{AFCF8672-7645-4F86-95BF-64BB3257C92B}"/>
              </a:ext>
            </a:extLst>
          </p:cNvPr>
          <p:cNvGraphicFramePr/>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4823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149C-CB92-7E47-838D-9FAA3CEB46D1}"/>
              </a:ext>
            </a:extLst>
          </p:cNvPr>
          <p:cNvSpPr>
            <a:spLocks noGrp="1"/>
          </p:cNvSpPr>
          <p:nvPr>
            <p:ph type="title"/>
          </p:nvPr>
        </p:nvSpPr>
        <p:spPr/>
        <p:txBody>
          <a:bodyPr/>
          <a:lstStyle/>
          <a:p>
            <a:pPr algn="ctr"/>
            <a:r>
              <a:rPr lang="en-US" b="1" u="sng" dirty="0">
                <a:solidFill>
                  <a:schemeClr val="accent2">
                    <a:lumMod val="75000"/>
                  </a:schemeClr>
                </a:solidFill>
              </a:rPr>
              <a:t>Objective</a:t>
            </a:r>
          </a:p>
        </p:txBody>
      </p:sp>
      <p:sp>
        <p:nvSpPr>
          <p:cNvPr id="3" name="Content Placeholder 2">
            <a:extLst>
              <a:ext uri="{FF2B5EF4-FFF2-40B4-BE49-F238E27FC236}">
                <a16:creationId xmlns:a16="http://schemas.microsoft.com/office/drawing/2014/main" id="{6E28CAEE-5557-E44E-B28A-16689E03A44A}"/>
              </a:ext>
            </a:extLst>
          </p:cNvPr>
          <p:cNvSpPr>
            <a:spLocks noGrp="1"/>
          </p:cNvSpPr>
          <p:nvPr>
            <p:ph idx="1"/>
          </p:nvPr>
        </p:nvSpPr>
        <p:spPr>
          <a:xfrm>
            <a:off x="838200" y="1825625"/>
            <a:ext cx="10515600" cy="4810702"/>
          </a:xfrm>
        </p:spPr>
        <p:txBody>
          <a:bodyPr>
            <a:normAutofit fontScale="85000" lnSpcReduction="10000"/>
          </a:bodyPr>
          <a:lstStyle/>
          <a:p>
            <a:r>
              <a:rPr lang="en-US" b="0" i="0" dirty="0">
                <a:solidFill>
                  <a:srgbClr val="374151"/>
                </a:solidFill>
                <a:effectLst/>
              </a:rPr>
              <a:t>Develop machine learning model that can accurately classify accidents in UK as Major and Minor accidents</a:t>
            </a:r>
            <a:r>
              <a:rPr lang="en-US" dirty="0">
                <a:solidFill>
                  <a:srgbClr val="374151"/>
                </a:solidFill>
              </a:rPr>
              <a:t>.</a:t>
            </a:r>
          </a:p>
          <a:p>
            <a:r>
              <a:rPr lang="en-US" sz="2800" dirty="0"/>
              <a:t>Accurately predict whether an accident will be classified as "minor" or "major".</a:t>
            </a:r>
          </a:p>
          <a:p>
            <a:r>
              <a:rPr lang="en-US" sz="2800" dirty="0"/>
              <a:t>to identify high-risk areas, improve emergency response, and implement targeted interventions. (What features can cause serious accidents)</a:t>
            </a:r>
          </a:p>
          <a:p>
            <a:r>
              <a:rPr lang="en-US" sz="2800" dirty="0"/>
              <a:t>Enhance road safety by making informed decisions and allocating resources effectively.</a:t>
            </a:r>
          </a:p>
          <a:p>
            <a:pPr marL="0" indent="0" algn="ctr">
              <a:buNone/>
            </a:pPr>
            <a:endParaRPr lang="en-US" dirty="0">
              <a:solidFill>
                <a:srgbClr val="374151"/>
              </a:solidFill>
            </a:endParaRPr>
          </a:p>
          <a:p>
            <a:pPr marL="0" indent="0" algn="ctr">
              <a:buNone/>
            </a:pPr>
            <a:endParaRPr lang="en-US" b="0" i="0" dirty="0">
              <a:solidFill>
                <a:srgbClr val="002060"/>
              </a:solidFill>
              <a:effectLst/>
            </a:endParaRPr>
          </a:p>
          <a:p>
            <a:pPr marL="0" indent="0" algn="ctr">
              <a:buNone/>
            </a:pPr>
            <a:r>
              <a:rPr lang="en-US" sz="2000" dirty="0">
                <a:solidFill>
                  <a:srgbClr val="002060"/>
                </a:solidFill>
              </a:rPr>
              <a:t>Major Accidents: Are the ones that was fatal or resulted on serious Hospitalization</a:t>
            </a:r>
          </a:p>
          <a:p>
            <a:pPr marL="0" indent="0" algn="ctr">
              <a:buNone/>
            </a:pPr>
            <a:r>
              <a:rPr lang="en-US" sz="2000" b="0" i="0" dirty="0">
                <a:solidFill>
                  <a:srgbClr val="002060"/>
                </a:solidFill>
                <a:effectLst/>
              </a:rPr>
              <a:t>Minor Accidents: Roadside medical help or just a quick emergency room visit</a:t>
            </a:r>
          </a:p>
          <a:p>
            <a:pPr marL="0" indent="0" algn="ctr">
              <a:buNone/>
            </a:pPr>
            <a:endParaRPr lang="en-US" sz="2000" dirty="0">
              <a:solidFill>
                <a:srgbClr val="374151"/>
              </a:solidFill>
            </a:endParaRPr>
          </a:p>
          <a:p>
            <a:pPr marL="0" indent="0" algn="ctr">
              <a:buNone/>
            </a:pPr>
            <a:r>
              <a:rPr lang="en-US" sz="2000" dirty="0">
                <a:solidFill>
                  <a:srgbClr val="374151"/>
                </a:solidFill>
              </a:rPr>
              <a:t>No fender Bender in Dataset (we always have at least one casualty)</a:t>
            </a:r>
            <a:endParaRPr lang="en-US" sz="2000" dirty="0">
              <a:solidFill>
                <a:srgbClr val="002060"/>
              </a:solidFill>
            </a:endParaRPr>
          </a:p>
        </p:txBody>
      </p:sp>
    </p:spTree>
    <p:extLst>
      <p:ext uri="{BB962C8B-B14F-4D97-AF65-F5344CB8AC3E}">
        <p14:creationId xmlns:p14="http://schemas.microsoft.com/office/powerpoint/2010/main" val="151467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E6C4-BFB2-7647-99F3-5A7F4F82C76F}"/>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75B223DF-D4EA-F74D-910D-55608B145738}"/>
              </a:ext>
            </a:extLst>
          </p:cNvPr>
          <p:cNvSpPr>
            <a:spLocks noGrp="1"/>
          </p:cNvSpPr>
          <p:nvPr>
            <p:ph idx="1"/>
          </p:nvPr>
        </p:nvSpPr>
        <p:spPr/>
        <p:txBody>
          <a:bodyPr>
            <a:normAutofit lnSpcReduction="10000"/>
          </a:bodyPr>
          <a:lstStyle/>
          <a:p>
            <a:r>
              <a:rPr lang="en-US" dirty="0"/>
              <a:t>Accidents</a:t>
            </a:r>
          </a:p>
          <a:p>
            <a:pPr lvl="1"/>
            <a:r>
              <a:rPr lang="en-US" dirty="0"/>
              <a:t>main data set contains information about accident severity, weather, location, date, hour, day of week, road type…</a:t>
            </a:r>
          </a:p>
          <a:p>
            <a:r>
              <a:rPr lang="en-US" dirty="0"/>
              <a:t>Vehicles</a:t>
            </a:r>
          </a:p>
          <a:p>
            <a:pPr lvl="1"/>
            <a:r>
              <a:rPr lang="en-US" dirty="0"/>
              <a:t>contains information about vehicle type, vehicle model, engine size, driver sex, driver age, car age, car status after accidents</a:t>
            </a:r>
          </a:p>
          <a:p>
            <a:r>
              <a:rPr lang="en-US" dirty="0"/>
              <a:t>Casualty</a:t>
            </a:r>
          </a:p>
          <a:p>
            <a:pPr lvl="1"/>
            <a:r>
              <a:rPr lang="en-US" dirty="0"/>
              <a:t>contains information about casualty severity, age, sex social class, casualty type, pedestrian or car passenger…</a:t>
            </a:r>
          </a:p>
          <a:p>
            <a:r>
              <a:rPr lang="en-US" dirty="0"/>
              <a:t>Data guide file</a:t>
            </a:r>
          </a:p>
          <a:p>
            <a:pPr lvl="1"/>
            <a:r>
              <a:rPr lang="en-US" dirty="0"/>
              <a:t>contains the text description of all variable code in the three files</a:t>
            </a:r>
          </a:p>
        </p:txBody>
      </p:sp>
    </p:spTree>
    <p:extLst>
      <p:ext uri="{BB962C8B-B14F-4D97-AF65-F5344CB8AC3E}">
        <p14:creationId xmlns:p14="http://schemas.microsoft.com/office/powerpoint/2010/main" val="1779310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3E276-3236-2045-803B-4A32B415CA50}"/>
              </a:ext>
            </a:extLst>
          </p:cNvPr>
          <p:cNvSpPr>
            <a:spLocks noGrp="1"/>
          </p:cNvSpPr>
          <p:nvPr>
            <p:ph type="title"/>
          </p:nvPr>
        </p:nvSpPr>
        <p:spPr/>
        <p:txBody>
          <a:bodyPr/>
          <a:lstStyle/>
          <a:p>
            <a:pPr algn="ctr"/>
            <a:r>
              <a:rPr lang="en-US" u="sng" dirty="0">
                <a:solidFill>
                  <a:schemeClr val="accent2">
                    <a:lumMod val="75000"/>
                  </a:schemeClr>
                </a:solidFill>
              </a:rPr>
              <a:t>Data Wrangling</a:t>
            </a:r>
            <a:endParaRPr lang="en-US" dirty="0"/>
          </a:p>
        </p:txBody>
      </p:sp>
      <p:pic>
        <p:nvPicPr>
          <p:cNvPr id="5" name="Content Placeholder 4" descr="A screenshot of a computer screen&#10;&#10;Description automatically generated">
            <a:extLst>
              <a:ext uri="{FF2B5EF4-FFF2-40B4-BE49-F238E27FC236}">
                <a16:creationId xmlns:a16="http://schemas.microsoft.com/office/drawing/2014/main" id="{A54DEFEF-A3F9-9446-879D-804EBF706A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148" y="1530586"/>
            <a:ext cx="4040638" cy="5327414"/>
          </a:xfrm>
        </p:spPr>
      </p:pic>
      <p:pic>
        <p:nvPicPr>
          <p:cNvPr id="9" name="Picture 8" descr="A bar code with words&#10;&#10;Description automatically generated">
            <a:extLst>
              <a:ext uri="{FF2B5EF4-FFF2-40B4-BE49-F238E27FC236}">
                <a16:creationId xmlns:a16="http://schemas.microsoft.com/office/drawing/2014/main" id="{F06A6EA6-71C5-1C4B-9135-452C57DF49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3211" y="1480865"/>
            <a:ext cx="7353837" cy="3896269"/>
          </a:xfrm>
          <a:prstGeom prst="rect">
            <a:avLst/>
          </a:prstGeom>
        </p:spPr>
      </p:pic>
    </p:spTree>
    <p:extLst>
      <p:ext uri="{BB962C8B-B14F-4D97-AF65-F5344CB8AC3E}">
        <p14:creationId xmlns:p14="http://schemas.microsoft.com/office/powerpoint/2010/main" val="2548379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056AC-C1F4-E64F-94E6-A5B25C50ED3B}"/>
              </a:ext>
            </a:extLst>
          </p:cNvPr>
          <p:cNvSpPr>
            <a:spLocks noGrp="1"/>
          </p:cNvSpPr>
          <p:nvPr>
            <p:ph type="title"/>
          </p:nvPr>
        </p:nvSpPr>
        <p:spPr/>
        <p:txBody>
          <a:bodyPr>
            <a:normAutofit/>
          </a:bodyPr>
          <a:lstStyle/>
          <a:p>
            <a:r>
              <a:rPr lang="en-US" sz="2800" b="1" dirty="0"/>
              <a:t>Mostly Nominal Categorical data type</a:t>
            </a:r>
          </a:p>
        </p:txBody>
      </p:sp>
      <p:pic>
        <p:nvPicPr>
          <p:cNvPr id="5" name="Content Placeholder 4" descr="A screenshot of a computer&#10;&#10;Description automatically generated">
            <a:extLst>
              <a:ext uri="{FF2B5EF4-FFF2-40B4-BE49-F238E27FC236}">
                <a16:creationId xmlns:a16="http://schemas.microsoft.com/office/drawing/2014/main" id="{0715654C-4A14-3846-84DF-43FC11556D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746" y="1690688"/>
            <a:ext cx="4324886" cy="4351338"/>
          </a:xfrm>
        </p:spPr>
      </p:pic>
      <p:pic>
        <p:nvPicPr>
          <p:cNvPr id="7" name="Picture 6" descr="A white background with black text&#10;&#10;Description automatically generated">
            <a:extLst>
              <a:ext uri="{FF2B5EF4-FFF2-40B4-BE49-F238E27FC236}">
                <a16:creationId xmlns:a16="http://schemas.microsoft.com/office/drawing/2014/main" id="{E52E99C6-F7EC-7E48-AD61-A9CD20C7F5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632" y="1779181"/>
            <a:ext cx="10614918" cy="4061637"/>
          </a:xfrm>
          <a:prstGeom prst="rect">
            <a:avLst/>
          </a:prstGeom>
        </p:spPr>
      </p:pic>
    </p:spTree>
    <p:extLst>
      <p:ext uri="{BB962C8B-B14F-4D97-AF65-F5344CB8AC3E}">
        <p14:creationId xmlns:p14="http://schemas.microsoft.com/office/powerpoint/2010/main" val="3285829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AB279-31B9-6C4F-9BFC-37932ED73875}"/>
              </a:ext>
            </a:extLst>
          </p:cNvPr>
          <p:cNvSpPr>
            <a:spLocks noGrp="1"/>
          </p:cNvSpPr>
          <p:nvPr>
            <p:ph type="title"/>
          </p:nvPr>
        </p:nvSpPr>
        <p:spPr/>
        <p:txBody>
          <a:bodyPr/>
          <a:lstStyle/>
          <a:p>
            <a:endParaRPr lang="en-US"/>
          </a:p>
        </p:txBody>
      </p:sp>
      <p:pic>
        <p:nvPicPr>
          <p:cNvPr id="5" name="Content Placeholder 4" descr="A graph showing the growth of the company's company&#10;&#10;Description automatically generated">
            <a:extLst>
              <a:ext uri="{FF2B5EF4-FFF2-40B4-BE49-F238E27FC236}">
                <a16:creationId xmlns:a16="http://schemas.microsoft.com/office/drawing/2014/main" id="{EF09922A-3121-E245-A753-4C5CC595E5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983" y="427717"/>
            <a:ext cx="11580107" cy="3340943"/>
          </a:xfrm>
        </p:spPr>
      </p:pic>
      <p:pic>
        <p:nvPicPr>
          <p:cNvPr id="7" name="Picture 6" descr="A graph of a graph showing the number of years&#10;&#10;Description automatically generated">
            <a:extLst>
              <a:ext uri="{FF2B5EF4-FFF2-40B4-BE49-F238E27FC236}">
                <a16:creationId xmlns:a16="http://schemas.microsoft.com/office/drawing/2014/main" id="{F154333D-27EA-0C4E-8B7C-E3CD2C6B6B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83" y="3572730"/>
            <a:ext cx="11580107" cy="3199039"/>
          </a:xfrm>
          <a:prstGeom prst="rect">
            <a:avLst/>
          </a:prstGeom>
        </p:spPr>
      </p:pic>
    </p:spTree>
    <p:extLst>
      <p:ext uri="{BB962C8B-B14F-4D97-AF65-F5344CB8AC3E}">
        <p14:creationId xmlns:p14="http://schemas.microsoft.com/office/powerpoint/2010/main" val="3631469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3528</TotalTime>
  <Words>593</Words>
  <Application>Microsoft Macintosh PowerPoint</Application>
  <PresentationFormat>Widescreen</PresentationFormat>
  <Paragraphs>86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  UK Road Safty : Developing A Binary Classifier to Predict Accident Severity in UK</vt:lpstr>
      <vt:lpstr>Traffic Analysis and Severity Prediction</vt:lpstr>
      <vt:lpstr>Background</vt:lpstr>
      <vt:lpstr>Importance of Analyzing Traffic Accidents</vt:lpstr>
      <vt:lpstr>Objective</vt:lpstr>
      <vt:lpstr>Data</vt:lpstr>
      <vt:lpstr>Data Wrangling</vt:lpstr>
      <vt:lpstr>Mostly Nominal Categorical data type</vt:lpstr>
      <vt:lpstr>PowerPoint Presentation</vt:lpstr>
      <vt:lpstr>Covid</vt:lpstr>
      <vt:lpstr>EDR</vt:lpstr>
      <vt:lpstr>Effect of covid on target value</vt:lpstr>
      <vt:lpstr>PowerPoint Presentation</vt:lpstr>
      <vt:lpstr>EDR</vt:lpstr>
      <vt:lpstr>EDR</vt:lpstr>
      <vt:lpstr>Feature engineering  &amp; Data PreProcessing </vt:lpstr>
      <vt:lpstr>Imbalance</vt:lpstr>
      <vt:lpstr>Models</vt:lpstr>
      <vt:lpstr>PowerPoint Presentation</vt:lpstr>
      <vt:lpstr>PowerPoint Presentation</vt:lpstr>
      <vt:lpstr>PowerPoint Presentation</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Anahita Amiri Farahani</dc:creator>
  <cp:lastModifiedBy>Anahita Amiri Farahani</cp:lastModifiedBy>
  <cp:revision>6</cp:revision>
  <dcterms:created xsi:type="dcterms:W3CDTF">2023-05-26T15:37:25Z</dcterms:created>
  <dcterms:modified xsi:type="dcterms:W3CDTF">2023-07-25T06:10:42Z</dcterms:modified>
</cp:coreProperties>
</file>