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75" r:id="rId5"/>
    <p:sldId id="285" r:id="rId6"/>
    <p:sldId id="271" r:id="rId7"/>
    <p:sldId id="276" r:id="rId8"/>
    <p:sldId id="269" r:id="rId9"/>
    <p:sldId id="273" r:id="rId10"/>
    <p:sldId id="274" r:id="rId11"/>
    <p:sldId id="277" r:id="rId12"/>
    <p:sldId id="280" r:id="rId13"/>
    <p:sldId id="281" r:id="rId14"/>
    <p:sldId id="278" r:id="rId15"/>
    <p:sldId id="279" r:id="rId16"/>
    <p:sldId id="282" r:id="rId17"/>
    <p:sldId id="283" r:id="rId18"/>
    <p:sldId id="258" r:id="rId19"/>
    <p:sldId id="286" r:id="rId20"/>
    <p:sldId id="272" r:id="rId21"/>
    <p:sldId id="284"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F5EEE-F591-4AE5-BCAF-F4D6D59DBA7B}" v="4" dt="2023-06-01T21:52:09.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7" autoAdjust="0"/>
    <p:restoredTop sz="94660"/>
  </p:normalViewPr>
  <p:slideViewPr>
    <p:cSldViewPr snapToGrid="0">
      <p:cViewPr varScale="1">
        <p:scale>
          <a:sx n="128" d="100"/>
          <a:sy n="128"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5EFD-CDA4-41A9-F5A6-0C2228873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7B5646-1B88-0C78-C46A-518EA6244D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9579F1-3084-04FE-7C6D-F490E07F8EEA}"/>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06F5330E-2578-2FB2-DB66-43273CD7C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ABBF-A45C-D106-E0F7-C14FC41EE747}"/>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6722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C361-A9AF-DE7C-2EA6-9713217024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667B4-935E-7196-931E-1369F22DE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0B30F-D1D4-4DF4-DC7C-B846C59B79C6}"/>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94FF2792-2E7D-F423-EA63-2A3D8886E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A1370-C4AD-F6FF-DDC7-CF3187A5AD36}"/>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338593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22F38-7DDC-B931-A1F2-CC8D66A95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1F286-3E38-FA49-1872-4CDF7F3375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35194-F97F-4764-FF06-75F0F1C3D0B8}"/>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E36BD16F-A8CB-A4E5-3986-8A4FDB2B7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CEAC4-C8CD-8E9F-B46A-4C9B8B8B3833}"/>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95935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C947-4113-C383-E531-78F3A76BB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80B5B-BF94-4194-8129-BC98A5F16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18A59-1CFE-C105-355D-DD4D80DD4AD3}"/>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EB33B608-3BFE-3CD3-8803-2128E6533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10CC4-9E62-7718-CBFF-D4746E34CA1D}"/>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404920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5C95-8F50-5018-CB7C-B30CDEC90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9DC11-D4D0-65EB-DF21-E9D46D8BF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ED1FC-78CE-EEF0-166A-2877F6B39A64}"/>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7B414699-BA02-9A1D-1FE1-B7DB8EE74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CB48A-BC54-BB79-B3A5-41C37905E784}"/>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404868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FB36-0A28-A7E7-2789-0D704F7AF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5B5B9-F436-0135-48BD-E8F70FD5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72E30E-26F0-6F5B-3EA5-5378F902D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6FEDFE-4B4B-77C9-1CC0-B298291EE553}"/>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6" name="Footer Placeholder 5">
            <a:extLst>
              <a:ext uri="{FF2B5EF4-FFF2-40B4-BE49-F238E27FC236}">
                <a16:creationId xmlns:a16="http://schemas.microsoft.com/office/drawing/2014/main" id="{B30820FD-9302-F905-7A3D-06EE5962D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61C2B-68DC-8C28-72B0-805AC2C1C5EE}"/>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88224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B132-340E-1D52-816F-C0AB35B2D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A5C1F8-B9F4-A010-D4BD-81699F1D3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14CD3-4AD1-3409-7AA4-EA84AA524A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A85C57-A056-ED06-47E7-AC6EE7634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5167AC-8BBF-1825-3563-6AD7D3F5E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6BD9F3-878E-03E3-1C87-70B95A2914F0}"/>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8" name="Footer Placeholder 7">
            <a:extLst>
              <a:ext uri="{FF2B5EF4-FFF2-40B4-BE49-F238E27FC236}">
                <a16:creationId xmlns:a16="http://schemas.microsoft.com/office/drawing/2014/main" id="{85929299-270D-D5EF-0A26-43999D80EB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EA3931-DB0F-4BDA-6414-20C6680B8F77}"/>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27128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4F27-1320-7FF8-937B-5F401005B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C7A26-B850-A95D-8514-80611F0933D8}"/>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4" name="Footer Placeholder 3">
            <a:extLst>
              <a:ext uri="{FF2B5EF4-FFF2-40B4-BE49-F238E27FC236}">
                <a16:creationId xmlns:a16="http://schemas.microsoft.com/office/drawing/2014/main" id="{3E8EDBA7-027E-5F28-844E-64D70CF2A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3BA19-FD4E-3D28-E28B-F6375DD680CC}"/>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272648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CDBAF-A27D-F627-89C7-9E1A85B054AA}"/>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3" name="Footer Placeholder 2">
            <a:extLst>
              <a:ext uri="{FF2B5EF4-FFF2-40B4-BE49-F238E27FC236}">
                <a16:creationId xmlns:a16="http://schemas.microsoft.com/office/drawing/2014/main" id="{0A124922-72C6-4F91-FC02-5459A4E8F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FF56AE-0EE2-BDBC-C008-6F4F44FC1270}"/>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53059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AB6F-270A-23AB-D1C0-B2125FFAE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000A18-16B7-B03C-0D2C-B7A9F9F13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37784-F193-399C-4A84-495E33775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114D9-34E2-3474-4AD3-4E1FCB8F2DA6}"/>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6" name="Footer Placeholder 5">
            <a:extLst>
              <a:ext uri="{FF2B5EF4-FFF2-40B4-BE49-F238E27FC236}">
                <a16:creationId xmlns:a16="http://schemas.microsoft.com/office/drawing/2014/main" id="{197E80F6-9F9B-F4EB-8C92-53B59952C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142EF-E9A0-E88F-3C01-1A7D4B61D214}"/>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03400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B21D-387A-ED33-07AD-DEB27AE30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937DF-893E-3EC4-564E-630D63633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DF378-6B95-1F13-DCA7-F9971EDC4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23317-A1B9-50D4-0B4D-7F50A51B17EC}"/>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6" name="Footer Placeholder 5">
            <a:extLst>
              <a:ext uri="{FF2B5EF4-FFF2-40B4-BE49-F238E27FC236}">
                <a16:creationId xmlns:a16="http://schemas.microsoft.com/office/drawing/2014/main" id="{B7ED2791-B646-6059-E9D6-8D994DF09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FC827-99D8-AF08-C531-BC90109C1945}"/>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280430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6D05F-D12D-07E6-E703-01925B952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AEED0B-0D3D-4324-383B-346AA8960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C9F06-8E5D-E820-8646-DF1F5A495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EB231472-3071-F635-0C29-D9ECB1AAB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126DDE-66EA-4DF9-2EBD-FB5FEE62B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988CB-6685-4F23-AB1D-9AEA0A5998E9}" type="slidenum">
              <a:rPr lang="en-US" smtClean="0"/>
              <a:t>‹#›</a:t>
            </a:fld>
            <a:endParaRPr lang="en-US"/>
          </a:p>
        </p:txBody>
      </p:sp>
    </p:spTree>
    <p:extLst>
      <p:ext uri="{BB962C8B-B14F-4D97-AF65-F5344CB8AC3E}">
        <p14:creationId xmlns:p14="http://schemas.microsoft.com/office/powerpoint/2010/main" val="65643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A746-9BA2-C145-B9DF-E6D181561EFA}"/>
              </a:ext>
            </a:extLst>
          </p:cNvPr>
          <p:cNvSpPr>
            <a:spLocks noGrp="1"/>
          </p:cNvSpPr>
          <p:nvPr>
            <p:ph type="ctrTitle"/>
          </p:nvPr>
        </p:nvSpPr>
        <p:spPr/>
        <p:txBody>
          <a:bodyPr/>
          <a:lstStyle/>
          <a:p>
            <a:pPr algn="l"/>
            <a:r>
              <a:rPr lang="en-US" sz="2400" dirty="0">
                <a:solidFill>
                  <a:schemeClr val="accent2">
                    <a:lumMod val="75000"/>
                  </a:schemeClr>
                </a:solidFill>
              </a:rPr>
              <a:t> </a:t>
            </a:r>
            <a:r>
              <a:rPr lang="en-US" sz="3600" u="sng" dirty="0">
                <a:solidFill>
                  <a:schemeClr val="accent2">
                    <a:lumMod val="75000"/>
                  </a:schemeClr>
                </a:solidFill>
              </a:rPr>
              <a:t>Image Classification using </a:t>
            </a:r>
            <a:r>
              <a:rPr lang="en-US" sz="3600" u="sng" dirty="0" err="1">
                <a:solidFill>
                  <a:schemeClr val="accent2">
                    <a:lumMod val="75000"/>
                  </a:schemeClr>
                </a:solidFill>
              </a:rPr>
              <a:t>Convolusional</a:t>
            </a:r>
            <a:r>
              <a:rPr lang="en-US" sz="3600" u="sng" dirty="0">
                <a:solidFill>
                  <a:schemeClr val="accent2">
                    <a:lumMod val="75000"/>
                  </a:schemeClr>
                </a:solidFill>
              </a:rPr>
              <a:t> Neural Network</a:t>
            </a:r>
            <a:br>
              <a:rPr lang="en-US" sz="3600" dirty="0">
                <a:solidFill>
                  <a:schemeClr val="accent2">
                    <a:lumMod val="75000"/>
                  </a:schemeClr>
                </a:solidFill>
              </a:rPr>
            </a:br>
            <a:br>
              <a:rPr lang="en-US" sz="2400" dirty="0">
                <a:solidFill>
                  <a:schemeClr val="accent2">
                    <a:lumMod val="75000"/>
                  </a:schemeClr>
                </a:solidFill>
              </a:rPr>
            </a:br>
            <a:r>
              <a:rPr lang="en-US" sz="2400" dirty="0">
                <a:solidFill>
                  <a:schemeClr val="accent2">
                    <a:lumMod val="75000"/>
                  </a:schemeClr>
                </a:solidFill>
              </a:rPr>
              <a:t>computer vision :    </a:t>
            </a:r>
            <a:r>
              <a:rPr lang="en-US" u="sng" dirty="0">
                <a:solidFill>
                  <a:schemeClr val="accent2">
                    <a:lumMod val="75000"/>
                  </a:schemeClr>
                </a:solidFill>
              </a:rPr>
              <a:t>Fashion MNIST</a:t>
            </a:r>
            <a:r>
              <a:rPr lang="en-US" dirty="0">
                <a:solidFill>
                  <a:schemeClr val="accent2">
                    <a:lumMod val="75000"/>
                  </a:schemeClr>
                </a:solidFill>
              </a:rPr>
              <a:t> </a:t>
            </a:r>
          </a:p>
        </p:txBody>
      </p:sp>
      <p:sp>
        <p:nvSpPr>
          <p:cNvPr id="3" name="Subtitle 2">
            <a:extLst>
              <a:ext uri="{FF2B5EF4-FFF2-40B4-BE49-F238E27FC236}">
                <a16:creationId xmlns:a16="http://schemas.microsoft.com/office/drawing/2014/main" id="{9F1E128C-155D-644E-9EB5-7F980586D741}"/>
              </a:ext>
            </a:extLst>
          </p:cNvPr>
          <p:cNvSpPr>
            <a:spLocks noGrp="1"/>
          </p:cNvSpPr>
          <p:nvPr>
            <p:ph type="subTitle" idx="1"/>
          </p:nvPr>
        </p:nvSpPr>
        <p:spPr/>
        <p:txBody>
          <a:bodyPr/>
          <a:lstStyle/>
          <a:p>
            <a:r>
              <a:rPr lang="en-US" dirty="0"/>
              <a:t>Kaveh Vasei</a:t>
            </a:r>
          </a:p>
        </p:txBody>
      </p:sp>
    </p:spTree>
    <p:extLst>
      <p:ext uri="{BB962C8B-B14F-4D97-AF65-F5344CB8AC3E}">
        <p14:creationId xmlns:p14="http://schemas.microsoft.com/office/powerpoint/2010/main" val="17724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02B9-BC9A-C643-9E9B-A0CFA0B3438F}"/>
              </a:ext>
            </a:extLst>
          </p:cNvPr>
          <p:cNvSpPr>
            <a:spLocks noGrp="1"/>
          </p:cNvSpPr>
          <p:nvPr>
            <p:ph type="title"/>
          </p:nvPr>
        </p:nvSpPr>
        <p:spPr/>
        <p:txBody>
          <a:bodyPr/>
          <a:lstStyle/>
          <a:p>
            <a:pPr algn="ctr"/>
            <a:r>
              <a:rPr lang="en-US" u="sng" dirty="0">
                <a:solidFill>
                  <a:schemeClr val="accent2">
                    <a:lumMod val="75000"/>
                  </a:schemeClr>
                </a:solidFill>
              </a:rPr>
              <a:t>Convolutional Network </a:t>
            </a:r>
          </a:p>
        </p:txBody>
      </p:sp>
      <p:sp>
        <p:nvSpPr>
          <p:cNvPr id="3" name="Content Placeholder 2">
            <a:extLst>
              <a:ext uri="{FF2B5EF4-FFF2-40B4-BE49-F238E27FC236}">
                <a16:creationId xmlns:a16="http://schemas.microsoft.com/office/drawing/2014/main" id="{2D25EA97-6C4E-DB43-942F-7F9E4A042267}"/>
              </a:ext>
            </a:extLst>
          </p:cNvPr>
          <p:cNvSpPr>
            <a:spLocks noGrp="1"/>
          </p:cNvSpPr>
          <p:nvPr>
            <p:ph idx="1"/>
          </p:nvPr>
        </p:nvSpPr>
        <p:spPr/>
        <p:txBody>
          <a:bodyPr>
            <a:normAutofit fontScale="92500" lnSpcReduction="20000"/>
          </a:bodyPr>
          <a:lstStyle/>
          <a:p>
            <a:pPr marL="0" lvl="0" indent="0" algn="just">
              <a:lnSpc>
                <a:spcPct val="100000"/>
              </a:lnSpc>
              <a:buNone/>
            </a:pPr>
            <a:r>
              <a:rPr lang="en-US" u="sng" dirty="0">
                <a:solidFill>
                  <a:schemeClr val="accent2">
                    <a:lumMod val="75000"/>
                  </a:schemeClr>
                </a:solidFill>
              </a:rPr>
              <a:t>Training process in a Convolution Network:</a:t>
            </a:r>
          </a:p>
          <a:p>
            <a:pPr lvl="0" algn="just">
              <a:lnSpc>
                <a:spcPct val="100000"/>
              </a:lnSpc>
            </a:pPr>
            <a:r>
              <a:rPr lang="en-US" dirty="0">
                <a:solidFill>
                  <a:srgbClr val="002060"/>
                </a:solidFill>
              </a:rPr>
              <a:t>We initialize all filters and parameters / weights with random values.</a:t>
            </a:r>
          </a:p>
          <a:p>
            <a:pPr lvl="0" algn="just">
              <a:lnSpc>
                <a:spcPct val="100000"/>
              </a:lnSpc>
            </a:pPr>
            <a:r>
              <a:rPr lang="en-US" dirty="0">
                <a:solidFill>
                  <a:srgbClr val="002060"/>
                </a:solidFill>
              </a:rPr>
              <a:t>The network takes a training image as input, goes through the forward propagation step (convolution, ReLU and pooling operations along with forward propagation in the Fully Connected layer) and finds the output probabilities for each class.</a:t>
            </a:r>
          </a:p>
          <a:p>
            <a:pPr lvl="0" algn="just">
              <a:lnSpc>
                <a:spcPct val="100000"/>
              </a:lnSpc>
            </a:pPr>
            <a:r>
              <a:rPr lang="en-US" dirty="0">
                <a:solidFill>
                  <a:srgbClr val="002060"/>
                </a:solidFill>
              </a:rPr>
              <a:t>Calculate the total error at the output layer (summation over all 10 classes).</a:t>
            </a:r>
          </a:p>
          <a:p>
            <a:pPr lvl="0" algn="just">
              <a:lnSpc>
                <a:spcPct val="100000"/>
              </a:lnSpc>
            </a:pPr>
            <a:r>
              <a:rPr lang="en-US" dirty="0">
                <a:solidFill>
                  <a:srgbClr val="002060"/>
                </a:solidFill>
              </a:rPr>
              <a:t>Use Backpropagation to calculate the gradients of the error with respect to all weights in the network and use gradient descent to update all filter values / weights and parameter values to minimize the output error.</a:t>
            </a:r>
          </a:p>
          <a:p>
            <a:endParaRPr lang="en-US" dirty="0"/>
          </a:p>
        </p:txBody>
      </p:sp>
    </p:spTree>
    <p:extLst>
      <p:ext uri="{BB962C8B-B14F-4D97-AF65-F5344CB8AC3E}">
        <p14:creationId xmlns:p14="http://schemas.microsoft.com/office/powerpoint/2010/main" val="128290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BC1B-57EB-5A4E-8FA1-1CFA5E9C2644}"/>
              </a:ext>
            </a:extLst>
          </p:cNvPr>
          <p:cNvSpPr>
            <a:spLocks noGrp="1"/>
          </p:cNvSpPr>
          <p:nvPr>
            <p:ph type="title"/>
          </p:nvPr>
        </p:nvSpPr>
        <p:spPr/>
        <p:txBody>
          <a:bodyPr/>
          <a:lstStyle/>
          <a:p>
            <a:pPr algn="ctr"/>
            <a:r>
              <a:rPr lang="en-US" u="sng" dirty="0">
                <a:solidFill>
                  <a:schemeClr val="accent2">
                    <a:lumMod val="75000"/>
                  </a:schemeClr>
                </a:solidFill>
              </a:rPr>
              <a:t>Evaluation Metric</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92EA943D-08C3-D44F-A0FB-62B395490E9E}"/>
              </a:ext>
            </a:extLst>
          </p:cNvPr>
          <p:cNvSpPr>
            <a:spLocks noGrp="1"/>
          </p:cNvSpPr>
          <p:nvPr>
            <p:ph idx="1"/>
          </p:nvPr>
        </p:nvSpPr>
        <p:spPr/>
        <p:txBody>
          <a:bodyPr/>
          <a:lstStyle/>
          <a:p>
            <a:pPr algn="just">
              <a:lnSpc>
                <a:spcPct val="100000"/>
              </a:lnSpc>
            </a:pPr>
            <a:r>
              <a:rPr lang="en-US" dirty="0">
                <a:solidFill>
                  <a:srgbClr val="002060"/>
                </a:solidFill>
              </a:rPr>
              <a:t>Evaluation metrics explain the performance of a model.</a:t>
            </a:r>
          </a:p>
          <a:p>
            <a:pPr algn="just">
              <a:lnSpc>
                <a:spcPct val="100000"/>
              </a:lnSpc>
            </a:pPr>
            <a:r>
              <a:rPr lang="en-US" dirty="0">
                <a:solidFill>
                  <a:srgbClr val="002060"/>
                </a:solidFill>
              </a:rPr>
              <a:t>Categorical Cross-Entropy  &amp; Accuracy are our metrics in this project.</a:t>
            </a:r>
          </a:p>
          <a:p>
            <a:pPr>
              <a:lnSpc>
                <a:spcPct val="100000"/>
              </a:lnSpc>
            </a:pPr>
            <a:r>
              <a:rPr lang="en-US" b="1" u="sng" dirty="0">
                <a:solidFill>
                  <a:schemeClr val="accent2">
                    <a:lumMod val="75000"/>
                  </a:schemeClr>
                </a:solidFill>
              </a:rPr>
              <a:t>Categorical Cross-Entropy:</a:t>
            </a:r>
            <a:r>
              <a:rPr lang="en-US" dirty="0">
                <a:solidFill>
                  <a:schemeClr val="accent2">
                    <a:lumMod val="75000"/>
                  </a:schemeClr>
                </a:solidFill>
              </a:rPr>
              <a:t> </a:t>
            </a:r>
            <a:r>
              <a:rPr lang="en-US" dirty="0">
                <a:solidFill>
                  <a:srgbClr val="002060"/>
                </a:solidFill>
              </a:rPr>
              <a:t>Cross-entropy loss, or log loss, measures the performance of a classification model whose output is a probability value between 0 and 1. Cross-entropy loss increases as the predicted probability diverges from the actual label.</a:t>
            </a:r>
          </a:p>
          <a:p>
            <a:pPr algn="just"/>
            <a:endParaRPr lang="en-US" dirty="0">
              <a:solidFill>
                <a:srgbClr val="002060"/>
              </a:solidFill>
            </a:endParaRPr>
          </a:p>
        </p:txBody>
      </p:sp>
    </p:spTree>
    <p:extLst>
      <p:ext uri="{BB962C8B-B14F-4D97-AF65-F5344CB8AC3E}">
        <p14:creationId xmlns:p14="http://schemas.microsoft.com/office/powerpoint/2010/main" val="46412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16F7-C35B-1418-2E6C-459A3759CA0D}"/>
              </a:ext>
            </a:extLst>
          </p:cNvPr>
          <p:cNvSpPr>
            <a:spLocks noGrp="1"/>
          </p:cNvSpPr>
          <p:nvPr>
            <p:ph type="title"/>
          </p:nvPr>
        </p:nvSpPr>
        <p:spPr>
          <a:xfrm>
            <a:off x="106680" y="0"/>
            <a:ext cx="10515600" cy="1325563"/>
          </a:xfrm>
        </p:spPr>
        <p:txBody>
          <a:bodyPr/>
          <a:lstStyle/>
          <a:p>
            <a:r>
              <a:rPr lang="en-US" u="sng" dirty="0">
                <a:solidFill>
                  <a:schemeClr val="accent2">
                    <a:lumMod val="75000"/>
                  </a:schemeClr>
                </a:solidFill>
              </a:rPr>
              <a:t>Model Architecture</a:t>
            </a:r>
          </a:p>
        </p:txBody>
      </p:sp>
      <p:pic>
        <p:nvPicPr>
          <p:cNvPr id="5" name="Content Placeholder 4" descr="A picture containing text&#10;&#10;Description automatically generated">
            <a:extLst>
              <a:ext uri="{FF2B5EF4-FFF2-40B4-BE49-F238E27FC236}">
                <a16:creationId xmlns:a16="http://schemas.microsoft.com/office/drawing/2014/main" id="{F1601890-064B-911B-DDD6-32227032B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4510" y="1017270"/>
            <a:ext cx="1546160" cy="5331337"/>
          </a:xfrm>
        </p:spPr>
      </p:pic>
      <p:pic>
        <p:nvPicPr>
          <p:cNvPr id="9" name="Picture 8" descr="A picture containing text, receipt, font, diagram&#10;&#10;Description automatically generated">
            <a:extLst>
              <a:ext uri="{FF2B5EF4-FFF2-40B4-BE49-F238E27FC236}">
                <a16:creationId xmlns:a16="http://schemas.microsoft.com/office/drawing/2014/main" id="{F64F63D0-3F46-A24E-4F7F-28F8A2E33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908" y="354587"/>
            <a:ext cx="2475112" cy="5994020"/>
          </a:xfrm>
          <a:prstGeom prst="rect">
            <a:avLst/>
          </a:prstGeom>
        </p:spPr>
      </p:pic>
    </p:spTree>
    <p:extLst>
      <p:ext uri="{BB962C8B-B14F-4D97-AF65-F5344CB8AC3E}">
        <p14:creationId xmlns:p14="http://schemas.microsoft.com/office/powerpoint/2010/main" val="146475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6019-7B86-274E-7BBF-EADFC2790164}"/>
              </a:ext>
            </a:extLst>
          </p:cNvPr>
          <p:cNvSpPr>
            <a:spLocks noGrp="1"/>
          </p:cNvSpPr>
          <p:nvPr>
            <p:ph type="title"/>
          </p:nvPr>
        </p:nvSpPr>
        <p:spPr/>
        <p:txBody>
          <a:bodyPr/>
          <a:lstStyle/>
          <a:p>
            <a:pPr algn="ctr"/>
            <a:r>
              <a:rPr lang="en-US" u="sng" dirty="0">
                <a:solidFill>
                  <a:schemeClr val="accent2">
                    <a:lumMod val="75000"/>
                  </a:schemeClr>
                </a:solidFill>
              </a:rPr>
              <a:t>Loss and Accuracy plots</a:t>
            </a:r>
          </a:p>
        </p:txBody>
      </p:sp>
      <p:pic>
        <p:nvPicPr>
          <p:cNvPr id="7" name="Content Placeholder 6" descr="A picture containing text, diagram, plot, line&#10;&#10;Description automatically generated">
            <a:extLst>
              <a:ext uri="{FF2B5EF4-FFF2-40B4-BE49-F238E27FC236}">
                <a16:creationId xmlns:a16="http://schemas.microsoft.com/office/drawing/2014/main" id="{73535C0C-6106-0EC5-BD18-8444B9037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198" y="1915885"/>
            <a:ext cx="5650896" cy="4238172"/>
          </a:xfrm>
        </p:spPr>
      </p:pic>
      <p:pic>
        <p:nvPicPr>
          <p:cNvPr id="9" name="Picture 8" descr="A picture containing text, diagram, plot, screenshot&#10;&#10;Description automatically generated">
            <a:extLst>
              <a:ext uri="{FF2B5EF4-FFF2-40B4-BE49-F238E27FC236}">
                <a16:creationId xmlns:a16="http://schemas.microsoft.com/office/drawing/2014/main" id="{9DF80782-D190-BF8A-C4CA-86FBBEBBF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094" y="1945409"/>
            <a:ext cx="5611531" cy="4208648"/>
          </a:xfrm>
          <a:prstGeom prst="rect">
            <a:avLst/>
          </a:prstGeom>
        </p:spPr>
      </p:pic>
    </p:spTree>
    <p:extLst>
      <p:ext uri="{BB962C8B-B14F-4D97-AF65-F5344CB8AC3E}">
        <p14:creationId xmlns:p14="http://schemas.microsoft.com/office/powerpoint/2010/main" val="251364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90DC-FD1E-C345-81F1-0131D01AA3A3}"/>
              </a:ext>
            </a:extLst>
          </p:cNvPr>
          <p:cNvSpPr>
            <a:spLocks noGrp="1"/>
          </p:cNvSpPr>
          <p:nvPr>
            <p:ph type="title"/>
          </p:nvPr>
        </p:nvSpPr>
        <p:spPr/>
        <p:txBody>
          <a:bodyPr/>
          <a:lstStyle/>
          <a:p>
            <a:pPr algn="ctr"/>
            <a:r>
              <a:rPr lang="en-US" u="sng" dirty="0">
                <a:solidFill>
                  <a:schemeClr val="accent2">
                    <a:lumMod val="75000"/>
                  </a:schemeClr>
                </a:solidFill>
              </a:rPr>
              <a:t>Generalization &amp; Regularization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74918AD9-C60D-4248-B7E1-02BCFCCEC315}"/>
              </a:ext>
            </a:extLst>
          </p:cNvPr>
          <p:cNvSpPr>
            <a:spLocks noGrp="1"/>
          </p:cNvSpPr>
          <p:nvPr>
            <p:ph idx="1"/>
          </p:nvPr>
        </p:nvSpPr>
        <p:spPr/>
        <p:txBody>
          <a:bodyPr>
            <a:normAutofit fontScale="92500" lnSpcReduction="10000"/>
          </a:bodyPr>
          <a:lstStyle/>
          <a:p>
            <a:pPr algn="just">
              <a:lnSpc>
                <a:spcPct val="100000"/>
              </a:lnSpc>
            </a:pPr>
            <a:r>
              <a:rPr lang="en-US" dirty="0">
                <a:solidFill>
                  <a:srgbClr val="002060"/>
                </a:solidFill>
              </a:rPr>
              <a:t>Generalization refers to how well the concepts learned by the model apply to new unseen data. </a:t>
            </a:r>
          </a:p>
          <a:p>
            <a:pPr algn="just">
              <a:lnSpc>
                <a:spcPct val="110000"/>
              </a:lnSpc>
            </a:pPr>
            <a:r>
              <a:rPr lang="en-US" dirty="0">
                <a:solidFill>
                  <a:srgbClr val="002060"/>
                </a:solidFill>
              </a:rPr>
              <a:t>Overfitting happens when the models learns too well the details and the noise from training data,</a:t>
            </a:r>
            <a:r>
              <a:rPr lang="en-US" dirty="0"/>
              <a:t> </a:t>
            </a:r>
            <a:r>
              <a:rPr lang="en-US" dirty="0">
                <a:solidFill>
                  <a:srgbClr val="002060"/>
                </a:solidFill>
              </a:rPr>
              <a:t>but it doesn’t generalize well, so the performance is poor for testing data.</a:t>
            </a:r>
          </a:p>
          <a:p>
            <a:pPr algn="just">
              <a:lnSpc>
                <a:spcPct val="100000"/>
              </a:lnSpc>
            </a:pPr>
            <a:r>
              <a:rPr lang="en-US" dirty="0">
                <a:solidFill>
                  <a:srgbClr val="002060"/>
                </a:solidFill>
              </a:rPr>
              <a:t>Regularization is a key component in preventing overfitting. </a:t>
            </a:r>
          </a:p>
          <a:p>
            <a:pPr marL="0" indent="0" algn="just">
              <a:lnSpc>
                <a:spcPct val="100000"/>
              </a:lnSpc>
              <a:buNone/>
            </a:pPr>
            <a:r>
              <a:rPr lang="en-US" u="sng" dirty="0">
                <a:solidFill>
                  <a:schemeClr val="accent2">
                    <a:lumMod val="75000"/>
                  </a:schemeClr>
                </a:solidFill>
              </a:rPr>
              <a:t>Regularization techniques:</a:t>
            </a:r>
          </a:p>
          <a:p>
            <a:pPr marL="457200" indent="-457200" algn="just">
              <a:lnSpc>
                <a:spcPct val="100000"/>
              </a:lnSpc>
              <a:buAutoNum type="arabicPeriod"/>
            </a:pPr>
            <a:r>
              <a:rPr lang="en-US" dirty="0">
                <a:solidFill>
                  <a:srgbClr val="002060"/>
                </a:solidFill>
              </a:rPr>
              <a:t>Dropout.</a:t>
            </a:r>
          </a:p>
          <a:p>
            <a:pPr marL="457200" indent="-457200" algn="just">
              <a:lnSpc>
                <a:spcPct val="100000"/>
              </a:lnSpc>
              <a:buAutoNum type="arabicPeriod"/>
            </a:pPr>
            <a:r>
              <a:rPr lang="en-US" dirty="0">
                <a:solidFill>
                  <a:srgbClr val="002060"/>
                </a:solidFill>
              </a:rPr>
              <a:t>Batch Normalization.</a:t>
            </a:r>
          </a:p>
        </p:txBody>
      </p:sp>
    </p:spTree>
    <p:extLst>
      <p:ext uri="{BB962C8B-B14F-4D97-AF65-F5344CB8AC3E}">
        <p14:creationId xmlns:p14="http://schemas.microsoft.com/office/powerpoint/2010/main" val="298926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3C87-A29C-DD40-B106-56960C507FFC}"/>
              </a:ext>
            </a:extLst>
          </p:cNvPr>
          <p:cNvSpPr>
            <a:spLocks noGrp="1"/>
          </p:cNvSpPr>
          <p:nvPr>
            <p:ph type="title"/>
          </p:nvPr>
        </p:nvSpPr>
        <p:spPr/>
        <p:txBody>
          <a:bodyPr/>
          <a:lstStyle/>
          <a:p>
            <a:pPr algn="ctr"/>
            <a:r>
              <a:rPr lang="en-US" u="sng" dirty="0">
                <a:solidFill>
                  <a:schemeClr val="accent2">
                    <a:lumMod val="75000"/>
                  </a:schemeClr>
                </a:solidFill>
              </a:rPr>
              <a:t>Hyper Parameters</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401E6AF1-689C-B946-BE71-87CC607C2345}"/>
              </a:ext>
            </a:extLst>
          </p:cNvPr>
          <p:cNvSpPr>
            <a:spLocks noGrp="1"/>
          </p:cNvSpPr>
          <p:nvPr>
            <p:ph idx="1"/>
          </p:nvPr>
        </p:nvSpPr>
        <p:spPr>
          <a:xfrm>
            <a:off x="1069848" y="2121408"/>
            <a:ext cx="10058400" cy="4208140"/>
          </a:xfrm>
        </p:spPr>
        <p:txBody>
          <a:bodyPr>
            <a:normAutofit fontScale="92500" lnSpcReduction="10000"/>
          </a:bodyPr>
          <a:lstStyle/>
          <a:p>
            <a:pPr algn="just">
              <a:lnSpc>
                <a:spcPct val="100000"/>
              </a:lnSpc>
            </a:pPr>
            <a:r>
              <a:rPr lang="en-US" dirty="0">
                <a:solidFill>
                  <a:srgbClr val="002060"/>
                </a:solidFill>
              </a:rPr>
              <a:t>Hyper parameters are the variables which determines the network structure and the variables which determine how the network is trained. </a:t>
            </a:r>
          </a:p>
          <a:p>
            <a:pPr marL="0" indent="0" algn="just">
              <a:lnSpc>
                <a:spcPct val="100000"/>
              </a:lnSpc>
              <a:buNone/>
            </a:pPr>
            <a:r>
              <a:rPr lang="en-US" b="1" u="sng" dirty="0">
                <a:solidFill>
                  <a:schemeClr val="accent2">
                    <a:lumMod val="75000"/>
                  </a:schemeClr>
                </a:solidFill>
              </a:rPr>
              <a:t>Hyper parameters related to Network structure:</a:t>
            </a:r>
            <a:endParaRPr lang="en-US" dirty="0">
              <a:solidFill>
                <a:schemeClr val="accent2">
                  <a:lumMod val="75000"/>
                </a:schemeClr>
              </a:solidFill>
            </a:endParaRPr>
          </a:p>
          <a:p>
            <a:pPr lvl="0" algn="just">
              <a:lnSpc>
                <a:spcPct val="100000"/>
              </a:lnSpc>
            </a:pPr>
            <a:r>
              <a:rPr lang="en-US" dirty="0">
                <a:solidFill>
                  <a:srgbClr val="002060"/>
                </a:solidFill>
              </a:rPr>
              <a:t>Number of Hidden-Layers &amp; Units</a:t>
            </a:r>
          </a:p>
          <a:p>
            <a:pPr lvl="0" algn="just">
              <a:lnSpc>
                <a:spcPct val="100000"/>
              </a:lnSpc>
            </a:pPr>
            <a:r>
              <a:rPr lang="en-US" dirty="0">
                <a:solidFill>
                  <a:srgbClr val="002060"/>
                </a:solidFill>
              </a:rPr>
              <a:t>Dropout</a:t>
            </a:r>
          </a:p>
          <a:p>
            <a:pPr marL="0" indent="0" algn="just">
              <a:lnSpc>
                <a:spcPct val="100000"/>
              </a:lnSpc>
              <a:buNone/>
            </a:pPr>
            <a:r>
              <a:rPr lang="en-US" b="1" u="sng" dirty="0">
                <a:solidFill>
                  <a:schemeClr val="accent2">
                    <a:lumMod val="75000"/>
                  </a:schemeClr>
                </a:solidFill>
              </a:rPr>
              <a:t>Hyper parameters related to Training Algorithm:</a:t>
            </a:r>
            <a:endParaRPr lang="en-US" dirty="0">
              <a:solidFill>
                <a:schemeClr val="accent2">
                  <a:lumMod val="75000"/>
                </a:schemeClr>
              </a:solidFill>
            </a:endParaRPr>
          </a:p>
          <a:p>
            <a:pPr lvl="0" algn="just">
              <a:lnSpc>
                <a:spcPct val="100000"/>
              </a:lnSpc>
            </a:pPr>
            <a:r>
              <a:rPr lang="en-US" dirty="0">
                <a:solidFill>
                  <a:srgbClr val="002060"/>
                </a:solidFill>
              </a:rPr>
              <a:t>Number of Epochs</a:t>
            </a:r>
          </a:p>
          <a:p>
            <a:pPr lvl="0" algn="just">
              <a:lnSpc>
                <a:spcPct val="100000"/>
              </a:lnSpc>
            </a:pPr>
            <a:r>
              <a:rPr lang="en-US" dirty="0">
                <a:solidFill>
                  <a:srgbClr val="002060"/>
                </a:solidFill>
              </a:rPr>
              <a:t>Batch size</a:t>
            </a:r>
          </a:p>
          <a:p>
            <a:pPr algn="just">
              <a:lnSpc>
                <a:spcPct val="100000"/>
              </a:lnSpc>
            </a:pPr>
            <a:endParaRPr lang="en-US" dirty="0">
              <a:solidFill>
                <a:srgbClr val="002060"/>
              </a:solidFill>
            </a:endParaRPr>
          </a:p>
        </p:txBody>
      </p:sp>
    </p:spTree>
    <p:extLst>
      <p:ext uri="{BB962C8B-B14F-4D97-AF65-F5344CB8AC3E}">
        <p14:creationId xmlns:p14="http://schemas.microsoft.com/office/powerpoint/2010/main" val="134861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16F7-C35B-1418-2E6C-459A3759CA0D}"/>
              </a:ext>
            </a:extLst>
          </p:cNvPr>
          <p:cNvSpPr>
            <a:spLocks noGrp="1"/>
          </p:cNvSpPr>
          <p:nvPr>
            <p:ph type="title"/>
          </p:nvPr>
        </p:nvSpPr>
        <p:spPr>
          <a:xfrm>
            <a:off x="106680" y="0"/>
            <a:ext cx="10515600" cy="1325563"/>
          </a:xfrm>
        </p:spPr>
        <p:txBody>
          <a:bodyPr/>
          <a:lstStyle/>
          <a:p>
            <a:r>
              <a:rPr lang="en-US" u="sng" dirty="0">
                <a:solidFill>
                  <a:schemeClr val="accent2">
                    <a:lumMod val="50000"/>
                  </a:schemeClr>
                </a:solidFill>
              </a:rPr>
              <a:t>Modified Model Architecture</a:t>
            </a:r>
          </a:p>
        </p:txBody>
      </p:sp>
      <p:pic>
        <p:nvPicPr>
          <p:cNvPr id="7" name="Content Placeholder 6" descr="A picture containing text, black and white, receipt, font&#10;&#10;Description automatically generated">
            <a:extLst>
              <a:ext uri="{FF2B5EF4-FFF2-40B4-BE49-F238E27FC236}">
                <a16:creationId xmlns:a16="http://schemas.microsoft.com/office/drawing/2014/main" id="{290C0EF1-A7C4-ABC9-B663-8357E3D21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4418" y="400937"/>
            <a:ext cx="1789094" cy="6204263"/>
          </a:xfrm>
        </p:spPr>
      </p:pic>
      <p:pic>
        <p:nvPicPr>
          <p:cNvPr id="10" name="Picture 9" descr="A picture containing text, document, black and white, font&#10;&#10;Description automatically generated">
            <a:extLst>
              <a:ext uri="{FF2B5EF4-FFF2-40B4-BE49-F238E27FC236}">
                <a16:creationId xmlns:a16="http://schemas.microsoft.com/office/drawing/2014/main" id="{BD3D69AC-31ED-FF6D-4A89-F12756EF0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440" y="937259"/>
            <a:ext cx="1128505" cy="5667941"/>
          </a:xfrm>
          <a:prstGeom prst="rect">
            <a:avLst/>
          </a:prstGeom>
        </p:spPr>
      </p:pic>
      <p:sp>
        <p:nvSpPr>
          <p:cNvPr id="11" name="Content Placeholder 2">
            <a:extLst>
              <a:ext uri="{FF2B5EF4-FFF2-40B4-BE49-F238E27FC236}">
                <a16:creationId xmlns:a16="http://schemas.microsoft.com/office/drawing/2014/main" id="{D7986608-518F-57C4-AB8A-40EE9C95FB05}"/>
              </a:ext>
            </a:extLst>
          </p:cNvPr>
          <p:cNvSpPr txBox="1">
            <a:spLocks/>
          </p:cNvSpPr>
          <p:nvPr/>
        </p:nvSpPr>
        <p:spPr>
          <a:xfrm>
            <a:off x="214464" y="1608130"/>
            <a:ext cx="7112165" cy="4714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u="sng" dirty="0">
                <a:solidFill>
                  <a:srgbClr val="002060"/>
                </a:solidFill>
              </a:rPr>
              <a:t>This is how the final model is layered</a:t>
            </a:r>
            <a:r>
              <a:rPr lang="en-US" dirty="0">
                <a:solidFill>
                  <a:srgbClr val="002060"/>
                </a:solidFill>
              </a:rPr>
              <a:t>:</a:t>
            </a:r>
          </a:p>
          <a:p>
            <a:pPr lvl="1">
              <a:lnSpc>
                <a:spcPct val="120000"/>
              </a:lnSpc>
            </a:pPr>
            <a:r>
              <a:rPr lang="en-US" dirty="0">
                <a:solidFill>
                  <a:srgbClr val="002060"/>
                </a:solidFill>
              </a:rPr>
              <a:t>Three Convolution Layers with 32, 64, 128 filters with a 3x3 kernel and padding.</a:t>
            </a:r>
          </a:p>
          <a:p>
            <a:pPr lvl="1">
              <a:lnSpc>
                <a:spcPct val="120000"/>
              </a:lnSpc>
            </a:pPr>
            <a:r>
              <a:rPr lang="en-US" dirty="0">
                <a:solidFill>
                  <a:srgbClr val="002060"/>
                </a:solidFill>
              </a:rPr>
              <a:t>Three Max Pooling Layer with 2x2 pooling size.</a:t>
            </a:r>
          </a:p>
          <a:p>
            <a:pPr lvl="1">
              <a:lnSpc>
                <a:spcPct val="120000"/>
              </a:lnSpc>
            </a:pPr>
            <a:r>
              <a:rPr lang="en-US" dirty="0">
                <a:solidFill>
                  <a:srgbClr val="002060"/>
                </a:solidFill>
              </a:rPr>
              <a:t>Four Dropouts layers with 0.25, 0.25, 0.4 and 0.3  rates.                                                                          </a:t>
            </a:r>
          </a:p>
          <a:p>
            <a:pPr lvl="1">
              <a:lnSpc>
                <a:spcPct val="120000"/>
              </a:lnSpc>
            </a:pPr>
            <a:r>
              <a:rPr lang="en-US" dirty="0">
                <a:solidFill>
                  <a:srgbClr val="002060"/>
                </a:solidFill>
              </a:rPr>
              <a:t>Flatten Layer.                                                                          </a:t>
            </a:r>
          </a:p>
          <a:p>
            <a:pPr lvl="1">
              <a:lnSpc>
                <a:spcPct val="120000"/>
              </a:lnSpc>
            </a:pPr>
            <a:r>
              <a:rPr lang="en-US" dirty="0">
                <a:solidFill>
                  <a:srgbClr val="002060"/>
                </a:solidFill>
              </a:rPr>
              <a:t>Two Fully Connected Layer with 128 and 10 neurons.</a:t>
            </a:r>
          </a:p>
          <a:p>
            <a:pPr lvl="1">
              <a:lnSpc>
                <a:spcPct val="120000"/>
              </a:lnSpc>
            </a:pPr>
            <a:r>
              <a:rPr lang="en-US" dirty="0">
                <a:solidFill>
                  <a:srgbClr val="002060"/>
                </a:solidFill>
              </a:rPr>
              <a:t>Output Layer with 10 neurons.</a:t>
            </a:r>
          </a:p>
          <a:p>
            <a:pPr marL="457200" lvl="1" indent="0">
              <a:lnSpc>
                <a:spcPct val="120000"/>
              </a:lnSpc>
              <a:buNone/>
            </a:pPr>
            <a:endParaRPr lang="en-US" dirty="0">
              <a:solidFill>
                <a:srgbClr val="002060"/>
              </a:solidFill>
            </a:endParaRPr>
          </a:p>
          <a:p>
            <a:pPr>
              <a:lnSpc>
                <a:spcPct val="120000"/>
              </a:lnSpc>
            </a:pPr>
            <a:endParaRPr lang="en-US" dirty="0">
              <a:solidFill>
                <a:srgbClr val="002060"/>
              </a:solidFill>
            </a:endParaRPr>
          </a:p>
          <a:p>
            <a:pPr>
              <a:lnSpc>
                <a:spcPct val="120000"/>
              </a:lnSpc>
            </a:pPr>
            <a:endParaRPr lang="en-US" dirty="0">
              <a:solidFill>
                <a:srgbClr val="002060"/>
              </a:solidFill>
            </a:endParaRPr>
          </a:p>
        </p:txBody>
      </p:sp>
    </p:spTree>
    <p:extLst>
      <p:ext uri="{BB962C8B-B14F-4D97-AF65-F5344CB8AC3E}">
        <p14:creationId xmlns:p14="http://schemas.microsoft.com/office/powerpoint/2010/main" val="5921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E2CC-265C-8A2B-88A2-3069283E09FF}"/>
              </a:ext>
            </a:extLst>
          </p:cNvPr>
          <p:cNvSpPr>
            <a:spLocks noGrp="1"/>
          </p:cNvSpPr>
          <p:nvPr>
            <p:ph type="title"/>
          </p:nvPr>
        </p:nvSpPr>
        <p:spPr/>
        <p:txBody>
          <a:bodyPr/>
          <a:lstStyle/>
          <a:p>
            <a:pPr algn="ctr"/>
            <a:r>
              <a:rPr lang="en-US" u="sng" dirty="0">
                <a:solidFill>
                  <a:schemeClr val="accent2">
                    <a:lumMod val="75000"/>
                  </a:schemeClr>
                </a:solidFill>
              </a:rPr>
              <a:t>Loss and Accuracy plots</a:t>
            </a:r>
            <a:endParaRPr lang="en-US" dirty="0">
              <a:solidFill>
                <a:schemeClr val="accent2">
                  <a:lumMod val="75000"/>
                </a:schemeClr>
              </a:solidFill>
            </a:endParaRPr>
          </a:p>
        </p:txBody>
      </p:sp>
      <p:pic>
        <p:nvPicPr>
          <p:cNvPr id="5" name="Content Placeholder 4" descr="A picture containing diagram, text, line, screenshot&#10;&#10;Description automatically generated">
            <a:extLst>
              <a:ext uri="{FF2B5EF4-FFF2-40B4-BE49-F238E27FC236}">
                <a16:creationId xmlns:a16="http://schemas.microsoft.com/office/drawing/2014/main" id="{41E48772-4EC8-96D9-8E4D-04FA53942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1690688"/>
            <a:ext cx="5801784" cy="4351338"/>
          </a:xfrm>
        </p:spPr>
      </p:pic>
      <p:pic>
        <p:nvPicPr>
          <p:cNvPr id="7" name="Picture 6" descr="A picture containing text, diagram, screenshot, line&#10;&#10;Description automatically generated">
            <a:extLst>
              <a:ext uri="{FF2B5EF4-FFF2-40B4-BE49-F238E27FC236}">
                <a16:creationId xmlns:a16="http://schemas.microsoft.com/office/drawing/2014/main" id="{043B8FA4-A623-1A53-4399-7F2882F9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814" y="1629425"/>
            <a:ext cx="5852172" cy="4389129"/>
          </a:xfrm>
          <a:prstGeom prst="rect">
            <a:avLst/>
          </a:prstGeom>
        </p:spPr>
      </p:pic>
    </p:spTree>
    <p:extLst>
      <p:ext uri="{BB962C8B-B14F-4D97-AF65-F5344CB8AC3E}">
        <p14:creationId xmlns:p14="http://schemas.microsoft.com/office/powerpoint/2010/main" val="270357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91F8-736B-1476-B2B3-F88443376DE1}"/>
              </a:ext>
            </a:extLst>
          </p:cNvPr>
          <p:cNvSpPr>
            <a:spLocks noGrp="1"/>
          </p:cNvSpPr>
          <p:nvPr>
            <p:ph type="title"/>
          </p:nvPr>
        </p:nvSpPr>
        <p:spPr/>
        <p:txBody>
          <a:bodyPr/>
          <a:lstStyle/>
          <a:p>
            <a:pPr algn="ctr"/>
            <a:r>
              <a:rPr lang="en-US" dirty="0">
                <a:solidFill>
                  <a:schemeClr val="accent2">
                    <a:lumMod val="75000"/>
                  </a:schemeClr>
                </a:solidFill>
              </a:rPr>
              <a:t>Test Set Results</a:t>
            </a:r>
          </a:p>
        </p:txBody>
      </p:sp>
      <p:sp>
        <p:nvSpPr>
          <p:cNvPr id="3" name="Content Placeholder 2">
            <a:extLst>
              <a:ext uri="{FF2B5EF4-FFF2-40B4-BE49-F238E27FC236}">
                <a16:creationId xmlns:a16="http://schemas.microsoft.com/office/drawing/2014/main" id="{05938F97-78F4-5C28-847A-4F4000CD13B6}"/>
              </a:ext>
            </a:extLst>
          </p:cNvPr>
          <p:cNvSpPr>
            <a:spLocks noGrp="1"/>
          </p:cNvSpPr>
          <p:nvPr>
            <p:ph idx="1"/>
          </p:nvPr>
        </p:nvSpPr>
        <p:spPr>
          <a:xfrm>
            <a:off x="95250" y="1437005"/>
            <a:ext cx="10515600" cy="4351338"/>
          </a:xfrm>
        </p:spPr>
        <p:txBody>
          <a:bodyPr>
            <a:normAutofit/>
          </a:bodyPr>
          <a:lstStyle/>
          <a:p>
            <a:r>
              <a:rPr lang="en-US" sz="2000" dirty="0">
                <a:solidFill>
                  <a:srgbClr val="002060"/>
                </a:solidFill>
              </a:rPr>
              <a:t>Test Loss: 0.2088</a:t>
            </a:r>
          </a:p>
          <a:p>
            <a:r>
              <a:rPr lang="en-US" sz="2000" dirty="0">
                <a:solidFill>
                  <a:srgbClr val="002060"/>
                </a:solidFill>
              </a:rPr>
              <a:t>Test Accuracy: 0.9258</a:t>
            </a:r>
          </a:p>
        </p:txBody>
      </p:sp>
      <p:pic>
        <p:nvPicPr>
          <p:cNvPr id="5" name="Picture 4" descr="A picture containing screenshot, text, diagram, square&#10;&#10;Description automatically generated">
            <a:extLst>
              <a:ext uri="{FF2B5EF4-FFF2-40B4-BE49-F238E27FC236}">
                <a16:creationId xmlns:a16="http://schemas.microsoft.com/office/drawing/2014/main" id="{7FFAD084-C8BA-F797-AE25-165D69B8650B}"/>
              </a:ext>
            </a:extLst>
          </p:cNvPr>
          <p:cNvPicPr>
            <a:picLocks noChangeAspect="1"/>
          </p:cNvPicPr>
          <p:nvPr/>
        </p:nvPicPr>
        <p:blipFill rotWithShape="1">
          <a:blip r:embed="rId2">
            <a:extLst>
              <a:ext uri="{28A0092B-C50C-407E-A947-70E740481C1C}">
                <a14:useLocalDpi xmlns:a14="http://schemas.microsoft.com/office/drawing/2010/main" val="0"/>
              </a:ext>
            </a:extLst>
          </a:blip>
          <a:srcRect l="4438" t="9211" r="14596"/>
          <a:stretch/>
        </p:blipFill>
        <p:spPr>
          <a:xfrm>
            <a:off x="1001486" y="2423886"/>
            <a:ext cx="4934857" cy="3952454"/>
          </a:xfrm>
          <a:prstGeom prst="rect">
            <a:avLst/>
          </a:prstGeom>
        </p:spPr>
      </p:pic>
      <p:pic>
        <p:nvPicPr>
          <p:cNvPr id="6" name="Picture 5">
            <a:extLst>
              <a:ext uri="{FF2B5EF4-FFF2-40B4-BE49-F238E27FC236}">
                <a16:creationId xmlns:a16="http://schemas.microsoft.com/office/drawing/2014/main" id="{22B1F8EC-57CF-5474-6405-C3A9230099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5659" y="2762568"/>
            <a:ext cx="5351757" cy="2818952"/>
          </a:xfrm>
          <a:prstGeom prst="rect">
            <a:avLst/>
          </a:prstGeom>
          <a:noFill/>
          <a:ln>
            <a:noFill/>
          </a:ln>
        </p:spPr>
      </p:pic>
    </p:spTree>
    <p:extLst>
      <p:ext uri="{BB962C8B-B14F-4D97-AF65-F5344CB8AC3E}">
        <p14:creationId xmlns:p14="http://schemas.microsoft.com/office/powerpoint/2010/main" val="16196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2032-46FC-B848-A0E3-CD789452CFD1}"/>
              </a:ext>
            </a:extLst>
          </p:cNvPr>
          <p:cNvSpPr>
            <a:spLocks noGrp="1"/>
          </p:cNvSpPr>
          <p:nvPr>
            <p:ph type="title"/>
          </p:nvPr>
        </p:nvSpPr>
        <p:spPr>
          <a:xfrm>
            <a:off x="838200" y="95217"/>
            <a:ext cx="10515600" cy="1325563"/>
          </a:xfrm>
        </p:spPr>
        <p:txBody>
          <a:bodyPr/>
          <a:lstStyle/>
          <a:p>
            <a:pPr algn="ctr"/>
            <a:r>
              <a:rPr lang="en-US" u="sng" dirty="0">
                <a:solidFill>
                  <a:schemeClr val="accent2">
                    <a:lumMod val="75000"/>
                  </a:schemeClr>
                </a:solidFill>
              </a:rPr>
              <a:t>Misclassified Examples</a:t>
            </a:r>
            <a:endParaRPr lang="en-US" dirty="0"/>
          </a:p>
        </p:txBody>
      </p:sp>
      <p:pic>
        <p:nvPicPr>
          <p:cNvPr id="5" name="Content Placeholder 4" descr="A collage of different types of clothing&#10;&#10;Description automatically generated">
            <a:extLst>
              <a:ext uri="{FF2B5EF4-FFF2-40B4-BE49-F238E27FC236}">
                <a16:creationId xmlns:a16="http://schemas.microsoft.com/office/drawing/2014/main" id="{6980F175-E194-9540-B683-7F646CC97C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1" y="1152423"/>
            <a:ext cx="7046844" cy="5450597"/>
          </a:xfrm>
        </p:spPr>
      </p:pic>
    </p:spTree>
    <p:extLst>
      <p:ext uri="{BB962C8B-B14F-4D97-AF65-F5344CB8AC3E}">
        <p14:creationId xmlns:p14="http://schemas.microsoft.com/office/powerpoint/2010/main" val="41459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149C-CB92-7E47-838D-9FAA3CEB46D1}"/>
              </a:ext>
            </a:extLst>
          </p:cNvPr>
          <p:cNvSpPr>
            <a:spLocks noGrp="1"/>
          </p:cNvSpPr>
          <p:nvPr>
            <p:ph type="title"/>
          </p:nvPr>
        </p:nvSpPr>
        <p:spPr/>
        <p:txBody>
          <a:bodyPr/>
          <a:lstStyle/>
          <a:p>
            <a:pPr algn="ctr"/>
            <a:r>
              <a:rPr lang="en-US" u="sng"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6E28CAEE-5557-E44E-B28A-16689E03A44A}"/>
              </a:ext>
            </a:extLst>
          </p:cNvPr>
          <p:cNvSpPr>
            <a:spLocks noGrp="1"/>
          </p:cNvSpPr>
          <p:nvPr>
            <p:ph idx="1"/>
          </p:nvPr>
        </p:nvSpPr>
        <p:spPr/>
        <p:txBody>
          <a:bodyPr>
            <a:normAutofit/>
          </a:bodyPr>
          <a:lstStyle/>
          <a:p>
            <a:pPr marL="0" indent="0" algn="ctr">
              <a:buNone/>
            </a:pPr>
            <a:r>
              <a:rPr lang="en-US" b="0" i="0" dirty="0">
                <a:solidFill>
                  <a:srgbClr val="374151"/>
                </a:solidFill>
                <a:effectLst/>
              </a:rPr>
              <a:t>Develop machine learning model that can accurately classify the images into their respective fashion categories</a:t>
            </a:r>
            <a:r>
              <a:rPr lang="en-US" dirty="0">
                <a:solidFill>
                  <a:srgbClr val="002060"/>
                </a:solidFill>
              </a:rPr>
              <a:t> </a:t>
            </a:r>
          </a:p>
        </p:txBody>
      </p:sp>
    </p:spTree>
    <p:extLst>
      <p:ext uri="{BB962C8B-B14F-4D97-AF65-F5344CB8AC3E}">
        <p14:creationId xmlns:p14="http://schemas.microsoft.com/office/powerpoint/2010/main" val="15146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AA39-651B-5F44-BBD0-EFC8752D36C8}"/>
              </a:ext>
            </a:extLst>
          </p:cNvPr>
          <p:cNvSpPr>
            <a:spLocks noGrp="1"/>
          </p:cNvSpPr>
          <p:nvPr>
            <p:ph type="title"/>
          </p:nvPr>
        </p:nvSpPr>
        <p:spPr/>
        <p:txBody>
          <a:bodyPr/>
          <a:lstStyle/>
          <a:p>
            <a:pPr algn="ctr"/>
            <a:r>
              <a:rPr lang="en-US" u="sng" dirty="0">
                <a:solidFill>
                  <a:schemeClr val="accent2">
                    <a:lumMod val="75000"/>
                  </a:schemeClr>
                </a:solidFill>
              </a:rPr>
              <a:t>Strength</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869F2FF8-D423-D446-A7CA-6F2A4208A85C}"/>
              </a:ext>
            </a:extLst>
          </p:cNvPr>
          <p:cNvSpPr>
            <a:spLocks noGrp="1"/>
          </p:cNvSpPr>
          <p:nvPr>
            <p:ph idx="1"/>
          </p:nvPr>
        </p:nvSpPr>
        <p:spPr>
          <a:xfrm>
            <a:off x="944118" y="1805376"/>
            <a:ext cx="10058400" cy="4050792"/>
          </a:xfrm>
        </p:spPr>
        <p:txBody>
          <a:bodyPr>
            <a:normAutofit/>
          </a:bodyPr>
          <a:lstStyle/>
          <a:p>
            <a:pPr marL="0" marR="0">
              <a:lnSpc>
                <a:spcPct val="107000"/>
              </a:lnSpc>
              <a:spcBef>
                <a:spcPts val="0"/>
              </a:spcBef>
              <a:spcAft>
                <a:spcPts val="800"/>
              </a:spcAft>
            </a:pPr>
            <a:r>
              <a:rPr lang="en-US" sz="2400" kern="100" dirty="0">
                <a:solidFill>
                  <a:srgbClr val="002060"/>
                </a:solidFill>
                <a:effectLst/>
                <a:latin typeface="Calibri (Body)"/>
                <a:ea typeface="Calibri" panose="020F0502020204030204" pitchFamily="34" charset="0"/>
                <a:cs typeface="Times New Roman" panose="02020603050405020304" pitchFamily="18" charset="0"/>
              </a:rPr>
              <a:t>The model achieved a high accuracy of 92.58% on the test set, indicating its ability to classify fashion items accurately.</a:t>
            </a:r>
          </a:p>
          <a:p>
            <a:pPr marL="0" marR="0">
              <a:lnSpc>
                <a:spcPct val="107000"/>
              </a:lnSpc>
              <a:spcBef>
                <a:spcPts val="0"/>
              </a:spcBef>
              <a:spcAft>
                <a:spcPts val="800"/>
              </a:spcAft>
            </a:pPr>
            <a:r>
              <a:rPr lang="en-US" sz="2400" kern="100" dirty="0">
                <a:solidFill>
                  <a:srgbClr val="002060"/>
                </a:solidFill>
                <a:effectLst/>
                <a:latin typeface="Calibri (Body)"/>
                <a:ea typeface="Calibri" panose="020F0502020204030204" pitchFamily="34" charset="0"/>
                <a:cs typeface="Times New Roman" panose="02020603050405020304" pitchFamily="18" charset="0"/>
              </a:rPr>
              <a:t>The addition of dropout layers helped mitigate overfitting and improve generalization, resulting in better performance on the validation set.</a:t>
            </a:r>
          </a:p>
          <a:p>
            <a:pPr marL="0" marR="0">
              <a:lnSpc>
                <a:spcPct val="107000"/>
              </a:lnSpc>
              <a:spcBef>
                <a:spcPts val="0"/>
              </a:spcBef>
              <a:spcAft>
                <a:spcPts val="800"/>
              </a:spcAft>
            </a:pPr>
            <a:r>
              <a:rPr lang="en-US" sz="2400" kern="100" dirty="0">
                <a:solidFill>
                  <a:srgbClr val="002060"/>
                </a:solidFill>
                <a:effectLst/>
                <a:latin typeface="Calibri (Body)"/>
                <a:ea typeface="Calibri" panose="020F0502020204030204" pitchFamily="34" charset="0"/>
                <a:cs typeface="Times New Roman" panose="02020603050405020304" pitchFamily="18" charset="0"/>
              </a:rPr>
              <a:t>The model demonstrated good precision, recall, and F1-score across most classes, indicating its ability to correctly classify different fashion items.</a:t>
            </a:r>
          </a:p>
          <a:p>
            <a:pPr marL="0" marR="0">
              <a:lnSpc>
                <a:spcPct val="107000"/>
              </a:lnSpc>
              <a:spcBef>
                <a:spcPts val="0"/>
              </a:spcBef>
              <a:spcAft>
                <a:spcPts val="800"/>
              </a:spcAft>
            </a:pPr>
            <a:r>
              <a:rPr lang="en-US" sz="2400" kern="100" dirty="0">
                <a:solidFill>
                  <a:srgbClr val="002060"/>
                </a:solidFill>
                <a:effectLst/>
                <a:latin typeface="Calibri (Body)"/>
                <a:ea typeface="Calibri" panose="020F0502020204030204" pitchFamily="34" charset="0"/>
                <a:cs typeface="Times New Roman" panose="02020603050405020304" pitchFamily="18" charset="0"/>
              </a:rPr>
              <a:t>The confusion matrix provided insights into the performance of the model, highlighting areas where misclassifications occurred.</a:t>
            </a:r>
          </a:p>
        </p:txBody>
      </p:sp>
    </p:spTree>
    <p:extLst>
      <p:ext uri="{BB962C8B-B14F-4D97-AF65-F5344CB8AC3E}">
        <p14:creationId xmlns:p14="http://schemas.microsoft.com/office/powerpoint/2010/main" val="1044035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931A-49F7-D4C7-E4D9-2D7DE1D0BE30}"/>
              </a:ext>
            </a:extLst>
          </p:cNvPr>
          <p:cNvSpPr>
            <a:spLocks noGrp="1"/>
          </p:cNvSpPr>
          <p:nvPr>
            <p:ph type="title"/>
          </p:nvPr>
        </p:nvSpPr>
        <p:spPr/>
        <p:txBody>
          <a:bodyPr/>
          <a:lstStyle/>
          <a:p>
            <a:pPr algn="ctr"/>
            <a:r>
              <a:rPr lang="en-US" u="sng" dirty="0">
                <a:solidFill>
                  <a:schemeClr val="accent2">
                    <a:lumMod val="75000"/>
                  </a:schemeClr>
                </a:solidFill>
              </a:rPr>
              <a:t>Limitations</a:t>
            </a:r>
          </a:p>
        </p:txBody>
      </p:sp>
      <p:sp>
        <p:nvSpPr>
          <p:cNvPr id="3" name="Content Placeholder 2">
            <a:extLst>
              <a:ext uri="{FF2B5EF4-FFF2-40B4-BE49-F238E27FC236}">
                <a16:creationId xmlns:a16="http://schemas.microsoft.com/office/drawing/2014/main" id="{22A1D96D-0033-5DB9-EB99-204999B42548}"/>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2400" kern="100" dirty="0">
                <a:solidFill>
                  <a:schemeClr val="accent5">
                    <a:lumMod val="50000"/>
                  </a:schemeClr>
                </a:solidFill>
                <a:effectLst/>
                <a:latin typeface="Calibri (Body)"/>
                <a:ea typeface="Calibri" panose="020F0502020204030204" pitchFamily="34" charset="0"/>
                <a:cs typeface="Times New Roman" panose="02020603050405020304" pitchFamily="18" charset="0"/>
              </a:rPr>
              <a:t>Despite achieving good overall accuracy, the model struggled with certain classes, such as shirts and pullovers, where precision and recall were relatively lower. This suggests that the model may have difficulty distinguishing between similar clothing items.</a:t>
            </a:r>
          </a:p>
          <a:p>
            <a:pPr marL="0" marR="0">
              <a:lnSpc>
                <a:spcPct val="107000"/>
              </a:lnSpc>
              <a:spcBef>
                <a:spcPts val="0"/>
              </a:spcBef>
              <a:spcAft>
                <a:spcPts val="800"/>
              </a:spcAft>
            </a:pPr>
            <a:r>
              <a:rPr lang="en-US" sz="2400" kern="100" dirty="0">
                <a:solidFill>
                  <a:schemeClr val="accent5">
                    <a:lumMod val="50000"/>
                  </a:schemeClr>
                </a:solidFill>
                <a:effectLst/>
                <a:latin typeface="Calibri (Body)"/>
                <a:ea typeface="Calibri" panose="020F0502020204030204" pitchFamily="34" charset="0"/>
                <a:cs typeface="Times New Roman" panose="02020603050405020304" pitchFamily="18" charset="0"/>
              </a:rPr>
              <a:t>The model's performance plateaued after reaching an accuracy of around 0.9, indicating a potential limitation in its ability to further improve accuracy on the validation set.</a:t>
            </a:r>
          </a:p>
          <a:p>
            <a:pPr marL="0" marR="0">
              <a:lnSpc>
                <a:spcPct val="107000"/>
              </a:lnSpc>
              <a:spcBef>
                <a:spcPts val="0"/>
              </a:spcBef>
              <a:spcAft>
                <a:spcPts val="800"/>
              </a:spcAft>
            </a:pPr>
            <a:r>
              <a:rPr lang="en-US" sz="2400" kern="100" dirty="0">
                <a:solidFill>
                  <a:schemeClr val="accent5">
                    <a:lumMod val="50000"/>
                  </a:schemeClr>
                </a:solidFill>
                <a:effectLst/>
                <a:latin typeface="Calibri (Body)"/>
                <a:ea typeface="Calibri" panose="020F0502020204030204" pitchFamily="34" charset="0"/>
                <a:cs typeface="Times New Roman" panose="02020603050405020304" pitchFamily="18" charset="0"/>
              </a:rPr>
              <a:t>The model may be sensitive to variations in image quality, lighting conditions, or other factors that could impact the visual appearance of fashion items.</a:t>
            </a:r>
          </a:p>
          <a:p>
            <a:pPr marL="0" marR="0">
              <a:lnSpc>
                <a:spcPct val="107000"/>
              </a:lnSpc>
              <a:spcBef>
                <a:spcPts val="0"/>
              </a:spcBef>
              <a:spcAft>
                <a:spcPts val="800"/>
              </a:spcAft>
            </a:pPr>
            <a:r>
              <a:rPr lang="en-US" sz="2400" kern="100" dirty="0">
                <a:solidFill>
                  <a:schemeClr val="accent5">
                    <a:lumMod val="50000"/>
                  </a:schemeClr>
                </a:solidFill>
                <a:effectLst/>
                <a:latin typeface="Calibri (Body)"/>
                <a:ea typeface="Calibri" panose="020F0502020204030204" pitchFamily="34" charset="0"/>
                <a:cs typeface="Times New Roman" panose="02020603050405020304" pitchFamily="18" charset="0"/>
              </a:rPr>
              <a:t>The dataset itself may have limitations, such as class imbalance or inconsistencies in labeling, which could affect the model's performance.</a:t>
            </a:r>
          </a:p>
          <a:p>
            <a:endParaRPr lang="en-US" dirty="0"/>
          </a:p>
        </p:txBody>
      </p:sp>
    </p:spTree>
    <p:extLst>
      <p:ext uri="{BB962C8B-B14F-4D97-AF65-F5344CB8AC3E}">
        <p14:creationId xmlns:p14="http://schemas.microsoft.com/office/powerpoint/2010/main" val="259299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DFE-1B96-7E42-BD2C-CA60913789F8}"/>
              </a:ext>
            </a:extLst>
          </p:cNvPr>
          <p:cNvSpPr>
            <a:spLocks noGrp="1"/>
          </p:cNvSpPr>
          <p:nvPr>
            <p:ph type="title"/>
          </p:nvPr>
        </p:nvSpPr>
        <p:spPr/>
        <p:txBody>
          <a:bodyPr/>
          <a:lstStyle/>
          <a:p>
            <a:pPr algn="ctr"/>
            <a:r>
              <a:rPr lang="en-US" u="sng" dirty="0">
                <a:solidFill>
                  <a:schemeClr val="accent2">
                    <a:lumMod val="75000"/>
                  </a:schemeClr>
                </a:solidFill>
              </a:rPr>
              <a:t>Business Impact</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B0EF3727-A1D5-9549-874F-3B6E185DB6CB}"/>
              </a:ext>
            </a:extLst>
          </p:cNvPr>
          <p:cNvSpPr>
            <a:spLocks noGrp="1"/>
          </p:cNvSpPr>
          <p:nvPr>
            <p:ph idx="1"/>
          </p:nvPr>
        </p:nvSpPr>
        <p:spPr/>
        <p:txBody>
          <a:bodyPr>
            <a:normAutofit/>
          </a:bodyPr>
          <a:lstStyle/>
          <a:p>
            <a:pPr algn="just">
              <a:lnSpc>
                <a:spcPct val="110000"/>
              </a:lnSpc>
            </a:pPr>
            <a:r>
              <a:rPr lang="en-US" dirty="0">
                <a:solidFill>
                  <a:srgbClr val="002060"/>
                </a:solidFill>
              </a:rPr>
              <a:t>Product Categorization and Recommendations</a:t>
            </a:r>
          </a:p>
          <a:p>
            <a:pPr lvl="1" algn="just">
              <a:lnSpc>
                <a:spcPct val="110000"/>
              </a:lnSpc>
            </a:pPr>
            <a:r>
              <a:rPr lang="en-US" dirty="0">
                <a:solidFill>
                  <a:srgbClr val="002060"/>
                </a:solidFill>
              </a:rPr>
              <a:t>Putting images of new products</a:t>
            </a:r>
          </a:p>
          <a:p>
            <a:pPr lvl="1" algn="just">
              <a:lnSpc>
                <a:spcPct val="110000"/>
              </a:lnSpc>
            </a:pPr>
            <a:r>
              <a:rPr lang="en-US" dirty="0">
                <a:solidFill>
                  <a:srgbClr val="002060"/>
                </a:solidFill>
              </a:rPr>
              <a:t>Personalized recommendations based on preferences and browsing history</a:t>
            </a:r>
          </a:p>
          <a:p>
            <a:pPr algn="just">
              <a:lnSpc>
                <a:spcPct val="110000"/>
              </a:lnSpc>
            </a:pPr>
            <a:r>
              <a:rPr lang="en-US" dirty="0">
                <a:solidFill>
                  <a:srgbClr val="002060"/>
                </a:solidFill>
              </a:rPr>
              <a:t>Quality Control and Defect Detection</a:t>
            </a:r>
          </a:p>
          <a:p>
            <a:pPr lvl="1" algn="just">
              <a:lnSpc>
                <a:spcPct val="110000"/>
              </a:lnSpc>
            </a:pPr>
            <a:r>
              <a:rPr lang="en-US" dirty="0">
                <a:solidFill>
                  <a:srgbClr val="002060"/>
                </a:solidFill>
              </a:rPr>
              <a:t>Detect anomalies or deviation from the expected standards</a:t>
            </a:r>
          </a:p>
          <a:p>
            <a:pPr algn="just">
              <a:lnSpc>
                <a:spcPct val="110000"/>
              </a:lnSpc>
            </a:pPr>
            <a:r>
              <a:rPr lang="en-US" dirty="0">
                <a:solidFill>
                  <a:srgbClr val="002060"/>
                </a:solidFill>
              </a:rPr>
              <a:t>Trend Analysis and Market Insight </a:t>
            </a:r>
          </a:p>
          <a:p>
            <a:pPr lvl="1" algn="just">
              <a:lnSpc>
                <a:spcPct val="110000"/>
              </a:lnSpc>
            </a:pPr>
            <a:r>
              <a:rPr lang="en-US" dirty="0">
                <a:solidFill>
                  <a:srgbClr val="002060"/>
                </a:solidFill>
              </a:rPr>
              <a:t>Inform decision-making processes, like designing new collections</a:t>
            </a:r>
          </a:p>
          <a:p>
            <a:pPr lvl="1" algn="just">
              <a:lnSpc>
                <a:spcPct val="110000"/>
              </a:lnSpc>
            </a:pPr>
            <a:r>
              <a:rPr lang="en-US" dirty="0">
                <a:solidFill>
                  <a:srgbClr val="002060"/>
                </a:solidFill>
              </a:rPr>
              <a:t>Tailoring marketing campaigns to align with fashion trends </a:t>
            </a:r>
          </a:p>
          <a:p>
            <a:pPr marL="457200" lvl="1" indent="0" algn="just">
              <a:lnSpc>
                <a:spcPct val="110000"/>
              </a:lnSpc>
              <a:buNone/>
            </a:pPr>
            <a:endParaRPr lang="en-US" dirty="0"/>
          </a:p>
        </p:txBody>
      </p:sp>
    </p:spTree>
    <p:extLst>
      <p:ext uri="{BB962C8B-B14F-4D97-AF65-F5344CB8AC3E}">
        <p14:creationId xmlns:p14="http://schemas.microsoft.com/office/powerpoint/2010/main" val="67716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DBBE-23FC-194A-B492-11F9B4854AAB}"/>
              </a:ext>
            </a:extLst>
          </p:cNvPr>
          <p:cNvSpPr>
            <a:spLocks noGrp="1"/>
          </p:cNvSpPr>
          <p:nvPr>
            <p:ph type="title"/>
          </p:nvPr>
        </p:nvSpPr>
        <p:spPr/>
        <p:txBody>
          <a:bodyPr/>
          <a:lstStyle/>
          <a:p>
            <a:pPr algn="ctr"/>
            <a:r>
              <a:rPr lang="en-US" u="sng" dirty="0">
                <a:solidFill>
                  <a:schemeClr val="accent2">
                    <a:lumMod val="75000"/>
                  </a:schemeClr>
                </a:solidFill>
              </a:rPr>
              <a:t>Dataset</a:t>
            </a:r>
            <a:r>
              <a:rPr lang="en-US" dirty="0"/>
              <a:t> </a:t>
            </a:r>
          </a:p>
        </p:txBody>
      </p:sp>
      <p:sp>
        <p:nvSpPr>
          <p:cNvPr id="3" name="Content Placeholder 2">
            <a:extLst>
              <a:ext uri="{FF2B5EF4-FFF2-40B4-BE49-F238E27FC236}">
                <a16:creationId xmlns:a16="http://schemas.microsoft.com/office/drawing/2014/main" id="{F0C0ED84-FEAB-514D-954C-5F1AE7F2D896}"/>
              </a:ext>
            </a:extLst>
          </p:cNvPr>
          <p:cNvSpPr>
            <a:spLocks noGrp="1"/>
          </p:cNvSpPr>
          <p:nvPr>
            <p:ph idx="1"/>
          </p:nvPr>
        </p:nvSpPr>
        <p:spPr/>
        <p:txBody>
          <a:bodyPr>
            <a:normAutofit/>
          </a:bodyPr>
          <a:lstStyle/>
          <a:p>
            <a:pPr algn="just">
              <a:lnSpc>
                <a:spcPct val="100000"/>
              </a:lnSpc>
            </a:pPr>
            <a:r>
              <a:rPr lang="en-US" b="1" dirty="0">
                <a:solidFill>
                  <a:srgbClr val="002060"/>
                </a:solidFill>
              </a:rPr>
              <a:t> </a:t>
            </a:r>
            <a:r>
              <a:rPr lang="en-US" dirty="0">
                <a:solidFill>
                  <a:srgbClr val="002060"/>
                </a:solidFill>
              </a:rPr>
              <a:t>Fashion MNIST is a dataset of Zalando's article images </a:t>
            </a:r>
          </a:p>
          <a:p>
            <a:pPr algn="just">
              <a:lnSpc>
                <a:spcPct val="100000"/>
              </a:lnSpc>
            </a:pPr>
            <a:r>
              <a:rPr lang="en-US" dirty="0">
                <a:solidFill>
                  <a:srgbClr val="002060"/>
                </a:solidFill>
              </a:rPr>
              <a:t>Fashion MNIST contains of a training set of </a:t>
            </a:r>
            <a:r>
              <a:rPr lang="en-US" b="1" i="1" dirty="0">
                <a:solidFill>
                  <a:srgbClr val="002060"/>
                </a:solidFill>
              </a:rPr>
              <a:t>60,000</a:t>
            </a:r>
            <a:r>
              <a:rPr lang="en-US" dirty="0">
                <a:solidFill>
                  <a:srgbClr val="002060"/>
                </a:solidFill>
              </a:rPr>
              <a:t> examples and a test set of </a:t>
            </a:r>
            <a:r>
              <a:rPr lang="en-US" b="1" i="1" dirty="0">
                <a:solidFill>
                  <a:srgbClr val="002060"/>
                </a:solidFill>
              </a:rPr>
              <a:t>10,000</a:t>
            </a:r>
            <a:r>
              <a:rPr lang="en-US" dirty="0">
                <a:solidFill>
                  <a:srgbClr val="002060"/>
                </a:solidFill>
              </a:rPr>
              <a:t> examples. </a:t>
            </a:r>
          </a:p>
          <a:p>
            <a:pPr algn="just">
              <a:lnSpc>
                <a:spcPct val="100000"/>
              </a:lnSpc>
            </a:pPr>
            <a:r>
              <a:rPr lang="en-US" dirty="0">
                <a:solidFill>
                  <a:srgbClr val="002060"/>
                </a:solidFill>
              </a:rPr>
              <a:t>Each example is a 28x28 grayscale image, associated with a label from </a:t>
            </a:r>
            <a:r>
              <a:rPr lang="en-US" b="1" i="1" dirty="0">
                <a:solidFill>
                  <a:srgbClr val="002060"/>
                </a:solidFill>
              </a:rPr>
              <a:t>10 classes</a:t>
            </a:r>
            <a:r>
              <a:rPr lang="en-US" dirty="0">
                <a:solidFill>
                  <a:srgbClr val="002060"/>
                </a:solidFill>
              </a:rPr>
              <a:t>.</a:t>
            </a:r>
          </a:p>
          <a:p>
            <a:pPr algn="just">
              <a:lnSpc>
                <a:spcPct val="100000"/>
              </a:lnSpc>
            </a:pPr>
            <a:r>
              <a:rPr lang="en-US" dirty="0">
                <a:solidFill>
                  <a:srgbClr val="002060"/>
                </a:solidFill>
              </a:rPr>
              <a:t>The intensity of the image, ranging from 0 (black) to 255 (white).</a:t>
            </a:r>
          </a:p>
          <a:p>
            <a:pPr algn="just">
              <a:lnSpc>
                <a:spcPct val="100000"/>
              </a:lnSpc>
            </a:pPr>
            <a:endParaRPr lang="en-US" dirty="0">
              <a:solidFill>
                <a:srgbClr val="002060"/>
              </a:solidFill>
            </a:endParaRPr>
          </a:p>
          <a:p>
            <a:pPr algn="just">
              <a:lnSpc>
                <a:spcPct val="100000"/>
              </a:lnSpc>
            </a:pPr>
            <a:endParaRPr lang="en-US" dirty="0">
              <a:solidFill>
                <a:srgbClr val="002060"/>
              </a:solidFill>
            </a:endParaRPr>
          </a:p>
          <a:p>
            <a:pPr>
              <a:lnSpc>
                <a:spcPct val="100000"/>
              </a:lnSpc>
            </a:pPr>
            <a:endParaRPr lang="en-US" dirty="0">
              <a:solidFill>
                <a:srgbClr val="002060"/>
              </a:solidFill>
            </a:endParaRPr>
          </a:p>
          <a:p>
            <a:pPr>
              <a:lnSpc>
                <a:spcPct val="100000"/>
              </a:lnSpc>
            </a:pPr>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4979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E5BB-767E-B4A8-BBC8-33D32C5B8EA9}"/>
              </a:ext>
            </a:extLst>
          </p:cNvPr>
          <p:cNvSpPr>
            <a:spLocks noGrp="1"/>
          </p:cNvSpPr>
          <p:nvPr>
            <p:ph type="title"/>
          </p:nvPr>
        </p:nvSpPr>
        <p:spPr/>
        <p:txBody>
          <a:bodyPr/>
          <a:lstStyle/>
          <a:p>
            <a:pPr algn="ctr"/>
            <a:r>
              <a:rPr lang="en-US" u="sng" dirty="0">
                <a:solidFill>
                  <a:schemeClr val="accent2">
                    <a:lumMod val="75000"/>
                  </a:schemeClr>
                </a:solidFill>
              </a:rPr>
              <a:t>Train &amp; Test Sets Examples</a:t>
            </a:r>
          </a:p>
        </p:txBody>
      </p:sp>
      <p:pic>
        <p:nvPicPr>
          <p:cNvPr id="5" name="Content Placeholder 4" descr="A picture containing text, bottle, electric blue, blue&#10;&#10;Description automatically generated">
            <a:extLst>
              <a:ext uri="{FF2B5EF4-FFF2-40B4-BE49-F238E27FC236}">
                <a16:creationId xmlns:a16="http://schemas.microsoft.com/office/drawing/2014/main" id="{6F207FF7-B3AC-2E9E-8FE0-B87011EF6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149" y="2526026"/>
            <a:ext cx="4768273" cy="2980171"/>
          </a:xfrm>
        </p:spPr>
      </p:pic>
      <p:pic>
        <p:nvPicPr>
          <p:cNvPr id="7" name="Picture 6" descr="A picture containing text, soft drink, green, bottle&#10;&#10;Description automatically generated">
            <a:extLst>
              <a:ext uri="{FF2B5EF4-FFF2-40B4-BE49-F238E27FC236}">
                <a16:creationId xmlns:a16="http://schemas.microsoft.com/office/drawing/2014/main" id="{E8C0FA74-A5E0-616E-773F-8A601D29E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036" y="2526027"/>
            <a:ext cx="4768274" cy="2980171"/>
          </a:xfrm>
          <a:prstGeom prst="rect">
            <a:avLst/>
          </a:prstGeom>
        </p:spPr>
      </p:pic>
      <p:sp>
        <p:nvSpPr>
          <p:cNvPr id="8" name="Content Placeholder 2">
            <a:extLst>
              <a:ext uri="{FF2B5EF4-FFF2-40B4-BE49-F238E27FC236}">
                <a16:creationId xmlns:a16="http://schemas.microsoft.com/office/drawing/2014/main" id="{73723258-75C4-C02A-4F80-360F746DF3F4}"/>
              </a:ext>
            </a:extLst>
          </p:cNvPr>
          <p:cNvSpPr txBox="1">
            <a:spLocks/>
          </p:cNvSpPr>
          <p:nvPr/>
        </p:nvSpPr>
        <p:spPr>
          <a:xfrm>
            <a:off x="169690" y="1846726"/>
            <a:ext cx="10058400" cy="43387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3100" dirty="0">
                <a:solidFill>
                  <a:schemeClr val="accent2">
                    <a:lumMod val="50000"/>
                  </a:schemeClr>
                </a:solidFill>
              </a:rPr>
              <a:t>Labels:</a:t>
            </a:r>
          </a:p>
          <a:p>
            <a:pPr lvl="1">
              <a:lnSpc>
                <a:spcPct val="110000"/>
              </a:lnSpc>
            </a:pPr>
            <a:r>
              <a:rPr lang="en-US" sz="2200" dirty="0">
                <a:solidFill>
                  <a:srgbClr val="002060"/>
                </a:solidFill>
              </a:rPr>
              <a:t>0 - T-shirt/top</a:t>
            </a:r>
          </a:p>
          <a:p>
            <a:pPr lvl="1">
              <a:lnSpc>
                <a:spcPct val="110000"/>
              </a:lnSpc>
            </a:pPr>
            <a:r>
              <a:rPr lang="en-US" sz="2200" dirty="0">
                <a:solidFill>
                  <a:srgbClr val="002060"/>
                </a:solidFill>
              </a:rPr>
              <a:t>1 - Trouser</a:t>
            </a:r>
          </a:p>
          <a:p>
            <a:pPr lvl="1">
              <a:lnSpc>
                <a:spcPct val="110000"/>
              </a:lnSpc>
            </a:pPr>
            <a:r>
              <a:rPr lang="en-US" sz="2200" dirty="0">
                <a:solidFill>
                  <a:srgbClr val="002060"/>
                </a:solidFill>
              </a:rPr>
              <a:t>2 - Pullover</a:t>
            </a:r>
          </a:p>
          <a:p>
            <a:pPr lvl="1">
              <a:lnSpc>
                <a:spcPct val="110000"/>
              </a:lnSpc>
            </a:pPr>
            <a:r>
              <a:rPr lang="en-US" sz="2200" dirty="0">
                <a:solidFill>
                  <a:srgbClr val="002060"/>
                </a:solidFill>
              </a:rPr>
              <a:t>3 - Dress</a:t>
            </a:r>
          </a:p>
          <a:p>
            <a:pPr lvl="1">
              <a:lnSpc>
                <a:spcPct val="110000"/>
              </a:lnSpc>
            </a:pPr>
            <a:r>
              <a:rPr lang="en-US" sz="2200" dirty="0">
                <a:solidFill>
                  <a:srgbClr val="002060"/>
                </a:solidFill>
              </a:rPr>
              <a:t>4 - Coat</a:t>
            </a:r>
          </a:p>
          <a:p>
            <a:pPr lvl="1">
              <a:lnSpc>
                <a:spcPct val="110000"/>
              </a:lnSpc>
            </a:pPr>
            <a:r>
              <a:rPr lang="en-US" sz="2200" dirty="0">
                <a:solidFill>
                  <a:srgbClr val="002060"/>
                </a:solidFill>
              </a:rPr>
              <a:t>5 - Sandal</a:t>
            </a:r>
          </a:p>
          <a:p>
            <a:pPr lvl="1">
              <a:lnSpc>
                <a:spcPct val="110000"/>
              </a:lnSpc>
            </a:pPr>
            <a:r>
              <a:rPr lang="en-US" sz="2200" dirty="0">
                <a:solidFill>
                  <a:srgbClr val="002060"/>
                </a:solidFill>
              </a:rPr>
              <a:t>6 - Shirt</a:t>
            </a:r>
          </a:p>
          <a:p>
            <a:pPr lvl="1">
              <a:lnSpc>
                <a:spcPct val="110000"/>
              </a:lnSpc>
            </a:pPr>
            <a:r>
              <a:rPr lang="en-US" sz="2200" dirty="0">
                <a:solidFill>
                  <a:srgbClr val="002060"/>
                </a:solidFill>
              </a:rPr>
              <a:t>7 - Sneaker</a:t>
            </a:r>
          </a:p>
          <a:p>
            <a:pPr lvl="1">
              <a:lnSpc>
                <a:spcPct val="110000"/>
              </a:lnSpc>
            </a:pPr>
            <a:r>
              <a:rPr lang="en-US" sz="2200" dirty="0">
                <a:solidFill>
                  <a:srgbClr val="002060"/>
                </a:solidFill>
              </a:rPr>
              <a:t>8 - Bag</a:t>
            </a:r>
          </a:p>
          <a:p>
            <a:pPr lvl="1">
              <a:lnSpc>
                <a:spcPct val="110000"/>
              </a:lnSpc>
            </a:pPr>
            <a:r>
              <a:rPr lang="en-US" sz="2200" dirty="0">
                <a:solidFill>
                  <a:srgbClr val="002060"/>
                </a:solidFill>
              </a:rPr>
              <a:t>9 - Ankle boot</a:t>
            </a:r>
          </a:p>
          <a:p>
            <a:endParaRPr lang="en-US" dirty="0"/>
          </a:p>
        </p:txBody>
      </p:sp>
      <p:sp>
        <p:nvSpPr>
          <p:cNvPr id="3" name="TextBox 2">
            <a:extLst>
              <a:ext uri="{FF2B5EF4-FFF2-40B4-BE49-F238E27FC236}">
                <a16:creationId xmlns:a16="http://schemas.microsoft.com/office/drawing/2014/main" id="{F8357507-019B-F169-C4FD-9B4231E4BF61}"/>
              </a:ext>
            </a:extLst>
          </p:cNvPr>
          <p:cNvSpPr txBox="1"/>
          <p:nvPr/>
        </p:nvSpPr>
        <p:spPr>
          <a:xfrm>
            <a:off x="4903649" y="5284179"/>
            <a:ext cx="993157" cy="369332"/>
          </a:xfrm>
          <a:prstGeom prst="rect">
            <a:avLst/>
          </a:prstGeom>
          <a:noFill/>
        </p:spPr>
        <p:txBody>
          <a:bodyPr wrap="none" rtlCol="0">
            <a:spAutoFit/>
          </a:bodyPr>
          <a:lstStyle/>
          <a:p>
            <a:r>
              <a:rPr lang="en-US" dirty="0"/>
              <a:t>Train Set</a:t>
            </a:r>
          </a:p>
        </p:txBody>
      </p:sp>
      <p:sp>
        <p:nvSpPr>
          <p:cNvPr id="6" name="TextBox 5">
            <a:extLst>
              <a:ext uri="{FF2B5EF4-FFF2-40B4-BE49-F238E27FC236}">
                <a16:creationId xmlns:a16="http://schemas.microsoft.com/office/drawing/2014/main" id="{6A0342D9-6362-93B0-BA95-21025DD2F7A4}"/>
              </a:ext>
            </a:extLst>
          </p:cNvPr>
          <p:cNvSpPr txBox="1"/>
          <p:nvPr/>
        </p:nvSpPr>
        <p:spPr>
          <a:xfrm>
            <a:off x="9234933" y="5284179"/>
            <a:ext cx="993157" cy="369332"/>
          </a:xfrm>
          <a:prstGeom prst="rect">
            <a:avLst/>
          </a:prstGeom>
          <a:noFill/>
        </p:spPr>
        <p:txBody>
          <a:bodyPr wrap="square">
            <a:spAutoFit/>
          </a:bodyPr>
          <a:lstStyle/>
          <a:p>
            <a:r>
              <a:rPr lang="en-US" dirty="0"/>
              <a:t>Test Set</a:t>
            </a:r>
          </a:p>
        </p:txBody>
      </p:sp>
    </p:spTree>
    <p:extLst>
      <p:ext uri="{BB962C8B-B14F-4D97-AF65-F5344CB8AC3E}">
        <p14:creationId xmlns:p14="http://schemas.microsoft.com/office/powerpoint/2010/main" val="415125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E25C-B909-C9BE-9F48-932BB94209E3}"/>
              </a:ext>
            </a:extLst>
          </p:cNvPr>
          <p:cNvSpPr>
            <a:spLocks noGrp="1"/>
          </p:cNvSpPr>
          <p:nvPr>
            <p:ph type="title"/>
          </p:nvPr>
        </p:nvSpPr>
        <p:spPr/>
        <p:txBody>
          <a:bodyPr/>
          <a:lstStyle/>
          <a:p>
            <a:pPr algn="ctr"/>
            <a:r>
              <a:rPr lang="en-US" u="sng" dirty="0">
                <a:solidFill>
                  <a:schemeClr val="accent2">
                    <a:lumMod val="75000"/>
                  </a:schemeClr>
                </a:solidFill>
              </a:rPr>
              <a:t>Balanced Datasets</a:t>
            </a:r>
          </a:p>
        </p:txBody>
      </p:sp>
      <p:pic>
        <p:nvPicPr>
          <p:cNvPr id="5" name="Content Placeholder 4" descr="A picture containing text, screenshot, colorfulness, line&#10;&#10;Description automatically generated">
            <a:extLst>
              <a:ext uri="{FF2B5EF4-FFF2-40B4-BE49-F238E27FC236}">
                <a16:creationId xmlns:a16="http://schemas.microsoft.com/office/drawing/2014/main" id="{16F2AEE4-3E48-8A46-9F2B-056A7639BC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29" y="2338521"/>
            <a:ext cx="6149819" cy="2049939"/>
          </a:xfrm>
        </p:spPr>
      </p:pic>
      <p:pic>
        <p:nvPicPr>
          <p:cNvPr id="7" name="Picture 6" descr="A picture containing text, screenshot, colorfulness, rectangle&#10;&#10;Description automatically generated">
            <a:extLst>
              <a:ext uri="{FF2B5EF4-FFF2-40B4-BE49-F238E27FC236}">
                <a16:creationId xmlns:a16="http://schemas.microsoft.com/office/drawing/2014/main" id="{B10C62B7-7423-84E9-BF97-74AE41EAC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877" y="2338521"/>
            <a:ext cx="6307123" cy="2102374"/>
          </a:xfrm>
          <a:prstGeom prst="rect">
            <a:avLst/>
          </a:prstGeom>
        </p:spPr>
      </p:pic>
      <p:sp>
        <p:nvSpPr>
          <p:cNvPr id="8" name="TextBox 7">
            <a:extLst>
              <a:ext uri="{FF2B5EF4-FFF2-40B4-BE49-F238E27FC236}">
                <a16:creationId xmlns:a16="http://schemas.microsoft.com/office/drawing/2014/main" id="{3B44B139-89B0-B68C-EAEC-749956974FAB}"/>
              </a:ext>
            </a:extLst>
          </p:cNvPr>
          <p:cNvSpPr txBox="1"/>
          <p:nvPr/>
        </p:nvSpPr>
        <p:spPr>
          <a:xfrm>
            <a:off x="8609429" y="4614203"/>
            <a:ext cx="990168" cy="369332"/>
          </a:xfrm>
          <a:prstGeom prst="rect">
            <a:avLst/>
          </a:prstGeom>
          <a:noFill/>
        </p:spPr>
        <p:txBody>
          <a:bodyPr wrap="square" rtlCol="0">
            <a:spAutoFit/>
          </a:bodyPr>
          <a:lstStyle/>
          <a:p>
            <a:r>
              <a:rPr lang="en-US" dirty="0"/>
              <a:t>Test Set</a:t>
            </a:r>
          </a:p>
        </p:txBody>
      </p:sp>
      <p:sp>
        <p:nvSpPr>
          <p:cNvPr id="10" name="TextBox 9">
            <a:extLst>
              <a:ext uri="{FF2B5EF4-FFF2-40B4-BE49-F238E27FC236}">
                <a16:creationId xmlns:a16="http://schemas.microsoft.com/office/drawing/2014/main" id="{1979E5AE-3669-D835-5681-7741FCF849EE}"/>
              </a:ext>
            </a:extLst>
          </p:cNvPr>
          <p:cNvSpPr txBox="1"/>
          <p:nvPr/>
        </p:nvSpPr>
        <p:spPr>
          <a:xfrm>
            <a:off x="2652638" y="4614203"/>
            <a:ext cx="1143000" cy="369332"/>
          </a:xfrm>
          <a:prstGeom prst="rect">
            <a:avLst/>
          </a:prstGeom>
          <a:noFill/>
        </p:spPr>
        <p:txBody>
          <a:bodyPr wrap="square">
            <a:spAutoFit/>
          </a:bodyPr>
          <a:lstStyle/>
          <a:p>
            <a:r>
              <a:rPr lang="en-US" dirty="0"/>
              <a:t>Train Set</a:t>
            </a:r>
          </a:p>
        </p:txBody>
      </p:sp>
    </p:spTree>
    <p:extLst>
      <p:ext uri="{BB962C8B-B14F-4D97-AF65-F5344CB8AC3E}">
        <p14:creationId xmlns:p14="http://schemas.microsoft.com/office/powerpoint/2010/main" val="362655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B64-76FE-5741-BADE-E8E558A74FC3}"/>
              </a:ext>
            </a:extLst>
          </p:cNvPr>
          <p:cNvSpPr>
            <a:spLocks noGrp="1"/>
          </p:cNvSpPr>
          <p:nvPr>
            <p:ph type="title"/>
          </p:nvPr>
        </p:nvSpPr>
        <p:spPr>
          <a:xfrm>
            <a:off x="1069848" y="195705"/>
            <a:ext cx="10058400" cy="1609344"/>
          </a:xfrm>
        </p:spPr>
        <p:txBody>
          <a:bodyPr/>
          <a:lstStyle/>
          <a:p>
            <a:pPr algn="ctr"/>
            <a:r>
              <a:rPr lang="en-US" u="sng" dirty="0">
                <a:solidFill>
                  <a:schemeClr val="accent2">
                    <a:lumMod val="75000"/>
                  </a:schemeClr>
                </a:solidFill>
              </a:rPr>
              <a:t>Data Wrangling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CD1ADD7A-473B-9C42-A319-E70F7EF92781}"/>
              </a:ext>
            </a:extLst>
          </p:cNvPr>
          <p:cNvSpPr>
            <a:spLocks noGrp="1"/>
          </p:cNvSpPr>
          <p:nvPr>
            <p:ph idx="1"/>
          </p:nvPr>
        </p:nvSpPr>
        <p:spPr>
          <a:xfrm>
            <a:off x="1069848" y="1805049"/>
            <a:ext cx="10058400" cy="4557156"/>
          </a:xfrm>
        </p:spPr>
        <p:txBody>
          <a:bodyPr>
            <a:normAutofit/>
          </a:bodyPr>
          <a:lstStyle/>
          <a:p>
            <a:pPr lvl="0"/>
            <a:r>
              <a:rPr lang="en-US" dirty="0">
                <a:solidFill>
                  <a:srgbClr val="002060"/>
                </a:solidFill>
              </a:rPr>
              <a:t>Each row is a separate image.</a:t>
            </a:r>
          </a:p>
          <a:p>
            <a:pPr lvl="0"/>
            <a:r>
              <a:rPr lang="en-US" dirty="0">
                <a:solidFill>
                  <a:srgbClr val="002060"/>
                </a:solidFill>
              </a:rPr>
              <a:t>Column 1 is the class label.</a:t>
            </a:r>
          </a:p>
          <a:p>
            <a:pPr lvl="0"/>
            <a:r>
              <a:rPr lang="en-US" dirty="0">
                <a:solidFill>
                  <a:srgbClr val="002060"/>
                </a:solidFill>
              </a:rPr>
              <a:t>Remaining columns are pixel numbers (784 total).</a:t>
            </a:r>
          </a:p>
          <a:p>
            <a:pPr lvl="0"/>
            <a:r>
              <a:rPr lang="en-US" dirty="0">
                <a:solidFill>
                  <a:srgbClr val="002060"/>
                </a:solidFill>
              </a:rPr>
              <a:t>Each value is the darkness of the pixel (1 to 255).</a:t>
            </a:r>
          </a:p>
          <a:p>
            <a:pPr>
              <a:lnSpc>
                <a:spcPct val="100000"/>
              </a:lnSpc>
            </a:pPr>
            <a:endParaRPr lang="en-US" dirty="0">
              <a:solidFill>
                <a:srgbClr val="002060"/>
              </a:solidFill>
            </a:endParaRPr>
          </a:p>
        </p:txBody>
      </p:sp>
    </p:spTree>
    <p:extLst>
      <p:ext uri="{BB962C8B-B14F-4D97-AF65-F5344CB8AC3E}">
        <p14:creationId xmlns:p14="http://schemas.microsoft.com/office/powerpoint/2010/main" val="180610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933F-9F11-6C7D-7821-A89D61399D91}"/>
              </a:ext>
            </a:extLst>
          </p:cNvPr>
          <p:cNvSpPr>
            <a:spLocks noGrp="1"/>
          </p:cNvSpPr>
          <p:nvPr>
            <p:ph type="title"/>
          </p:nvPr>
        </p:nvSpPr>
        <p:spPr/>
        <p:txBody>
          <a:bodyPr/>
          <a:lstStyle/>
          <a:p>
            <a:pPr algn="ctr"/>
            <a:r>
              <a:rPr lang="en-US" u="sng" dirty="0">
                <a:solidFill>
                  <a:schemeClr val="accent2">
                    <a:lumMod val="75000"/>
                  </a:schemeClr>
                </a:solidFill>
              </a:rPr>
              <a:t>Data Pre-processing </a:t>
            </a:r>
          </a:p>
        </p:txBody>
      </p:sp>
      <p:sp>
        <p:nvSpPr>
          <p:cNvPr id="3" name="Content Placeholder 2">
            <a:extLst>
              <a:ext uri="{FF2B5EF4-FFF2-40B4-BE49-F238E27FC236}">
                <a16:creationId xmlns:a16="http://schemas.microsoft.com/office/drawing/2014/main" id="{EDEEB7F5-4510-E3B1-DA9F-7010F676D907}"/>
              </a:ext>
            </a:extLst>
          </p:cNvPr>
          <p:cNvSpPr>
            <a:spLocks noGrp="1"/>
          </p:cNvSpPr>
          <p:nvPr>
            <p:ph idx="1"/>
          </p:nvPr>
        </p:nvSpPr>
        <p:spPr>
          <a:xfrm>
            <a:off x="643890" y="1690688"/>
            <a:ext cx="10515600" cy="4952365"/>
          </a:xfrm>
        </p:spPr>
        <p:txBody>
          <a:bodyPr>
            <a:normAutofit/>
          </a:bodyPr>
          <a:lstStyle/>
          <a:p>
            <a:pPr marL="0" indent="0">
              <a:buNone/>
            </a:pPr>
            <a:r>
              <a:rPr lang="en-US" dirty="0">
                <a:solidFill>
                  <a:srgbClr val="002060"/>
                </a:solidFill>
              </a:rPr>
              <a:t>1- Conversion to Categorical Metrics</a:t>
            </a:r>
          </a:p>
          <a:p>
            <a:pPr lvl="1"/>
            <a:r>
              <a:rPr lang="en-US" dirty="0">
                <a:solidFill>
                  <a:srgbClr val="002060"/>
                </a:solidFill>
              </a:rPr>
              <a:t>Labels are converted to one-hot encoded categorical metrics</a:t>
            </a:r>
          </a:p>
          <a:p>
            <a:pPr marL="0" indent="0">
              <a:buNone/>
            </a:pPr>
            <a:r>
              <a:rPr lang="en-US" dirty="0">
                <a:solidFill>
                  <a:srgbClr val="002060"/>
                </a:solidFill>
              </a:rPr>
              <a:t>2- Feature Extraction and Reshaping</a:t>
            </a:r>
          </a:p>
          <a:p>
            <a:pPr lvl="1"/>
            <a:r>
              <a:rPr lang="en-US" dirty="0">
                <a:solidFill>
                  <a:srgbClr val="002060"/>
                </a:solidFill>
              </a:rPr>
              <a:t>The pixel values (feature columns) are extracted and reshaped to the dimensions of the input images</a:t>
            </a:r>
          </a:p>
          <a:p>
            <a:pPr lvl="1"/>
            <a:r>
              <a:rPr lang="en-US" dirty="0">
                <a:solidFill>
                  <a:srgbClr val="002060"/>
                </a:solidFill>
              </a:rPr>
              <a:t>The feature array is converted into a 4-dimensional array, suitable for image data</a:t>
            </a:r>
          </a:p>
          <a:p>
            <a:pPr marL="0" indent="0">
              <a:buNone/>
            </a:pPr>
            <a:r>
              <a:rPr lang="en-US" dirty="0">
                <a:solidFill>
                  <a:srgbClr val="002060"/>
                </a:solidFill>
              </a:rPr>
              <a:t>3- Normalization</a:t>
            </a:r>
          </a:p>
          <a:p>
            <a:pPr lvl="1"/>
            <a:r>
              <a:rPr lang="en-US" dirty="0">
                <a:solidFill>
                  <a:srgbClr val="002060"/>
                </a:solidFill>
              </a:rPr>
              <a:t>The pixel values are normalized by dividing them by 255, bringing them within the range of 0 to 1  </a:t>
            </a:r>
          </a:p>
          <a:p>
            <a:pPr marL="0" indent="0">
              <a:buNone/>
            </a:pPr>
            <a:r>
              <a:rPr lang="en-US" dirty="0">
                <a:solidFill>
                  <a:srgbClr val="002060"/>
                </a:solidFill>
              </a:rPr>
              <a:t>4- split training data into 80% training and 20% validation.</a:t>
            </a:r>
          </a:p>
          <a:p>
            <a:pPr marL="0" indent="0">
              <a:buNone/>
            </a:pPr>
            <a:endParaRPr lang="en-US" dirty="0">
              <a:solidFill>
                <a:srgbClr val="002060"/>
              </a:solidFill>
            </a:endParaRPr>
          </a:p>
          <a:p>
            <a:pPr lvl="1"/>
            <a:endParaRPr lang="en-US" dirty="0">
              <a:solidFill>
                <a:srgbClr val="002060"/>
              </a:solidFill>
            </a:endParaRPr>
          </a:p>
        </p:txBody>
      </p:sp>
    </p:spTree>
    <p:extLst>
      <p:ext uri="{BB962C8B-B14F-4D97-AF65-F5344CB8AC3E}">
        <p14:creationId xmlns:p14="http://schemas.microsoft.com/office/powerpoint/2010/main" val="39995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B5F4-EABB-9548-B209-A91F38854A7E}"/>
              </a:ext>
            </a:extLst>
          </p:cNvPr>
          <p:cNvSpPr>
            <a:spLocks noGrp="1"/>
          </p:cNvSpPr>
          <p:nvPr>
            <p:ph type="title"/>
          </p:nvPr>
        </p:nvSpPr>
        <p:spPr/>
        <p:txBody>
          <a:bodyPr/>
          <a:lstStyle/>
          <a:p>
            <a:pPr algn="ctr"/>
            <a:r>
              <a:rPr lang="en-US" u="sng" dirty="0">
                <a:solidFill>
                  <a:schemeClr val="accent2">
                    <a:lumMod val="75000"/>
                  </a:schemeClr>
                </a:solidFill>
              </a:rPr>
              <a:t>Methodology</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E776CE53-3C0D-724F-86FD-5CFD649C3D5A}"/>
              </a:ext>
            </a:extLst>
          </p:cNvPr>
          <p:cNvSpPr>
            <a:spLocks noGrp="1"/>
          </p:cNvSpPr>
          <p:nvPr>
            <p:ph idx="1"/>
          </p:nvPr>
        </p:nvSpPr>
        <p:spPr/>
        <p:txBody>
          <a:bodyPr/>
          <a:lstStyle/>
          <a:p>
            <a:pPr marL="0" indent="0" algn="ctr">
              <a:lnSpc>
                <a:spcPct val="100000"/>
              </a:lnSpc>
              <a:buNone/>
            </a:pPr>
            <a:r>
              <a:rPr lang="en-US" dirty="0">
                <a:solidFill>
                  <a:srgbClr val="002060"/>
                </a:solidFill>
              </a:rPr>
              <a:t>For this project we will be going to use deep learning concepts like artificial neural networks and convolutional neural networks to build an image classification model which will learn to distinguish 10 different item images into their respective categories.</a:t>
            </a:r>
          </a:p>
          <a:p>
            <a:endParaRPr lang="en-US" dirty="0"/>
          </a:p>
        </p:txBody>
      </p:sp>
    </p:spTree>
    <p:extLst>
      <p:ext uri="{BB962C8B-B14F-4D97-AF65-F5344CB8AC3E}">
        <p14:creationId xmlns:p14="http://schemas.microsoft.com/office/powerpoint/2010/main" val="389197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C8AE-A702-8C41-8DAE-BD87B55E7C77}"/>
              </a:ext>
            </a:extLst>
          </p:cNvPr>
          <p:cNvSpPr>
            <a:spLocks noGrp="1"/>
          </p:cNvSpPr>
          <p:nvPr>
            <p:ph type="title"/>
          </p:nvPr>
        </p:nvSpPr>
        <p:spPr/>
        <p:txBody>
          <a:bodyPr/>
          <a:lstStyle/>
          <a:p>
            <a:pPr algn="ctr"/>
            <a:r>
              <a:rPr lang="en-US" u="sng" dirty="0">
                <a:solidFill>
                  <a:schemeClr val="accent2">
                    <a:lumMod val="75000"/>
                  </a:schemeClr>
                </a:solidFill>
              </a:rPr>
              <a:t>Modelling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B06D5EF6-517E-F74E-BB15-DDD2F41FE71C}"/>
              </a:ext>
            </a:extLst>
          </p:cNvPr>
          <p:cNvSpPr>
            <a:spLocks noGrp="1"/>
          </p:cNvSpPr>
          <p:nvPr>
            <p:ph idx="1"/>
          </p:nvPr>
        </p:nvSpPr>
        <p:spPr>
          <a:xfrm>
            <a:off x="681228" y="1690688"/>
            <a:ext cx="10672572" cy="4802187"/>
          </a:xfrm>
        </p:spPr>
        <p:txBody>
          <a:bodyPr/>
          <a:lstStyle/>
          <a:p>
            <a:pPr algn="just">
              <a:lnSpc>
                <a:spcPct val="100000"/>
              </a:lnSpc>
            </a:pPr>
            <a:r>
              <a:rPr lang="en-US" dirty="0">
                <a:solidFill>
                  <a:srgbClr val="002060"/>
                </a:solidFill>
              </a:rPr>
              <a:t>For building an image classifier here we use deep convolutional neural networks (CNN). </a:t>
            </a:r>
          </a:p>
          <a:p>
            <a:pPr marL="0" indent="0" algn="just">
              <a:lnSpc>
                <a:spcPct val="100000"/>
              </a:lnSpc>
              <a:buNone/>
            </a:pPr>
            <a:endParaRPr lang="en-US" b="1" u="sng" dirty="0">
              <a:solidFill>
                <a:schemeClr val="accent2">
                  <a:lumMod val="75000"/>
                </a:schemeClr>
              </a:solidFill>
            </a:endParaRPr>
          </a:p>
          <a:p>
            <a:pPr marL="0" indent="0" algn="just">
              <a:lnSpc>
                <a:spcPct val="100000"/>
              </a:lnSpc>
              <a:buNone/>
            </a:pPr>
            <a:r>
              <a:rPr lang="en-US" b="1" u="sng" dirty="0">
                <a:solidFill>
                  <a:schemeClr val="accent2">
                    <a:lumMod val="75000"/>
                  </a:schemeClr>
                </a:solidFill>
              </a:rPr>
              <a:t>Model Architecture:</a:t>
            </a:r>
            <a:endParaRPr lang="en-US" dirty="0">
              <a:solidFill>
                <a:schemeClr val="accent2">
                  <a:lumMod val="75000"/>
                </a:schemeClr>
              </a:solidFill>
            </a:endParaRPr>
          </a:p>
          <a:p>
            <a:pPr lvl="1" algn="just">
              <a:lnSpc>
                <a:spcPct val="100000"/>
              </a:lnSpc>
            </a:pPr>
            <a:r>
              <a:rPr lang="en-US" sz="2000" u="sng" dirty="0">
                <a:solidFill>
                  <a:schemeClr val="accent2">
                    <a:lumMod val="75000"/>
                  </a:schemeClr>
                </a:solidFill>
              </a:rPr>
              <a:t>Convolution Layer:</a:t>
            </a:r>
            <a:r>
              <a:rPr lang="en-US" sz="2000" dirty="0">
                <a:solidFill>
                  <a:schemeClr val="accent2">
                    <a:lumMod val="75000"/>
                  </a:schemeClr>
                </a:solidFill>
              </a:rPr>
              <a:t> </a:t>
            </a:r>
            <a:r>
              <a:rPr lang="en-US" sz="2000" dirty="0">
                <a:solidFill>
                  <a:srgbClr val="002060"/>
                </a:solidFill>
              </a:rPr>
              <a:t>The primary purpose of Convolution in case of a CNN is to extract features from the input image.  </a:t>
            </a:r>
          </a:p>
          <a:p>
            <a:pPr lvl="1" algn="just">
              <a:lnSpc>
                <a:spcPct val="100000"/>
              </a:lnSpc>
            </a:pPr>
            <a:r>
              <a:rPr lang="en-US" sz="2000" u="sng" dirty="0">
                <a:solidFill>
                  <a:schemeClr val="accent2">
                    <a:lumMod val="75000"/>
                  </a:schemeClr>
                </a:solidFill>
              </a:rPr>
              <a:t>Max Pooling Layer:</a:t>
            </a:r>
            <a:r>
              <a:rPr lang="en-US" sz="2000" dirty="0">
                <a:solidFill>
                  <a:schemeClr val="accent2">
                    <a:lumMod val="75000"/>
                  </a:schemeClr>
                </a:solidFill>
              </a:rPr>
              <a:t> </a:t>
            </a:r>
            <a:r>
              <a:rPr lang="en-US" sz="2000" dirty="0">
                <a:solidFill>
                  <a:srgbClr val="002060"/>
                </a:solidFill>
              </a:rPr>
              <a:t>Pooling reduces the dimensionality of each feature map but retaining the most important information.</a:t>
            </a:r>
            <a:endParaRPr lang="en-US" sz="2000" u="sng" dirty="0">
              <a:solidFill>
                <a:srgbClr val="002060"/>
              </a:solidFill>
            </a:endParaRPr>
          </a:p>
          <a:p>
            <a:pPr lvl="1" algn="just">
              <a:lnSpc>
                <a:spcPct val="100000"/>
              </a:lnSpc>
            </a:pPr>
            <a:r>
              <a:rPr lang="en-US" sz="2000" u="sng" dirty="0">
                <a:solidFill>
                  <a:schemeClr val="accent2">
                    <a:lumMod val="75000"/>
                  </a:schemeClr>
                </a:solidFill>
              </a:rPr>
              <a:t>Fully Connected Layer/Dense Layer</a:t>
            </a:r>
            <a:r>
              <a:rPr lang="en-US" sz="2000" dirty="0">
                <a:solidFill>
                  <a:schemeClr val="accent2">
                    <a:lumMod val="75000"/>
                  </a:schemeClr>
                </a:solidFill>
              </a:rPr>
              <a:t>: </a:t>
            </a:r>
            <a:r>
              <a:rPr lang="en-US" sz="2000" dirty="0">
                <a:solidFill>
                  <a:srgbClr val="002060"/>
                </a:solidFill>
              </a:rPr>
              <a:t>“Fully Connected” implies that every neuron in the previous layer is connected to every neuron on the next layer. </a:t>
            </a:r>
            <a:endParaRPr lang="en-US" sz="2000" u="sng" dirty="0">
              <a:solidFill>
                <a:srgbClr val="002060"/>
              </a:solidFill>
            </a:endParaRPr>
          </a:p>
          <a:p>
            <a:pPr>
              <a:lnSpc>
                <a:spcPct val="100000"/>
              </a:lnSpc>
            </a:pPr>
            <a:endParaRPr lang="en-US" dirty="0">
              <a:solidFill>
                <a:srgbClr val="002060"/>
              </a:solidFill>
            </a:endParaRPr>
          </a:p>
        </p:txBody>
      </p:sp>
    </p:spTree>
    <p:extLst>
      <p:ext uri="{BB962C8B-B14F-4D97-AF65-F5344CB8AC3E}">
        <p14:creationId xmlns:p14="http://schemas.microsoft.com/office/powerpoint/2010/main" val="298728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1046</Words>
  <Application>Microsoft Macintosh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(Body)</vt:lpstr>
      <vt:lpstr>Calibri Light</vt:lpstr>
      <vt:lpstr>Office Theme</vt:lpstr>
      <vt:lpstr> Image Classification using Convolusional Neural Network  computer vision :    Fashion MNIST </vt:lpstr>
      <vt:lpstr>Objective</vt:lpstr>
      <vt:lpstr>Dataset </vt:lpstr>
      <vt:lpstr>Train &amp; Test Sets Examples</vt:lpstr>
      <vt:lpstr>Balanced Datasets</vt:lpstr>
      <vt:lpstr>Data Wrangling</vt:lpstr>
      <vt:lpstr>Data Pre-processing </vt:lpstr>
      <vt:lpstr>Methodology</vt:lpstr>
      <vt:lpstr>Modelling</vt:lpstr>
      <vt:lpstr>Convolutional Network </vt:lpstr>
      <vt:lpstr>Evaluation Metric</vt:lpstr>
      <vt:lpstr>Model Architecture</vt:lpstr>
      <vt:lpstr>Loss and Accuracy plots</vt:lpstr>
      <vt:lpstr>Generalization &amp; Regularization</vt:lpstr>
      <vt:lpstr>Hyper Parameters </vt:lpstr>
      <vt:lpstr>Modified Model Architecture</vt:lpstr>
      <vt:lpstr>Loss and Accuracy plots</vt:lpstr>
      <vt:lpstr>Test Set Results</vt:lpstr>
      <vt:lpstr>Misclassified Examples</vt:lpstr>
      <vt:lpstr>Strength</vt:lpstr>
      <vt:lpstr>Limitations</vt:lpstr>
      <vt:lpstr>Business Impact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Anahita Amiri Farahani</dc:creator>
  <cp:lastModifiedBy>Anahita Amiri Farahani</cp:lastModifiedBy>
  <cp:revision>2</cp:revision>
  <dcterms:created xsi:type="dcterms:W3CDTF">2023-05-26T15:37:25Z</dcterms:created>
  <dcterms:modified xsi:type="dcterms:W3CDTF">2023-07-25T06:50:43Z</dcterms:modified>
</cp:coreProperties>
</file>