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E1D3E3-0A7A-4E46-B026-5B39F9A5BEDD}">
  <a:tblStyle styleId="{E2E1D3E3-0A7A-4E46-B026-5B39F9A5BED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7436fb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17436fb9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4" name="Google Shape;14;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26" name="Google Shape;26;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3" name="Google Shape;33;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2" name="Google Shape;42;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8" name="Google Shape;58;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5" name="Google Shape;65;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Program Analysis</a:t>
            </a:r>
            <a:endParaRPr/>
          </a:p>
        </p:txBody>
      </p:sp>
      <p:sp>
        <p:nvSpPr>
          <p:cNvPr id="134" name="Google Shape;13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In the last program we decided that we would move the robot 100 units at a time until it moved </a:t>
            </a:r>
            <a:r>
              <a:rPr b="1" lang="en-CA"/>
              <a:t>1000 </a:t>
            </a:r>
            <a:r>
              <a:rPr lang="en-CA"/>
              <a:t>units </a:t>
            </a:r>
            <a:endParaRPr/>
          </a:p>
          <a:p>
            <a:pPr indent="-342900" lvl="0" marL="342900" rtl="0" algn="l">
              <a:spcBef>
                <a:spcPts val="640"/>
              </a:spcBef>
              <a:spcAft>
                <a:spcPts val="0"/>
              </a:spcAft>
              <a:buClr>
                <a:schemeClr val="dk1"/>
              </a:buClr>
              <a:buSzPts val="3200"/>
              <a:buFont typeface="Arial"/>
              <a:buChar char="•"/>
            </a:pPr>
            <a:r>
              <a:rPr lang="en-CA"/>
              <a:t>When it reached 1000 units we decided to </a:t>
            </a:r>
            <a:r>
              <a:rPr b="1" lang="en-CA"/>
              <a:t>end or exit </a:t>
            </a:r>
            <a:r>
              <a:rPr lang="en-CA"/>
              <a:t>the program (</a:t>
            </a:r>
            <a:r>
              <a:rPr lang="en-CA">
                <a:solidFill>
                  <a:srgbClr val="3C8C92"/>
                </a:solidFill>
              </a:rPr>
              <a:t>end</a:t>
            </a:r>
            <a:r>
              <a:rPr lang="en-CA"/>
              <a:t> is a command to stop the program from executing any further instructions)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Memory Blocks</a:t>
            </a:r>
            <a:endParaRPr/>
          </a:p>
        </p:txBody>
      </p:sp>
      <p:sp>
        <p:nvSpPr>
          <p:cNvPr id="140" name="Google Shape;140;p23"/>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Often you need a way of keeping track of values</a:t>
            </a:r>
            <a:endParaRPr/>
          </a:p>
          <a:p>
            <a:pPr indent="-342900" lvl="0" marL="342900" rtl="0" algn="l">
              <a:spcBef>
                <a:spcPts val="640"/>
              </a:spcBef>
              <a:spcAft>
                <a:spcPts val="0"/>
              </a:spcAft>
              <a:buClr>
                <a:schemeClr val="dk1"/>
              </a:buClr>
              <a:buSzPts val="3200"/>
              <a:buFont typeface="Arial"/>
              <a:buChar char="•"/>
            </a:pPr>
            <a:r>
              <a:rPr lang="en-CA"/>
              <a:t>For example, in our last program, how is  it that we really know the robot travelled 1000 units?</a:t>
            </a:r>
            <a:endParaRPr/>
          </a:p>
          <a:p>
            <a:pPr indent="-342900" lvl="0" marL="342900" rtl="0" algn="l">
              <a:spcBef>
                <a:spcPts val="640"/>
              </a:spcBef>
              <a:spcAft>
                <a:spcPts val="0"/>
              </a:spcAft>
              <a:buClr>
                <a:schemeClr val="dk1"/>
              </a:buClr>
              <a:buSzPts val="3200"/>
              <a:buFont typeface="Arial"/>
              <a:buChar char="•"/>
            </a:pPr>
            <a:r>
              <a:rPr lang="en-CA"/>
              <a:t>We need a way to keep track of this or of any value we may need</a:t>
            </a:r>
            <a:endParaRPr/>
          </a:p>
          <a:p>
            <a:pPr indent="-342900" lvl="0" marL="342900" rtl="0" algn="l">
              <a:spcBef>
                <a:spcPts val="640"/>
              </a:spcBef>
              <a:spcAft>
                <a:spcPts val="0"/>
              </a:spcAft>
              <a:buClr>
                <a:schemeClr val="dk1"/>
              </a:buClr>
              <a:buSzPts val="3200"/>
              <a:buFont typeface="Arial"/>
              <a:buChar char="•"/>
            </a:pPr>
            <a:r>
              <a:rPr lang="en-CA"/>
              <a:t>As programmers we can ask the computer to reserve space in main _________</a:t>
            </a:r>
            <a:endParaRPr/>
          </a:p>
          <a:p>
            <a:pPr indent="-342900" lvl="0" marL="342900" rtl="0" algn="l">
              <a:spcBef>
                <a:spcPts val="640"/>
              </a:spcBef>
              <a:spcAft>
                <a:spcPts val="0"/>
              </a:spcAft>
              <a:buClr>
                <a:schemeClr val="dk1"/>
              </a:buClr>
              <a:buSzPts val="3200"/>
              <a:buFont typeface="Arial"/>
              <a:buChar char="•"/>
            </a:pPr>
            <a:r>
              <a:rPr lang="en-CA"/>
              <a:t>We can store data in these memory blocks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Rules</a:t>
            </a:r>
            <a:endParaRPr/>
          </a:p>
        </p:txBody>
      </p:sp>
      <p:sp>
        <p:nvSpPr>
          <p:cNvPr id="146" name="Google Shape;146;p24"/>
          <p:cNvSpPr txBox="1"/>
          <p:nvPr>
            <p:ph idx="1" type="body"/>
          </p:nvPr>
        </p:nvSpPr>
        <p:spPr>
          <a:xfrm>
            <a:off x="457200" y="838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Often there are rules in programming that you must follow</a:t>
            </a:r>
            <a:endParaRPr/>
          </a:p>
          <a:p>
            <a:pPr indent="-342900" lvl="0" marL="342900" rtl="0" algn="l">
              <a:spcBef>
                <a:spcPts val="640"/>
              </a:spcBef>
              <a:spcAft>
                <a:spcPts val="0"/>
              </a:spcAft>
              <a:buClr>
                <a:schemeClr val="dk1"/>
              </a:buClr>
              <a:buSzPts val="3200"/>
              <a:buFont typeface="Arial"/>
              <a:buChar char="•"/>
            </a:pPr>
            <a:r>
              <a:rPr lang="en-CA"/>
              <a:t>For example if you want to use a block of main memory you must first ask the computer to </a:t>
            </a:r>
            <a:r>
              <a:rPr b="1" lang="en-CA"/>
              <a:t>Reserve </a:t>
            </a:r>
            <a:r>
              <a:rPr lang="en-CA"/>
              <a:t>one</a:t>
            </a:r>
            <a:endParaRPr/>
          </a:p>
          <a:p>
            <a:pPr indent="-342900" lvl="0" marL="342900" rtl="0" algn="l">
              <a:spcBef>
                <a:spcPts val="640"/>
              </a:spcBef>
              <a:spcAft>
                <a:spcPts val="0"/>
              </a:spcAft>
              <a:buClr>
                <a:schemeClr val="dk1"/>
              </a:buClr>
              <a:buSzPts val="3200"/>
              <a:buFont typeface="Arial"/>
              <a:buChar char="•"/>
            </a:pPr>
            <a:r>
              <a:rPr lang="en-CA"/>
              <a:t>You will also need to provide it with a </a:t>
            </a:r>
            <a:r>
              <a:rPr b="1" lang="en-CA"/>
              <a:t>name </a:t>
            </a:r>
            <a:r>
              <a:rPr lang="en-CA"/>
              <a:t>to associate with that memory block</a:t>
            </a:r>
            <a:endParaRPr/>
          </a:p>
          <a:p>
            <a:pPr indent="-342900" lvl="0" marL="342900" rtl="0" algn="l">
              <a:spcBef>
                <a:spcPts val="640"/>
              </a:spcBef>
              <a:spcAft>
                <a:spcPts val="0"/>
              </a:spcAft>
              <a:buClr>
                <a:schemeClr val="dk1"/>
              </a:buClr>
              <a:buSzPts val="3200"/>
              <a:buFont typeface="Arial"/>
              <a:buChar char="•"/>
            </a:pPr>
            <a:r>
              <a:rPr lang="en-CA"/>
              <a:t>You can then reference the memory block through the name</a:t>
            </a:r>
            <a:endParaRPr/>
          </a:p>
          <a:p>
            <a:pPr indent="-342900" lvl="0" marL="342900" rtl="0" algn="l">
              <a:spcBef>
                <a:spcPts val="640"/>
              </a:spcBef>
              <a:spcAft>
                <a:spcPts val="0"/>
              </a:spcAft>
              <a:buClr>
                <a:schemeClr val="dk1"/>
              </a:buClr>
              <a:buSzPts val="3200"/>
              <a:buFont typeface="Arial"/>
              <a:buChar char="•"/>
            </a:pPr>
            <a:r>
              <a:rPr lang="en-CA"/>
              <a:t>Let’s use this idea to update our program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25"/>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5486400"/>
                <a:gridCol w="1524000"/>
              </a:tblGrid>
              <a:tr h="508000">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rPr lang="en-CA" sz="1800"/>
                        <a:t>Reserve block</a:t>
                      </a:r>
                      <a:r>
                        <a:rPr lang="en-CA" sz="1800"/>
                        <a:t> D</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rPr lang="en-CA" sz="1800"/>
                        <a:t>D=0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rPr lang="en-CA" sz="1800"/>
                        <a:t>move(100)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rPr lang="en-CA" sz="1800"/>
                        <a:t>D=D+100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rPr lang="en-CA" sz="1800"/>
                        <a:t>if(D&gt;=1000) then goto 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rPr lang="en-CA" sz="1800"/>
                        <a:t>goto 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rPr lang="en-CA" sz="1800"/>
                        <a:t>end</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More Practice</a:t>
            </a:r>
            <a:endParaRPr/>
          </a:p>
        </p:txBody>
      </p:sp>
      <p:sp>
        <p:nvSpPr>
          <p:cNvPr id="157" name="Google Shape;15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CA" sz="2400"/>
              <a:t>Using the instruction set in the following slides to write a program using the K programming language! Write a program to display the difference of two integers entered by a user. </a:t>
            </a:r>
            <a:endParaRPr/>
          </a:p>
          <a:p>
            <a:pPr indent="0" lvl="0" marL="0" rtl="0" algn="l">
              <a:spcBef>
                <a:spcPts val="480"/>
              </a:spcBef>
              <a:spcAft>
                <a:spcPts val="0"/>
              </a:spcAft>
              <a:buClr>
                <a:schemeClr val="dk1"/>
              </a:buClr>
              <a:buSzPts val="2400"/>
              <a:buFont typeface="Arial"/>
              <a:buNone/>
            </a:pPr>
            <a:r>
              <a:t/>
            </a:r>
            <a:endParaRPr sz="2400"/>
          </a:p>
          <a:p>
            <a:pPr indent="0" lvl="0" marL="0" rtl="0" algn="l">
              <a:spcBef>
                <a:spcPts val="480"/>
              </a:spcBef>
              <a:spcAft>
                <a:spcPts val="0"/>
              </a:spcAft>
              <a:buClr>
                <a:schemeClr val="dk1"/>
              </a:buClr>
              <a:buSzPts val="2400"/>
              <a:buFont typeface="Arial"/>
              <a:buNone/>
            </a:pPr>
            <a:r>
              <a:rPr lang="en-CA" sz="2400"/>
              <a:t>As a rule, you can not assign a value to a memory block that has not been reserved by your program. You only need to reserve a memory block once. Also note that each instruction takes up memory. Try and use the least amount of memory as possible (some instructions take up more memory than others). Finally, many instructions have optional info that can be assigned to them which makes for custom commands. Read the instructions carefully and the options to see how they might be used.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p:nvPr/>
        </p:nvSpPr>
        <p:spPr>
          <a:xfrm>
            <a:off x="152400" y="1447800"/>
            <a:ext cx="9067800" cy="4400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Get the user’s  number  into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(3 bytes)</a:t>
            </a:r>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Assign to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the (</a:t>
            </a:r>
            <a:r>
              <a:rPr b="1" i="0" lang="en-CA" sz="1400" u="none" cap="none" strike="noStrike">
                <a:solidFill>
                  <a:schemeClr val="dk1"/>
                </a:solidFill>
                <a:latin typeface="Arial"/>
                <a:ea typeface="Arial"/>
                <a:cs typeface="Arial"/>
                <a:sym typeface="Arial"/>
              </a:rPr>
              <a:t>sum or difference or product or quotient</a:t>
            </a:r>
            <a:r>
              <a:rPr b="0" i="0" lang="en-CA" sz="1400" u="none" cap="none" strike="noStrike">
                <a:solidFill>
                  <a:schemeClr val="dk1"/>
                </a:solidFill>
                <a:latin typeface="Arial"/>
                <a:ea typeface="Arial"/>
                <a:cs typeface="Arial"/>
                <a:sym typeface="Arial"/>
              </a:rPr>
              <a:t>)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and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(4 bytes)</a:t>
            </a:r>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Reserve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(1 bytes)</a:t>
            </a:r>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Repeat instruction # (</a:t>
            </a:r>
            <a:r>
              <a:rPr b="1" i="0" lang="en-CA" sz="1400" u="none" cap="none" strike="noStrike">
                <a:solidFill>
                  <a:schemeClr val="dk1"/>
                </a:solidFill>
                <a:latin typeface="Arial"/>
                <a:ea typeface="Arial"/>
                <a:cs typeface="Arial"/>
                <a:sym typeface="Arial"/>
              </a:rPr>
              <a:t>address of instruction</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(2 bytes)</a:t>
            </a:r>
            <a:endParaRPr b="0" i="0" sz="1400" u="none" cap="none" strike="noStrike">
              <a:solidFill>
                <a:srgbClr val="FF0000"/>
              </a:solidFill>
              <a:latin typeface="Arial"/>
              <a:ea typeface="Arial"/>
              <a:cs typeface="Arial"/>
              <a:sym typeface="Arial"/>
            </a:endParaRPr>
          </a:p>
          <a:p>
            <a:pPr indent="0" lvl="0" marL="0" marR="0" rtl="0" algn="l">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Print the value of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(2 bytes)</a:t>
            </a:r>
            <a:endParaRPr b="0" i="0" sz="1400" u="none" cap="none" strike="noStrike">
              <a:solidFill>
                <a:srgbClr val="FF0000"/>
              </a:solidFill>
              <a:latin typeface="Arial"/>
              <a:ea typeface="Arial"/>
              <a:cs typeface="Arial"/>
              <a:sym typeface="Arial"/>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Goto instruction number (</a:t>
            </a:r>
            <a:r>
              <a:rPr b="1" i="0" lang="en-CA" sz="1400" u="none" cap="none" strike="noStrike">
                <a:solidFill>
                  <a:schemeClr val="dk1"/>
                </a:solidFill>
                <a:latin typeface="Arial"/>
                <a:ea typeface="Arial"/>
                <a:cs typeface="Arial"/>
                <a:sym typeface="Arial"/>
              </a:rPr>
              <a:t>address of instruction</a:t>
            </a:r>
            <a:r>
              <a:rPr b="0" i="0" lang="en-CA" sz="1400" u="none" cap="none" strike="noStrike">
                <a:solidFill>
                  <a:schemeClr val="dk1"/>
                </a:solidFill>
                <a:latin typeface="Arial"/>
                <a:ea typeface="Arial"/>
                <a:cs typeface="Arial"/>
                <a:sym typeface="Arial"/>
              </a:rPr>
              <a:t>) </a:t>
            </a:r>
            <a:r>
              <a:rPr b="0" i="0" lang="en-CA" sz="1400" u="none" cap="none" strike="noStrike">
                <a:solidFill>
                  <a:srgbClr val="FF0000"/>
                </a:solidFill>
                <a:latin typeface="Arial"/>
                <a:ea typeface="Arial"/>
                <a:cs typeface="Arial"/>
                <a:sym typeface="Arial"/>
              </a:rPr>
              <a:t>(</a:t>
            </a:r>
            <a:r>
              <a:rPr b="1" i="0" lang="en-CA" sz="1400" u="none" cap="none" strike="noStrike">
                <a:solidFill>
                  <a:srgbClr val="FF0000"/>
                </a:solidFill>
                <a:latin typeface="Arial"/>
                <a:ea typeface="Arial"/>
                <a:cs typeface="Arial"/>
                <a:sym typeface="Arial"/>
              </a:rPr>
              <a:t>1bytes)</a:t>
            </a:r>
            <a:endParaRPr b="0" i="0" sz="1400" u="none" cap="none" strike="noStrike">
              <a:solidFill>
                <a:srgbClr val="FF0000"/>
              </a:solidFill>
              <a:latin typeface="Arial"/>
              <a:ea typeface="Arial"/>
              <a:cs typeface="Arial"/>
              <a:sym typeface="Arial"/>
            </a:endParaRPr>
          </a:p>
          <a:p>
            <a:pPr indent="0" lvl="0" marL="0" marR="0" rtl="0" algn="l">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Set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to value (</a:t>
            </a:r>
            <a:r>
              <a:rPr b="1" i="0" lang="en-CA" sz="1400" u="none" cap="none" strike="noStrike">
                <a:solidFill>
                  <a:schemeClr val="dk1"/>
                </a:solidFill>
                <a:latin typeface="Arial"/>
                <a:ea typeface="Arial"/>
                <a:cs typeface="Arial"/>
                <a:sym typeface="Arial"/>
              </a:rPr>
              <a:t>number</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(2 bytes)</a:t>
            </a:r>
            <a:endParaRPr b="0" i="0" sz="1400" u="none" cap="none" strike="noStrike">
              <a:solidFill>
                <a:srgbClr val="FF0000"/>
              </a:solidFill>
              <a:latin typeface="Arial"/>
              <a:ea typeface="Arial"/>
              <a:cs typeface="Arial"/>
              <a:sym typeface="Arial"/>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If the value of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is (</a:t>
            </a:r>
            <a:r>
              <a:rPr b="1" i="0" lang="en-CA" sz="1400" u="none" cap="none" strike="noStrike">
                <a:solidFill>
                  <a:schemeClr val="dk1"/>
                </a:solidFill>
                <a:latin typeface="Arial"/>
                <a:ea typeface="Arial"/>
                <a:cs typeface="Arial"/>
                <a:sym typeface="Arial"/>
              </a:rPr>
              <a:t>number</a:t>
            </a:r>
            <a:r>
              <a:rPr b="0" i="0" lang="en-CA" sz="1400" u="none" cap="none" strike="noStrike">
                <a:solidFill>
                  <a:schemeClr val="dk1"/>
                </a:solidFill>
                <a:latin typeface="Arial"/>
                <a:ea typeface="Arial"/>
                <a:cs typeface="Arial"/>
                <a:sym typeface="Arial"/>
              </a:rPr>
              <a:t>) then goto instruction (</a:t>
            </a:r>
            <a:r>
              <a:rPr b="1" i="0" lang="en-CA" sz="1400" u="none" cap="none" strike="noStrike">
                <a:solidFill>
                  <a:schemeClr val="dk1"/>
                </a:solidFill>
                <a:latin typeface="Arial"/>
                <a:ea typeface="Arial"/>
                <a:cs typeface="Arial"/>
                <a:sym typeface="Arial"/>
              </a:rPr>
              <a:t>address</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(1 byte)</a:t>
            </a:r>
            <a:endParaRPr b="0" i="0" sz="1400" u="none" cap="none" strike="noStrike">
              <a:solidFill>
                <a:srgbClr val="FF0000"/>
              </a:solidFill>
              <a:latin typeface="Arial"/>
              <a:ea typeface="Arial"/>
              <a:cs typeface="Arial"/>
              <a:sym typeface="Arial"/>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CA" sz="1400" u="none" cap="none" strike="noStrike">
                <a:solidFill>
                  <a:schemeClr val="dk1"/>
                </a:solidFill>
                <a:latin typeface="Arial"/>
                <a:ea typeface="Arial"/>
                <a:cs typeface="Arial"/>
                <a:sym typeface="Arial"/>
              </a:rPr>
              <a:t>If the value of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is </a:t>
            </a:r>
            <a:r>
              <a:rPr b="1" i="0" lang="en-CA" sz="1400" u="none" cap="none" strike="noStrike">
                <a:solidFill>
                  <a:schemeClr val="dk1"/>
                </a:solidFill>
                <a:latin typeface="Arial"/>
                <a:ea typeface="Arial"/>
                <a:cs typeface="Arial"/>
                <a:sym typeface="Arial"/>
              </a:rPr>
              <a:t>(&gt; or &lt; or &gt;= or &lt;= or =</a:t>
            </a:r>
            <a:r>
              <a:rPr b="0" i="0" lang="en-CA" sz="1400" u="none" cap="none" strike="noStrike">
                <a:solidFill>
                  <a:schemeClr val="dk1"/>
                </a:solidFill>
                <a:latin typeface="Arial"/>
                <a:ea typeface="Arial"/>
                <a:cs typeface="Arial"/>
                <a:sym typeface="Arial"/>
              </a:rPr>
              <a:t>) than the value of block (</a:t>
            </a:r>
            <a:r>
              <a:rPr b="1" i="0" lang="en-CA" sz="1400" u="none" cap="none" strike="noStrike">
                <a:solidFill>
                  <a:schemeClr val="dk1"/>
                </a:solidFill>
                <a:latin typeface="Arial"/>
                <a:ea typeface="Arial"/>
                <a:cs typeface="Arial"/>
                <a:sym typeface="Arial"/>
              </a:rPr>
              <a:t>name of memory block</a:t>
            </a:r>
            <a:r>
              <a:rPr b="0" i="0" lang="en-CA" sz="1400" u="none" cap="none" strike="noStrike">
                <a:solidFill>
                  <a:schemeClr val="dk1"/>
                </a:solidFill>
                <a:latin typeface="Arial"/>
                <a:ea typeface="Arial"/>
                <a:cs typeface="Arial"/>
                <a:sym typeface="Arial"/>
              </a:rPr>
              <a:t>) then goto instruction (</a:t>
            </a:r>
            <a:r>
              <a:rPr b="1" i="0" lang="en-CA" sz="1400" u="none" cap="none" strike="noStrike">
                <a:solidFill>
                  <a:schemeClr val="dk1"/>
                </a:solidFill>
                <a:latin typeface="Arial"/>
                <a:ea typeface="Arial"/>
                <a:cs typeface="Arial"/>
                <a:sym typeface="Arial"/>
              </a:rPr>
              <a:t>address</a:t>
            </a:r>
            <a:r>
              <a:rPr b="0" i="0" lang="en-CA" sz="1400" u="none" cap="none" strike="noStrike">
                <a:solidFill>
                  <a:schemeClr val="dk1"/>
                </a:solidFill>
                <a:latin typeface="Arial"/>
                <a:ea typeface="Arial"/>
                <a:cs typeface="Arial"/>
                <a:sym typeface="Arial"/>
              </a:rPr>
              <a:t>) </a:t>
            </a:r>
            <a:r>
              <a:rPr b="1" i="0" lang="en-CA" sz="1400" u="none" cap="none" strike="noStrike">
                <a:solidFill>
                  <a:srgbClr val="FF0000"/>
                </a:solidFill>
                <a:latin typeface="Arial"/>
                <a:ea typeface="Arial"/>
                <a:cs typeface="Arial"/>
                <a:sym typeface="Arial"/>
              </a:rPr>
              <a:t>(3 bytes)</a:t>
            </a:r>
            <a:endParaRPr b="0" i="0" sz="1400" u="none" cap="none" strike="noStrike">
              <a:solidFill>
                <a:srgbClr val="FF0000"/>
              </a:solidFill>
              <a:latin typeface="Arial"/>
              <a:ea typeface="Arial"/>
              <a:cs typeface="Arial"/>
              <a:sym typeface="Arial"/>
            </a:endParaRPr>
          </a:p>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3" name="Google Shape;163;p27"/>
          <p:cNvSpPr txBox="1"/>
          <p:nvPr/>
        </p:nvSpPr>
        <p:spPr>
          <a:xfrm>
            <a:off x="1066800" y="381000"/>
            <a:ext cx="64008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CA" sz="1800" u="none" cap="none" strike="noStrike">
                <a:solidFill>
                  <a:schemeClr val="dk1"/>
                </a:solidFill>
                <a:latin typeface="Arial"/>
                <a:ea typeface="Arial"/>
                <a:cs typeface="Arial"/>
                <a:sym typeface="Arial"/>
              </a:rPr>
              <a:t>The K Programming Language Instruction 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28"/>
          <p:cNvGraphicFramePr/>
          <p:nvPr/>
        </p:nvGraphicFramePr>
        <p:xfrm>
          <a:off x="457200" y="45813"/>
          <a:ext cx="3000000" cy="3000000"/>
        </p:xfrm>
        <a:graphic>
          <a:graphicData uri="http://schemas.openxmlformats.org/drawingml/2006/table">
            <a:tbl>
              <a:tblPr bandRow="1" firstRow="1">
                <a:noFill/>
                <a:tableStyleId>{E2E1D3E3-0A7A-4E46-B026-5B39F9A5BEDD}</a:tableStyleId>
              </a:tblPr>
              <a:tblGrid>
                <a:gridCol w="1219200"/>
                <a:gridCol w="6172200"/>
                <a:gridCol w="838200"/>
              </a:tblGrid>
              <a:tr h="640075">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rPr lang="en-CA" sz="1800"/>
                        <a:t>Bytes</a:t>
                      </a:r>
                      <a:r>
                        <a:rPr lang="en-CA" sz="1800"/>
                        <a:t> Used</a:t>
                      </a:r>
                      <a:endParaRPr sz="1800"/>
                    </a:p>
                  </a:txBody>
                  <a:tcPr marT="45725" marB="45725" marR="91450" marL="91450"/>
                </a:tc>
              </a:tr>
              <a:tr h="507975">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rPr lang="en-CA" sz="1800"/>
                        <a:t>Reserve block (number 1)</a:t>
                      </a:r>
                      <a:endParaRPr/>
                    </a:p>
                  </a:txBody>
                  <a:tcPr marT="45725" marB="45725" marR="91450" marL="91450"/>
                </a:tc>
                <a:tc>
                  <a:txBody>
                    <a:bodyPr/>
                    <a:lstStyle/>
                    <a:p>
                      <a:pPr indent="0" lvl="0" marL="0" marR="0" rtl="0" algn="l">
                        <a:spcBef>
                          <a:spcPts val="0"/>
                        </a:spcBef>
                        <a:spcAft>
                          <a:spcPts val="0"/>
                        </a:spcAft>
                        <a:buNone/>
                      </a:pPr>
                      <a:r>
                        <a:rPr lang="en-CA" sz="1800"/>
                        <a:t>1</a:t>
                      </a:r>
                      <a:endParaRPr sz="1800"/>
                    </a:p>
                  </a:txBody>
                  <a:tcPr marT="45725" marB="45725" marR="91450" marL="91450"/>
                </a:tc>
              </a:tr>
              <a:tr h="507975">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rPr lang="en-CA" sz="1800"/>
                        <a:t>Reserve Block(number 2 )</a:t>
                      </a:r>
                      <a:endParaRPr sz="1800"/>
                    </a:p>
                  </a:txBody>
                  <a:tcPr marT="45725" marB="45725" marR="91450" marL="91450"/>
                </a:tc>
                <a:tc>
                  <a:txBody>
                    <a:bodyPr/>
                    <a:lstStyle/>
                    <a:p>
                      <a:pPr indent="0" lvl="0" marL="0" marR="0" rtl="0" algn="l">
                        <a:spcBef>
                          <a:spcPts val="0"/>
                        </a:spcBef>
                        <a:spcAft>
                          <a:spcPts val="0"/>
                        </a:spcAft>
                        <a:buNone/>
                      </a:pPr>
                      <a:r>
                        <a:rPr lang="en-CA" sz="1800"/>
                        <a:t>1</a:t>
                      </a:r>
                      <a:endParaRPr sz="1800"/>
                    </a:p>
                  </a:txBody>
                  <a:tcPr marT="45725" marB="45725" marR="91450" marL="91450"/>
                </a:tc>
              </a:tr>
              <a:tr h="507975">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rPr lang="en-CA" sz="1800"/>
                        <a:t>Reserve Block (number 3)</a:t>
                      </a:r>
                      <a:endParaRPr sz="1800"/>
                    </a:p>
                  </a:txBody>
                  <a:tcPr marT="45725" marB="45725" marR="91450" marL="91450"/>
                </a:tc>
                <a:tc>
                  <a:txBody>
                    <a:bodyPr/>
                    <a:lstStyle/>
                    <a:p>
                      <a:pPr indent="0" lvl="0" marL="0" marR="0" rtl="0" algn="l">
                        <a:spcBef>
                          <a:spcPts val="0"/>
                        </a:spcBef>
                        <a:spcAft>
                          <a:spcPts val="0"/>
                        </a:spcAft>
                        <a:buNone/>
                      </a:pPr>
                      <a:r>
                        <a:rPr lang="en-CA" sz="1800"/>
                        <a:t>1</a:t>
                      </a:r>
                      <a:endParaRPr sz="1800"/>
                    </a:p>
                  </a:txBody>
                  <a:tcPr marT="45725" marB="45725" marR="91450" marL="91450"/>
                </a:tc>
              </a:tr>
              <a:tr h="507975">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rPr lang="en-CA" sz="1800"/>
                        <a:t>Get the user’s  number  into block (</a:t>
                      </a:r>
                      <a:r>
                        <a:rPr b="1" lang="en-CA" sz="1800"/>
                        <a:t>number 1</a:t>
                      </a:r>
                      <a:r>
                        <a:rPr lang="en-CA" sz="1800"/>
                        <a:t>)</a:t>
                      </a:r>
                      <a:endParaRPr sz="1800"/>
                    </a:p>
                  </a:txBody>
                  <a:tcPr marT="45725" marB="45725" marR="91450" marL="91450"/>
                </a:tc>
                <a:tc>
                  <a:txBody>
                    <a:bodyPr/>
                    <a:lstStyle/>
                    <a:p>
                      <a:pPr indent="0" lvl="0" marL="0" marR="0" rtl="0" algn="l">
                        <a:spcBef>
                          <a:spcPts val="0"/>
                        </a:spcBef>
                        <a:spcAft>
                          <a:spcPts val="0"/>
                        </a:spcAft>
                        <a:buNone/>
                      </a:pPr>
                      <a:r>
                        <a:rPr lang="en-CA" sz="1800"/>
                        <a:t>3</a:t>
                      </a:r>
                      <a:endParaRPr sz="1800"/>
                    </a:p>
                  </a:txBody>
                  <a:tcPr marT="45725" marB="45725" marR="91450" marL="91450"/>
                </a:tc>
              </a:tr>
              <a:tr h="507975">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rPr lang="en-CA" sz="1800"/>
                        <a:t>Get the user’s  number  into block (</a:t>
                      </a:r>
                      <a:r>
                        <a:rPr b="1" lang="en-CA" sz="1800"/>
                        <a:t>number 2</a:t>
                      </a:r>
                      <a:r>
                        <a:rPr lang="en-CA" sz="1800"/>
                        <a:t>)</a:t>
                      </a:r>
                      <a:endParaRPr sz="1800"/>
                    </a:p>
                  </a:txBody>
                  <a:tcPr marT="45725" marB="45725" marR="91450" marL="91450"/>
                </a:tc>
                <a:tc>
                  <a:txBody>
                    <a:bodyPr/>
                    <a:lstStyle/>
                    <a:p>
                      <a:pPr indent="0" lvl="0" marL="0" marR="0" rtl="0" algn="l">
                        <a:spcBef>
                          <a:spcPts val="0"/>
                        </a:spcBef>
                        <a:spcAft>
                          <a:spcPts val="0"/>
                        </a:spcAft>
                        <a:buNone/>
                      </a:pPr>
                      <a:r>
                        <a:rPr lang="en-CA" sz="1800"/>
                        <a:t>3</a:t>
                      </a:r>
                      <a:endParaRPr sz="1800"/>
                    </a:p>
                  </a:txBody>
                  <a:tcPr marT="45725" marB="45725" marR="91450" marL="91450"/>
                </a:tc>
              </a:tr>
              <a:tr h="507975">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rPr lang="en-CA" sz="1800"/>
                        <a:t>Assign to block (</a:t>
                      </a:r>
                      <a:r>
                        <a:rPr b="1" lang="en-CA" sz="1800"/>
                        <a:t>number 3</a:t>
                      </a:r>
                      <a:r>
                        <a:rPr lang="en-CA" sz="1800"/>
                        <a:t>) the (</a:t>
                      </a:r>
                      <a:r>
                        <a:rPr b="1" lang="en-CA" sz="1800"/>
                        <a:t>difference</a:t>
                      </a:r>
                      <a:r>
                        <a:rPr lang="en-CA" sz="1800"/>
                        <a:t>) of the values in blocks  (</a:t>
                      </a:r>
                      <a:r>
                        <a:rPr b="1" lang="en-CA" sz="1800"/>
                        <a:t>number 1</a:t>
                      </a:r>
                      <a:r>
                        <a:rPr lang="en-CA" sz="1800"/>
                        <a:t>) and (</a:t>
                      </a:r>
                      <a:r>
                        <a:rPr b="1" lang="en-CA" sz="1800"/>
                        <a:t>number 2</a:t>
                      </a:r>
                      <a:r>
                        <a:rPr lang="en-CA" sz="1800"/>
                        <a:t>) </a:t>
                      </a:r>
                      <a:endParaRPr sz="1800"/>
                    </a:p>
                  </a:txBody>
                  <a:tcPr marT="45725" marB="45725" marR="91450" marL="91450"/>
                </a:tc>
                <a:tc>
                  <a:txBody>
                    <a:bodyPr/>
                    <a:lstStyle/>
                    <a:p>
                      <a:pPr indent="0" lvl="0" marL="0" marR="0" rtl="0" algn="l">
                        <a:spcBef>
                          <a:spcPts val="0"/>
                        </a:spcBef>
                        <a:spcAft>
                          <a:spcPts val="0"/>
                        </a:spcAft>
                        <a:buNone/>
                      </a:pPr>
                      <a:r>
                        <a:rPr lang="en-CA" sz="1800"/>
                        <a:t>4</a:t>
                      </a:r>
                      <a:endParaRPr sz="1800"/>
                    </a:p>
                  </a:txBody>
                  <a:tcPr marT="45725" marB="45725" marR="91450" marL="91450"/>
                </a:tc>
              </a:tr>
              <a:tr h="507975">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rPr lang="en-CA" sz="1800"/>
                        <a:t>Print the value of block (</a:t>
                      </a:r>
                      <a:r>
                        <a:rPr b="1" lang="en-CA" sz="1800"/>
                        <a:t>answer</a:t>
                      </a:r>
                      <a:r>
                        <a:rPr lang="en-CA" sz="1800"/>
                        <a:t>) </a:t>
                      </a:r>
                      <a:endParaRPr sz="1800"/>
                    </a:p>
                  </a:txBody>
                  <a:tcPr marT="45725" marB="45725" marR="91450" marL="91450"/>
                </a:tc>
                <a:tc>
                  <a:txBody>
                    <a:bodyPr/>
                    <a:lstStyle/>
                    <a:p>
                      <a:pPr indent="0" lvl="0" marL="0" marR="0" rtl="0" algn="l">
                        <a:spcBef>
                          <a:spcPts val="0"/>
                        </a:spcBef>
                        <a:spcAft>
                          <a:spcPts val="0"/>
                        </a:spcAft>
                        <a:buNone/>
                      </a:pPr>
                      <a:r>
                        <a:rPr lang="en-CA" sz="1800"/>
                        <a:t>2</a:t>
                      </a:r>
                      <a:endParaRPr sz="1800"/>
                    </a:p>
                  </a:txBody>
                  <a:tcPr marT="45725" marB="45725" marR="91450" marL="91450"/>
                </a:tc>
              </a:tr>
              <a:tr h="507975">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CA" sz="1800"/>
                        <a:t>15 bytes total</a:t>
                      </a:r>
                      <a:endParaRPr sz="1800"/>
                    </a:p>
                  </a:txBody>
                  <a:tcPr marT="45725" marB="45725" marR="91450" marL="91450"/>
                </a:tc>
              </a:tr>
              <a:tr h="507975">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CA"/>
              <a:t>Write another program to find the average of 4 numbers. Try thinking of different ways you could write the same program i.e. a program that looks different but does the same thing. Always attempt to write your program using the least number of lines of code. If you need more space then add a slide and copy and past the table (make sure to update the address number of each memory block).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30"/>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781800"/>
                <a:gridCol w="228600"/>
              </a:tblGrid>
              <a:tr h="508000">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179" name="Google Shape;179;p30"/>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172200"/>
                <a:gridCol w="838200"/>
              </a:tblGrid>
              <a:tr h="640075">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rPr lang="en-CA" sz="1800"/>
                        <a:t>Bytes</a:t>
                      </a:r>
                      <a:r>
                        <a:rPr lang="en-CA" sz="1800"/>
                        <a:t> Used</a:t>
                      </a:r>
                      <a:endParaRPr sz="1800"/>
                    </a:p>
                  </a:txBody>
                  <a:tcPr marT="45725" marB="45725" marR="91450" marL="91450"/>
                </a:tc>
              </a:tr>
              <a:tr h="507975">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rPr lang="en-CA" sz="1800"/>
                        <a:t>Reserve block (number 1)</a:t>
                      </a:r>
                      <a:endParaRPr sz="1800"/>
                    </a:p>
                  </a:txBody>
                  <a:tcPr marT="45725" marB="45725" marR="91450" marL="91450"/>
                </a:tc>
                <a:tc>
                  <a:txBody>
                    <a:bodyPr/>
                    <a:lstStyle/>
                    <a:p>
                      <a:pPr indent="0" lvl="0" marL="0" marR="0" rtl="0" algn="l">
                        <a:spcBef>
                          <a:spcPts val="0"/>
                        </a:spcBef>
                        <a:spcAft>
                          <a:spcPts val="0"/>
                        </a:spcAft>
                        <a:buNone/>
                      </a:pPr>
                      <a:r>
                        <a:rPr lang="en-CA" sz="1800"/>
                        <a:t>1</a:t>
                      </a:r>
                      <a:endParaRPr sz="1800"/>
                    </a:p>
                  </a:txBody>
                  <a:tcPr marT="45725" marB="45725" marR="91450" marL="91450"/>
                </a:tc>
              </a:tr>
              <a:tr h="507975">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rPr lang="en-CA" sz="1800"/>
                        <a:t>Reserve block (number 2)</a:t>
                      </a:r>
                      <a:endParaRPr sz="1800"/>
                    </a:p>
                  </a:txBody>
                  <a:tcPr marT="45725" marB="45725" marR="91450" marL="91450"/>
                </a:tc>
                <a:tc>
                  <a:txBody>
                    <a:bodyPr/>
                    <a:lstStyle/>
                    <a:p>
                      <a:pPr indent="0" lvl="0" marL="0" marR="0" rtl="0" algn="l">
                        <a:spcBef>
                          <a:spcPts val="0"/>
                        </a:spcBef>
                        <a:spcAft>
                          <a:spcPts val="0"/>
                        </a:spcAft>
                        <a:buNone/>
                      </a:pPr>
                      <a:r>
                        <a:rPr lang="en-CA" sz="1800"/>
                        <a:t>1</a:t>
                      </a:r>
                      <a:endParaRPr sz="1800"/>
                    </a:p>
                  </a:txBody>
                  <a:tcPr marT="45725" marB="45725" marR="91450" marL="91450"/>
                </a:tc>
              </a:tr>
              <a:tr h="507975">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rPr lang="en-CA" sz="1800"/>
                        <a:t>Reserve block (number 3)</a:t>
                      </a:r>
                      <a:endParaRPr sz="1800"/>
                    </a:p>
                  </a:txBody>
                  <a:tcPr marT="45725" marB="45725" marR="91450" marL="91450"/>
                </a:tc>
                <a:tc>
                  <a:txBody>
                    <a:bodyPr/>
                    <a:lstStyle/>
                    <a:p>
                      <a:pPr indent="0" lvl="0" marL="0" marR="0" rtl="0" algn="l">
                        <a:spcBef>
                          <a:spcPts val="0"/>
                        </a:spcBef>
                        <a:spcAft>
                          <a:spcPts val="0"/>
                        </a:spcAft>
                        <a:buNone/>
                      </a:pPr>
                      <a:r>
                        <a:rPr lang="en-CA" sz="1800"/>
                        <a:t>1</a:t>
                      </a:r>
                      <a:endParaRPr sz="1800"/>
                    </a:p>
                  </a:txBody>
                  <a:tcPr marT="45725" marB="45725" marR="91450" marL="91450"/>
                </a:tc>
              </a:tr>
              <a:tr h="507975">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rPr lang="en-CA" sz="1800"/>
                        <a:t>Reserve block (number 4)</a:t>
                      </a:r>
                      <a:endParaRPr sz="1800"/>
                    </a:p>
                  </a:txBody>
                  <a:tcPr marT="45725" marB="45725" marR="91450" marL="91450"/>
                </a:tc>
                <a:tc>
                  <a:txBody>
                    <a:bodyPr/>
                    <a:lstStyle/>
                    <a:p>
                      <a:pPr indent="0" lvl="0" marL="0" marR="0" rtl="0" algn="l">
                        <a:spcBef>
                          <a:spcPts val="0"/>
                        </a:spcBef>
                        <a:spcAft>
                          <a:spcPts val="0"/>
                        </a:spcAft>
                        <a:buNone/>
                      </a:pPr>
                      <a:r>
                        <a:rPr lang="en-CA" sz="1800"/>
                        <a:t>1</a:t>
                      </a:r>
                      <a:endParaRPr sz="1800"/>
                    </a:p>
                  </a:txBody>
                  <a:tcPr marT="45725" marB="45725" marR="91450" marL="91450"/>
                </a:tc>
              </a:tr>
              <a:tr h="507975">
                <a:tc>
                  <a:txBody>
                    <a:bodyPr/>
                    <a:lstStyle/>
                    <a:p>
                      <a:pPr indent="0" lvl="0" marL="0" marR="0" rtl="0" algn="l">
                        <a:spcBef>
                          <a:spcPts val="0"/>
                        </a:spcBef>
                        <a:spcAft>
                          <a:spcPts val="0"/>
                        </a:spcAft>
                        <a:buNone/>
                      </a:pPr>
                      <a:r>
                        <a:rPr lang="en-CA" sz="1800"/>
                        <a:t>5</a:t>
                      </a:r>
                      <a:endParaRPr sz="1800"/>
                    </a:p>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rPr lang="en-CA" sz="1800"/>
                        <a:t>Reserve block (number 5)</a:t>
                      </a:r>
                      <a:endParaRPr sz="1800"/>
                    </a:p>
                    <a:p>
                      <a:pPr indent="0" lvl="0" marL="0" marR="0" rtl="0" algn="l">
                        <a:spcBef>
                          <a:spcPts val="0"/>
                        </a:spcBef>
                        <a:spcAft>
                          <a:spcPts val="0"/>
                        </a:spcAft>
                        <a:buNone/>
                      </a:pPr>
                      <a:r>
                        <a:rPr lang="en-CA" sz="1800"/>
                        <a:t>Reserve  block (number 6)</a:t>
                      </a:r>
                      <a:endParaRPr sz="1800"/>
                    </a:p>
                  </a:txBody>
                  <a:tcPr marT="45725" marB="45725" marR="91450" marL="91450"/>
                </a:tc>
                <a:tc>
                  <a:txBody>
                    <a:bodyPr/>
                    <a:lstStyle/>
                    <a:p>
                      <a:pPr indent="0" lvl="0" marL="0" marR="0" rtl="0" algn="l">
                        <a:spcBef>
                          <a:spcPts val="0"/>
                        </a:spcBef>
                        <a:spcAft>
                          <a:spcPts val="0"/>
                        </a:spcAft>
                        <a:buNone/>
                      </a:pPr>
                      <a:r>
                        <a:rPr lang="en-CA" sz="1800"/>
                        <a:t>3</a:t>
                      </a:r>
                      <a:endParaRPr sz="1800"/>
                    </a:p>
                    <a:p>
                      <a:pPr indent="0" lvl="0" marL="0" marR="0" rtl="0" algn="l">
                        <a:spcBef>
                          <a:spcPts val="0"/>
                        </a:spcBef>
                        <a:spcAft>
                          <a:spcPts val="0"/>
                        </a:spcAft>
                        <a:buNone/>
                      </a:pPr>
                      <a:r>
                        <a:rPr lang="en-CA" sz="1800"/>
                        <a:t>3</a:t>
                      </a:r>
                      <a:endParaRPr sz="1800"/>
                    </a:p>
                  </a:txBody>
                  <a:tcPr marT="45725" marB="45725" marR="91450" marL="91450"/>
                </a:tc>
              </a:tr>
              <a:tr h="507975">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rPr lang="en-CA" sz="1800"/>
                        <a:t>Get the user’s  number  into block (number 1)</a:t>
                      </a:r>
                      <a:endParaRPr sz="1800"/>
                    </a:p>
                  </a:txBody>
                  <a:tcPr marT="45725" marB="45725" marR="91450" marL="91450"/>
                </a:tc>
                <a:tc>
                  <a:txBody>
                    <a:bodyPr/>
                    <a:lstStyle/>
                    <a:p>
                      <a:pPr indent="0" lvl="0" marL="0" marR="0" rtl="0" algn="l">
                        <a:spcBef>
                          <a:spcPts val="0"/>
                        </a:spcBef>
                        <a:spcAft>
                          <a:spcPts val="0"/>
                        </a:spcAft>
                        <a:buNone/>
                      </a:pPr>
                      <a:r>
                        <a:rPr lang="en-CA" sz="1800"/>
                        <a:t>3</a:t>
                      </a:r>
                      <a:endParaRPr sz="1800"/>
                    </a:p>
                  </a:txBody>
                  <a:tcPr marT="45725" marB="45725" marR="91450" marL="91450"/>
                </a:tc>
              </a:tr>
              <a:tr h="507975">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rPr lang="en-CA" sz="1800"/>
                        <a:t>Get the user’s  number  into block (number 2)</a:t>
                      </a:r>
                      <a:endParaRPr sz="1800"/>
                    </a:p>
                  </a:txBody>
                  <a:tcPr marT="45725" marB="45725" marR="91450" marL="91450"/>
                </a:tc>
                <a:tc>
                  <a:txBody>
                    <a:bodyPr/>
                    <a:lstStyle/>
                    <a:p>
                      <a:pPr indent="0" lvl="0" marL="0" marR="0" rtl="0" algn="l">
                        <a:spcBef>
                          <a:spcPts val="0"/>
                        </a:spcBef>
                        <a:spcAft>
                          <a:spcPts val="0"/>
                        </a:spcAft>
                        <a:buNone/>
                      </a:pPr>
                      <a:r>
                        <a:rPr lang="en-CA" sz="1800"/>
                        <a:t>3</a:t>
                      </a:r>
                      <a:endParaRPr sz="1800"/>
                    </a:p>
                  </a:txBody>
                  <a:tcPr marT="45725" marB="45725" marR="91450" marL="91450"/>
                </a:tc>
              </a:tr>
              <a:tr h="507975">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rPr lang="en-CA" sz="1800"/>
                        <a:t>Get the user’s  number  into block (number 3)</a:t>
                      </a:r>
                      <a:endParaRPr sz="1800"/>
                    </a:p>
                  </a:txBody>
                  <a:tcPr marT="45725" marB="45725" marR="91450" marL="91450"/>
                </a:tc>
                <a:tc>
                  <a:txBody>
                    <a:bodyPr/>
                    <a:lstStyle/>
                    <a:p>
                      <a:pPr indent="0" lvl="0" marL="0" marR="0" rtl="0" algn="l">
                        <a:spcBef>
                          <a:spcPts val="0"/>
                        </a:spcBef>
                        <a:spcAft>
                          <a:spcPts val="0"/>
                        </a:spcAft>
                        <a:buNone/>
                      </a:pPr>
                      <a:r>
                        <a:rPr lang="en-CA" sz="1800"/>
                        <a:t>3</a:t>
                      </a:r>
                      <a:endParaRPr sz="1800"/>
                    </a:p>
                  </a:txBody>
                  <a:tcPr marT="45725" marB="45725" marR="91450" marL="91450"/>
                </a:tc>
              </a:tr>
              <a:tr h="507975">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rPr lang="en-CA" sz="1800"/>
                        <a:t>Get the user’s  number  into block (number 4)</a:t>
                      </a:r>
                      <a:endParaRPr sz="1800"/>
                    </a:p>
                  </a:txBody>
                  <a:tcPr marT="45725" marB="45725" marR="91450" marL="91450"/>
                </a:tc>
                <a:tc>
                  <a:txBody>
                    <a:bodyPr/>
                    <a:lstStyle/>
                    <a:p>
                      <a:pPr indent="0" lvl="0" marL="0" marR="0" rtl="0" algn="l">
                        <a:spcBef>
                          <a:spcPts val="0"/>
                        </a:spcBef>
                        <a:spcAft>
                          <a:spcPts val="0"/>
                        </a:spcAft>
                        <a:buNone/>
                      </a:pPr>
                      <a:r>
                        <a:rPr lang="en-CA" sz="1800"/>
                        <a:t>3</a:t>
                      </a:r>
                      <a:endParaRPr sz="1800"/>
                    </a:p>
                  </a:txBody>
                  <a:tcPr marT="45725" marB="45725" marR="91450" marL="91450"/>
                </a:tc>
              </a:tr>
              <a:tr h="507975">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CA"/>
                        <a:t>A</a:t>
                      </a:r>
                      <a:r>
                        <a:rPr lang="en-CA"/>
                        <a:t>ssign to block (</a:t>
                      </a:r>
                      <a:r>
                        <a:rPr b="1" lang="en-CA"/>
                        <a:t>number 5</a:t>
                      </a:r>
                      <a:r>
                        <a:rPr lang="en-CA"/>
                        <a:t>) the (</a:t>
                      </a:r>
                      <a:r>
                        <a:rPr b="1" lang="en-CA"/>
                        <a:t>sum</a:t>
                      </a:r>
                      <a:r>
                        <a:rPr lang="en-CA"/>
                        <a:t>) of (</a:t>
                      </a:r>
                      <a:r>
                        <a:rPr b="1" lang="en-CA"/>
                        <a:t>number 1</a:t>
                      </a:r>
                      <a:r>
                        <a:rPr lang="en-CA"/>
                        <a:t>) and (</a:t>
                      </a:r>
                      <a:r>
                        <a:rPr b="1" lang="en-CA"/>
                        <a:t>number 2</a:t>
                      </a:r>
                      <a:r>
                        <a:rPr lang="en-CA"/>
                        <a:t>)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12</a:t>
                      </a:r>
                      <a:endParaRPr sz="1800"/>
                    </a:p>
                  </a:txBody>
                  <a:tcPr marT="45725" marB="45725" marR="91450" marL="91450"/>
                </a:tc>
                <a:tc>
                  <a:txBody>
                    <a:bodyPr/>
                    <a:lstStyle/>
                    <a:p>
                      <a:pPr indent="0" lvl="0" marL="0" marR="0" rtl="0" algn="l">
                        <a:spcBef>
                          <a:spcPts val="0"/>
                        </a:spcBef>
                        <a:spcAft>
                          <a:spcPts val="0"/>
                        </a:spcAft>
                        <a:buNone/>
                      </a:pPr>
                      <a:r>
                        <a:rPr lang="en-CA" sz="1800"/>
                        <a:t>Assign to block (number 5) the (sum) of (number 5) and (number 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31"/>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781800"/>
                <a:gridCol w="228600"/>
              </a:tblGrid>
              <a:tr h="508000">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185" name="Google Shape;185;p31"/>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172200"/>
                <a:gridCol w="838200"/>
              </a:tblGrid>
              <a:tr h="640075">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rPr lang="en-CA" sz="1800"/>
                        <a:t>Bytes</a:t>
                      </a:r>
                      <a:r>
                        <a:rPr lang="en-CA" sz="1800"/>
                        <a:t> Used</a:t>
                      </a:r>
                      <a:endParaRPr sz="1800"/>
                    </a:p>
                  </a:txBody>
                  <a:tcPr marT="45725" marB="45725" marR="91450" marL="91450"/>
                </a:tc>
              </a:tr>
              <a:tr h="507975">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rPr lang="en-CA" sz="1800"/>
                        <a:t>Assign to block (number 5) the (sum) of (number 5) and (number 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rPr lang="en-CA" sz="1800"/>
                        <a:t>Assign</a:t>
                      </a:r>
                      <a:r>
                        <a:rPr lang="en-CA" sz="1800"/>
                        <a:t> block (number 6) the value </a:t>
                      </a: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rPr lang="en-CA" sz="1800"/>
                        <a:t>Assign to block (number 5) the (quotient) of (number 5) and (number 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Code</a:t>
            </a:r>
            <a:endParaRPr/>
          </a:p>
        </p:txBody>
      </p:sp>
      <p:sp>
        <p:nvSpPr>
          <p:cNvPr id="90" name="Google Shape;90;p14"/>
          <p:cNvSpPr txBox="1"/>
          <p:nvPr>
            <p:ph idx="1" type="body"/>
          </p:nvPr>
        </p:nvSpPr>
        <p:spPr>
          <a:xfrm>
            <a:off x="228600" y="1219200"/>
            <a:ext cx="85344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lang="en-CA"/>
              <a:t>Computer processors are designed to recognize different bit/binary patterns as different instructions</a:t>
            </a:r>
            <a:endParaRPr/>
          </a:p>
          <a:p>
            <a:pPr indent="-342900" lvl="0" marL="342900" rtl="0" algn="l">
              <a:lnSpc>
                <a:spcPct val="90000"/>
              </a:lnSpc>
              <a:spcBef>
                <a:spcPts val="640"/>
              </a:spcBef>
              <a:spcAft>
                <a:spcPts val="0"/>
              </a:spcAft>
              <a:buClr>
                <a:schemeClr val="dk1"/>
              </a:buClr>
              <a:buSzPts val="3200"/>
              <a:buFont typeface="Arial"/>
              <a:buChar char="•"/>
            </a:pPr>
            <a:r>
              <a:rPr lang="en-CA"/>
              <a:t>In place of these binary/bit instructions we usually write instructions using words we can identify</a:t>
            </a:r>
            <a:endParaRPr/>
          </a:p>
          <a:p>
            <a:pPr indent="-342900" lvl="0" marL="342900" rtl="0" algn="l">
              <a:lnSpc>
                <a:spcPct val="90000"/>
              </a:lnSpc>
              <a:spcBef>
                <a:spcPts val="640"/>
              </a:spcBef>
              <a:spcAft>
                <a:spcPts val="0"/>
              </a:spcAft>
              <a:buClr>
                <a:schemeClr val="dk1"/>
              </a:buClr>
              <a:buSzPts val="3200"/>
              <a:buFont typeface="Arial"/>
              <a:buChar char="•"/>
            </a:pPr>
            <a:r>
              <a:rPr lang="en-CA"/>
              <a:t>Computers are very literal machines and only carry out the instructions given to them in the exact order they receive them</a:t>
            </a:r>
            <a:endParaRPr/>
          </a:p>
          <a:p>
            <a:pPr indent="-342900" lvl="0" marL="342900" rtl="0" algn="l">
              <a:lnSpc>
                <a:spcPct val="90000"/>
              </a:lnSpc>
              <a:spcBef>
                <a:spcPts val="640"/>
              </a:spcBef>
              <a:spcAft>
                <a:spcPts val="0"/>
              </a:spcAft>
              <a:buClr>
                <a:schemeClr val="dk1"/>
              </a:buClr>
              <a:buSzPts val="3200"/>
              <a:buFont typeface="Arial"/>
              <a:buChar char="•"/>
            </a:pPr>
            <a:r>
              <a:rPr lang="en-CA"/>
              <a:t>With a fairly limited set of instructions computers can carry out an </a:t>
            </a:r>
            <a:r>
              <a:rPr lang="en-CA"/>
              <a:t>enormous</a:t>
            </a:r>
            <a:r>
              <a:rPr lang="en-CA"/>
              <a:t> variety of tasks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1" name="Google Shape;19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Write a computer program (using both numbered and worded instructions) to calculate and print the average of the numbers 10,20,30 and 40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33"/>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781800"/>
                <a:gridCol w="228600"/>
              </a:tblGrid>
              <a:tr h="508000">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197" name="Google Shape;197;p33"/>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172200"/>
                <a:gridCol w="838200"/>
              </a:tblGrid>
              <a:tr h="640075">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rPr lang="en-CA" sz="1800"/>
                        <a:t>Bytes</a:t>
                      </a:r>
                      <a:r>
                        <a:rPr lang="en-CA" sz="1800"/>
                        <a:t> Used</a:t>
                      </a:r>
                      <a:endParaRPr sz="1800"/>
                    </a:p>
                  </a:txBody>
                  <a:tcPr marT="45725" marB="45725" marR="91450" marL="91450"/>
                </a:tc>
              </a:tr>
              <a:tr h="507975">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3" name="Google Shape;20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CA">
                <a:latin typeface="Calibri"/>
                <a:ea typeface="Calibri"/>
                <a:cs typeface="Calibri"/>
                <a:sym typeface="Calibri"/>
              </a:rPr>
              <a:t>Write a computer program (using both numbered and worded instructions) to calculate how many times one integer can be divided into another. </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35"/>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781800"/>
                <a:gridCol w="228600"/>
              </a:tblGrid>
              <a:tr h="508000">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09" name="Google Shape;209;p35"/>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172200"/>
                <a:gridCol w="838200"/>
              </a:tblGrid>
              <a:tr h="640075">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rPr lang="en-CA" sz="1800"/>
                        <a:t>Bytes</a:t>
                      </a:r>
                      <a:r>
                        <a:rPr lang="en-CA" sz="1800"/>
                        <a:t> Used</a:t>
                      </a:r>
                      <a:endParaRPr sz="1800"/>
                    </a:p>
                  </a:txBody>
                  <a:tcPr marT="45725" marB="45725" marR="91450" marL="91450"/>
                </a:tc>
              </a:tr>
              <a:tr h="507975">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5" name="Google Shape;215;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CA"/>
              <a:t>Write a computer program that does the following</a:t>
            </a:r>
            <a:r>
              <a:rPr b="1" lang="en-CA"/>
              <a:t>: asks a user to enter a number and then displays a message indicating if the number was even or odd</a:t>
            </a:r>
            <a:r>
              <a:rPr lang="en-CA"/>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37"/>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781800"/>
                <a:gridCol w="228600"/>
              </a:tblGrid>
              <a:tr h="508000">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21" name="Google Shape;221;p37"/>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172200"/>
                <a:gridCol w="838200"/>
              </a:tblGrid>
              <a:tr h="640075">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rPr lang="en-CA" sz="1800"/>
                        <a:t>Bytes</a:t>
                      </a:r>
                      <a:r>
                        <a:rPr lang="en-CA" sz="1800"/>
                        <a:t> Used</a:t>
                      </a:r>
                      <a:endParaRPr sz="1800"/>
                    </a:p>
                  </a:txBody>
                  <a:tcPr marT="45725" marB="45725" marR="91450" marL="91450"/>
                </a:tc>
              </a:tr>
              <a:tr h="507975">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7975">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Instruction Set</a:t>
            </a:r>
            <a:endParaRPr/>
          </a:p>
        </p:txBody>
      </p:sp>
      <p:sp>
        <p:nvSpPr>
          <p:cNvPr id="96" name="Google Shape;9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An instruction set is simply a set of </a:t>
            </a:r>
            <a:r>
              <a:rPr lang="en-CA">
                <a:solidFill>
                  <a:srgbClr val="FF0000"/>
                </a:solidFill>
              </a:rPr>
              <a:t>binary</a:t>
            </a:r>
            <a:r>
              <a:rPr lang="en-CA"/>
              <a:t> </a:t>
            </a:r>
            <a:r>
              <a:rPr lang="en-CA">
                <a:solidFill>
                  <a:srgbClr val="FF0000"/>
                </a:solidFill>
              </a:rPr>
              <a:t>patterns</a:t>
            </a:r>
            <a:r>
              <a:rPr lang="en-CA"/>
              <a:t> or instructions a particular </a:t>
            </a:r>
            <a:r>
              <a:rPr lang="en-CA">
                <a:solidFill>
                  <a:srgbClr val="FF0000"/>
                </a:solidFill>
              </a:rPr>
              <a:t>computer</a:t>
            </a:r>
            <a:r>
              <a:rPr lang="en-CA"/>
              <a:t> or </a:t>
            </a:r>
            <a:r>
              <a:rPr lang="en-CA">
                <a:solidFill>
                  <a:srgbClr val="FF0000"/>
                </a:solidFill>
              </a:rPr>
              <a:t>cpu </a:t>
            </a:r>
            <a:r>
              <a:rPr lang="en-CA"/>
              <a:t>will understand and in turn so will the computer</a:t>
            </a:r>
            <a:endParaRPr/>
          </a:p>
          <a:p>
            <a:pPr indent="-342900" lvl="0" marL="342900" rtl="0" algn="l">
              <a:spcBef>
                <a:spcPts val="640"/>
              </a:spcBef>
              <a:spcAft>
                <a:spcPts val="0"/>
              </a:spcAft>
              <a:buClr>
                <a:schemeClr val="dk1"/>
              </a:buClr>
              <a:buSzPts val="3200"/>
              <a:buFont typeface="Arial"/>
              <a:buChar char="•"/>
            </a:pPr>
            <a:r>
              <a:rPr lang="en-CA"/>
              <a:t>Most instructions must be written in a very </a:t>
            </a:r>
            <a:r>
              <a:rPr lang="en-CA">
                <a:solidFill>
                  <a:srgbClr val="FF0000"/>
                </a:solidFill>
              </a:rPr>
              <a:t>specific</a:t>
            </a:r>
            <a:r>
              <a:rPr lang="en-CA"/>
              <a:t> format and must be spelled correctly, including case i.e. upper and lowercase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457200" y="762000"/>
            <a:ext cx="8229600" cy="5715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Some instructions have </a:t>
            </a:r>
            <a:r>
              <a:rPr b="1" lang="en-CA"/>
              <a:t>parameters</a:t>
            </a:r>
            <a:endParaRPr/>
          </a:p>
          <a:p>
            <a:pPr indent="-342900" lvl="0" marL="342900" rtl="0" algn="l">
              <a:spcBef>
                <a:spcPts val="640"/>
              </a:spcBef>
              <a:spcAft>
                <a:spcPts val="0"/>
              </a:spcAft>
              <a:buClr>
                <a:schemeClr val="dk1"/>
              </a:buClr>
              <a:buSzPts val="3200"/>
              <a:buFont typeface="Arial"/>
              <a:buChar char="•"/>
            </a:pPr>
            <a:r>
              <a:rPr lang="en-CA"/>
              <a:t>A </a:t>
            </a:r>
            <a:r>
              <a:rPr b="1" lang="en-CA"/>
              <a:t>parameters </a:t>
            </a:r>
            <a:r>
              <a:rPr lang="en-CA"/>
              <a:t>is a slot where values can be substituted</a:t>
            </a:r>
            <a:endParaRPr/>
          </a:p>
          <a:p>
            <a:pPr indent="-342900" lvl="0" marL="342900" rtl="0" algn="l">
              <a:spcBef>
                <a:spcPts val="640"/>
              </a:spcBef>
              <a:spcAft>
                <a:spcPts val="0"/>
              </a:spcAft>
              <a:buClr>
                <a:schemeClr val="dk1"/>
              </a:buClr>
              <a:buSzPts val="3200"/>
              <a:buFont typeface="Arial"/>
              <a:buChar char="•"/>
            </a:pPr>
            <a:r>
              <a:rPr lang="en-CA"/>
              <a:t>For example, a robot may understand the following instruction:</a:t>
            </a:r>
            <a:endParaRPr/>
          </a:p>
          <a:p>
            <a:pPr indent="0" lvl="0" marL="0" rtl="0" algn="l">
              <a:spcBef>
                <a:spcPts val="640"/>
              </a:spcBef>
              <a:spcAft>
                <a:spcPts val="0"/>
              </a:spcAft>
              <a:buClr>
                <a:srgbClr val="3C8C92"/>
              </a:buClr>
              <a:buSzPts val="3200"/>
              <a:buFont typeface="Arial"/>
              <a:buNone/>
            </a:pPr>
            <a:r>
              <a:rPr lang="en-CA">
                <a:solidFill>
                  <a:srgbClr val="3C8C92"/>
                </a:solidFill>
              </a:rPr>
              <a:t>move (</a:t>
            </a:r>
            <a:r>
              <a:rPr b="1" lang="en-CA">
                <a:solidFill>
                  <a:srgbClr val="3C8C92"/>
                </a:solidFill>
              </a:rPr>
              <a:t>distance</a:t>
            </a:r>
            <a:r>
              <a:rPr lang="en-CA">
                <a:solidFill>
                  <a:srgbClr val="3C8C92"/>
                </a:solidFill>
              </a:rPr>
              <a:t>)</a:t>
            </a:r>
            <a:endParaRPr/>
          </a:p>
          <a:p>
            <a:pPr indent="-342900" lvl="0" marL="342900" rtl="0" algn="l">
              <a:spcBef>
                <a:spcPts val="640"/>
              </a:spcBef>
              <a:spcAft>
                <a:spcPts val="0"/>
              </a:spcAft>
              <a:buClr>
                <a:schemeClr val="dk1"/>
              </a:buClr>
              <a:buSzPts val="3200"/>
              <a:buFont typeface="Arial"/>
              <a:buChar char="•"/>
            </a:pPr>
            <a:r>
              <a:rPr b="1" lang="en-CA"/>
              <a:t>Distance </a:t>
            </a:r>
            <a:r>
              <a:rPr lang="en-CA"/>
              <a:t>must be replaced with a  number for the instruction to work</a:t>
            </a:r>
            <a:endParaRPr/>
          </a:p>
          <a:p>
            <a:pPr indent="-342900" lvl="0" marL="342900" rtl="0" algn="l">
              <a:spcBef>
                <a:spcPts val="640"/>
              </a:spcBef>
              <a:spcAft>
                <a:spcPts val="0"/>
              </a:spcAft>
              <a:buClr>
                <a:schemeClr val="dk1"/>
              </a:buClr>
              <a:buSzPts val="3200"/>
              <a:buFont typeface="Arial"/>
              <a:buChar char="•"/>
            </a:pPr>
            <a:r>
              <a:rPr lang="en-CA"/>
              <a:t>Using this instruction would then look like:</a:t>
            </a:r>
            <a:endParaRPr/>
          </a:p>
          <a:p>
            <a:pPr indent="0" lvl="0" marL="0" rtl="0" algn="l">
              <a:spcBef>
                <a:spcPts val="640"/>
              </a:spcBef>
              <a:spcAft>
                <a:spcPts val="0"/>
              </a:spcAft>
              <a:buClr>
                <a:schemeClr val="dk1"/>
              </a:buClr>
              <a:buSzPts val="3200"/>
              <a:buFont typeface="Arial"/>
              <a:buNone/>
            </a:pPr>
            <a:r>
              <a:rPr lang="en-CA"/>
              <a:t>move(100)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457200" y="152400"/>
            <a:ext cx="8229600" cy="5973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The instructions in a computer program are executed (or carried out) in the </a:t>
            </a:r>
            <a:r>
              <a:rPr lang="en-CA">
                <a:solidFill>
                  <a:srgbClr val="FF0000"/>
                </a:solidFill>
              </a:rPr>
              <a:t>order</a:t>
            </a:r>
            <a:r>
              <a:rPr lang="en-CA"/>
              <a:t> that they are written</a:t>
            </a:r>
            <a:endParaRPr/>
          </a:p>
          <a:p>
            <a:pPr indent="-342900" lvl="0" marL="342900" rtl="0" algn="l">
              <a:spcBef>
                <a:spcPts val="640"/>
              </a:spcBef>
              <a:spcAft>
                <a:spcPts val="0"/>
              </a:spcAft>
              <a:buClr>
                <a:schemeClr val="dk1"/>
              </a:buClr>
              <a:buSzPts val="3200"/>
              <a:buFont typeface="Arial"/>
              <a:buChar char="•"/>
            </a:pPr>
            <a:r>
              <a:rPr lang="en-CA"/>
              <a:t>From your readings you will have learned that the instructions are placed in memory blocks with </a:t>
            </a:r>
            <a:r>
              <a:rPr lang="en-CA">
                <a:solidFill>
                  <a:srgbClr val="FF0000"/>
                </a:solidFill>
              </a:rPr>
              <a:t>address</a:t>
            </a:r>
            <a:endParaRPr>
              <a:solidFill>
                <a:srgbClr val="FF0000"/>
              </a:solidFill>
            </a:endParaRPr>
          </a:p>
          <a:p>
            <a:pPr indent="-342900" lvl="0" marL="342900" rtl="0" algn="l">
              <a:spcBef>
                <a:spcPts val="640"/>
              </a:spcBef>
              <a:spcAft>
                <a:spcPts val="0"/>
              </a:spcAft>
              <a:buClr>
                <a:schemeClr val="dk1"/>
              </a:buClr>
              <a:buSzPts val="3200"/>
              <a:buFont typeface="Arial"/>
              <a:buChar char="•"/>
            </a:pPr>
            <a:r>
              <a:rPr lang="en-CA"/>
              <a:t>You can have instructions repeat themselves by using an instruction that tells the computer to start over at a particular address</a:t>
            </a:r>
            <a:endParaRPr/>
          </a:p>
          <a:p>
            <a:pPr indent="-342900" lvl="0" marL="342900" rtl="0" algn="l">
              <a:spcBef>
                <a:spcPts val="640"/>
              </a:spcBef>
              <a:spcAft>
                <a:spcPts val="0"/>
              </a:spcAft>
              <a:buClr>
                <a:schemeClr val="dk1"/>
              </a:buClr>
              <a:buSzPts val="3200"/>
              <a:buFont typeface="Arial"/>
              <a:buChar char="•"/>
            </a:pPr>
            <a:r>
              <a:rPr lang="en-CA"/>
              <a:t>The following slide demonstrates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18"/>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781800"/>
                <a:gridCol w="228600"/>
              </a:tblGrid>
              <a:tr h="508000">
                <a:tc>
                  <a:txBody>
                    <a:bodyPr/>
                    <a:lstStyle/>
                    <a:p>
                      <a:pPr indent="0" lvl="0" marL="0" marR="0" rtl="0" algn="l">
                        <a:spcBef>
                          <a:spcPts val="0"/>
                        </a:spcBef>
                        <a:spcAft>
                          <a:spcPts val="0"/>
                        </a:spcAft>
                        <a:buNone/>
                      </a:pPr>
                      <a:r>
                        <a:rPr lang="en-CA" sz="1800" u="none" cap="none" strike="noStrike"/>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rPr lang="en-CA" sz="1800"/>
                        <a:t>move(100)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rPr lang="en-CA" sz="1800"/>
                        <a:t>goto 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Program Analysis</a:t>
            </a:r>
            <a:endParaRPr/>
          </a:p>
        </p:txBody>
      </p:sp>
      <p:sp>
        <p:nvSpPr>
          <p:cNvPr id="117" name="Google Shape;117;p19"/>
          <p:cNvSpPr txBox="1"/>
          <p:nvPr>
            <p:ph idx="1" type="body"/>
          </p:nvPr>
        </p:nvSpPr>
        <p:spPr>
          <a:xfrm>
            <a:off x="381000" y="1143000"/>
            <a:ext cx="83058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You should have noticed a problem with the last program</a:t>
            </a:r>
            <a:endParaRPr/>
          </a:p>
          <a:p>
            <a:pPr indent="-342900" lvl="0" marL="342900" rtl="0" algn="l">
              <a:spcBef>
                <a:spcPts val="640"/>
              </a:spcBef>
              <a:spcAft>
                <a:spcPts val="0"/>
              </a:spcAft>
              <a:buClr>
                <a:schemeClr val="dk1"/>
              </a:buClr>
              <a:buSzPts val="3200"/>
              <a:buFont typeface="Arial"/>
              <a:buChar char="•"/>
            </a:pPr>
            <a:r>
              <a:rPr lang="en-CA"/>
              <a:t>The robot would continue to move </a:t>
            </a:r>
            <a:r>
              <a:rPr lang="en-CA">
                <a:solidFill>
                  <a:srgbClr val="FF0000"/>
                </a:solidFill>
              </a:rPr>
              <a:t>infinitely </a:t>
            </a:r>
            <a:r>
              <a:rPr lang="en-CA"/>
              <a:t>100 units at a time</a:t>
            </a:r>
            <a:endParaRPr/>
          </a:p>
          <a:p>
            <a:pPr indent="-342900" lvl="0" marL="342900" rtl="0" algn="l">
              <a:spcBef>
                <a:spcPts val="640"/>
              </a:spcBef>
              <a:spcAft>
                <a:spcPts val="0"/>
              </a:spcAft>
              <a:buClr>
                <a:schemeClr val="dk1"/>
              </a:buClr>
              <a:buSzPts val="3200"/>
              <a:buFont typeface="Arial"/>
              <a:buChar char="•"/>
            </a:pPr>
            <a:r>
              <a:rPr lang="en-CA"/>
              <a:t>The program created what is called an </a:t>
            </a:r>
            <a:r>
              <a:rPr b="1" lang="en-CA"/>
              <a:t>Infinite </a:t>
            </a:r>
            <a:r>
              <a:rPr lang="en-CA"/>
              <a:t>loop</a:t>
            </a:r>
            <a:endParaRPr/>
          </a:p>
          <a:p>
            <a:pPr indent="-342900" lvl="0" marL="342900" rtl="0" algn="l">
              <a:spcBef>
                <a:spcPts val="640"/>
              </a:spcBef>
              <a:spcAft>
                <a:spcPts val="0"/>
              </a:spcAft>
              <a:buClr>
                <a:schemeClr val="dk1"/>
              </a:buClr>
              <a:buSzPts val="3200"/>
              <a:buFont typeface="Arial"/>
              <a:buChar char="•"/>
            </a:pPr>
            <a:r>
              <a:rPr lang="en-CA"/>
              <a:t>You should always have a way for a program </a:t>
            </a:r>
            <a:r>
              <a:rPr lang="en-CA">
                <a:solidFill>
                  <a:srgbClr val="FF0000"/>
                </a:solidFill>
              </a:rPr>
              <a:t>to end or exit</a:t>
            </a:r>
            <a:endParaRPr>
              <a:solidFill>
                <a:srgbClr val="FF0000"/>
              </a:solidFill>
            </a:endParaRPr>
          </a:p>
          <a:p>
            <a:pPr indent="-342900" lvl="0" marL="342900" rtl="0" algn="l">
              <a:spcBef>
                <a:spcPts val="640"/>
              </a:spcBef>
              <a:spcAft>
                <a:spcPts val="0"/>
              </a:spcAft>
              <a:buClr>
                <a:schemeClr val="dk1"/>
              </a:buClr>
              <a:buSzPts val="3200"/>
              <a:buFont typeface="Arial"/>
              <a:buChar char="•"/>
            </a:pPr>
            <a:r>
              <a:rPr lang="en-CA"/>
              <a:t>To do this we need to be able to make </a:t>
            </a:r>
            <a:r>
              <a:rPr b="1" lang="en-CA"/>
              <a:t>decisions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A"/>
              <a:t>Decisions</a:t>
            </a:r>
            <a:endParaRPr/>
          </a:p>
        </p:txBody>
      </p:sp>
      <p:sp>
        <p:nvSpPr>
          <p:cNvPr id="123" name="Google Shape;1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CA"/>
              <a:t>A decision instruction may look as follows:</a:t>
            </a:r>
            <a:endParaRPr/>
          </a:p>
          <a:p>
            <a:pPr indent="0" lvl="0" marL="0" rtl="0" algn="l">
              <a:spcBef>
                <a:spcPts val="640"/>
              </a:spcBef>
              <a:spcAft>
                <a:spcPts val="0"/>
              </a:spcAft>
              <a:buClr>
                <a:srgbClr val="3C8C92"/>
              </a:buClr>
              <a:buSzPts val="3200"/>
              <a:buFont typeface="Arial"/>
              <a:buNone/>
            </a:pPr>
            <a:r>
              <a:rPr lang="en-CA">
                <a:solidFill>
                  <a:srgbClr val="3C8C92"/>
                </a:solidFill>
              </a:rPr>
              <a:t>if (this is </a:t>
            </a:r>
            <a:r>
              <a:rPr b="1" lang="en-CA">
                <a:solidFill>
                  <a:srgbClr val="3C8C92"/>
                </a:solidFill>
              </a:rPr>
              <a:t>true</a:t>
            </a:r>
            <a:r>
              <a:rPr lang="en-CA">
                <a:solidFill>
                  <a:srgbClr val="3C8C92"/>
                </a:solidFill>
              </a:rPr>
              <a:t>) then (do this)</a:t>
            </a:r>
            <a:endParaRPr/>
          </a:p>
          <a:p>
            <a:pPr indent="-342900" lvl="0" marL="342900" rtl="0" algn="l">
              <a:spcBef>
                <a:spcPts val="640"/>
              </a:spcBef>
              <a:spcAft>
                <a:spcPts val="0"/>
              </a:spcAft>
              <a:buClr>
                <a:schemeClr val="dk1"/>
              </a:buClr>
              <a:buSzPts val="3200"/>
              <a:buFont typeface="Arial"/>
              <a:buChar char="•"/>
            </a:pPr>
            <a:r>
              <a:rPr lang="en-CA"/>
              <a:t>Again, what goes in the brackets may vary, but what is outside it must remain the same</a:t>
            </a:r>
            <a:endParaRPr/>
          </a:p>
          <a:p>
            <a:pPr indent="-342900" lvl="0" marL="342900" rtl="0" algn="l">
              <a:spcBef>
                <a:spcPts val="640"/>
              </a:spcBef>
              <a:spcAft>
                <a:spcPts val="0"/>
              </a:spcAft>
              <a:buClr>
                <a:schemeClr val="dk1"/>
              </a:buClr>
              <a:buSzPts val="3200"/>
              <a:buFont typeface="Arial"/>
              <a:buChar char="•"/>
            </a:pPr>
            <a:r>
              <a:rPr lang="en-CA"/>
              <a:t>Let’s modify our robot program</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21"/>
          <p:cNvGraphicFramePr/>
          <p:nvPr/>
        </p:nvGraphicFramePr>
        <p:xfrm>
          <a:off x="457200" y="533400"/>
          <a:ext cx="3000000" cy="3000000"/>
        </p:xfrm>
        <a:graphic>
          <a:graphicData uri="http://schemas.openxmlformats.org/drawingml/2006/table">
            <a:tbl>
              <a:tblPr bandRow="1" firstRow="1">
                <a:noFill/>
                <a:tableStyleId>{E2E1D3E3-0A7A-4E46-B026-5B39F9A5BEDD}</a:tableStyleId>
              </a:tblPr>
              <a:tblGrid>
                <a:gridCol w="1219200"/>
                <a:gridCol w="6781800"/>
                <a:gridCol w="228600"/>
              </a:tblGrid>
              <a:tr h="508000">
                <a:tc>
                  <a:txBody>
                    <a:bodyPr/>
                    <a:lstStyle/>
                    <a:p>
                      <a:pPr indent="0" lvl="0" marL="0" marR="0" rtl="0" algn="l">
                        <a:spcBef>
                          <a:spcPts val="0"/>
                        </a:spcBef>
                        <a:spcAft>
                          <a:spcPts val="0"/>
                        </a:spcAft>
                        <a:buNone/>
                      </a:pPr>
                      <a:r>
                        <a:rPr lang="en-CA" sz="1800"/>
                        <a:t>Address</a:t>
                      </a:r>
                      <a:endParaRPr sz="1800"/>
                    </a:p>
                  </a:txBody>
                  <a:tcPr marT="45725" marB="45725" marR="91450" marL="91450"/>
                </a:tc>
                <a:tc>
                  <a:txBody>
                    <a:bodyPr/>
                    <a:lstStyle/>
                    <a:p>
                      <a:pPr indent="0" lvl="0" marL="0" marR="0" rtl="0" algn="l">
                        <a:spcBef>
                          <a:spcPts val="0"/>
                        </a:spcBef>
                        <a:spcAft>
                          <a:spcPts val="0"/>
                        </a:spcAft>
                        <a:buNone/>
                      </a:pPr>
                      <a:r>
                        <a:rPr lang="en-CA" sz="1800"/>
                        <a:t>Written</a:t>
                      </a:r>
                      <a:r>
                        <a:rPr lang="en-CA" sz="1800"/>
                        <a:t> Instruction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a:t>
                      </a:r>
                      <a:endParaRPr sz="1800"/>
                    </a:p>
                  </a:txBody>
                  <a:tcPr marT="45725" marB="45725" marR="91450" marL="91450"/>
                </a:tc>
                <a:tc>
                  <a:txBody>
                    <a:bodyPr/>
                    <a:lstStyle/>
                    <a:p>
                      <a:pPr indent="0" lvl="0" marL="0" marR="0" rtl="0" algn="l">
                        <a:spcBef>
                          <a:spcPts val="0"/>
                        </a:spcBef>
                        <a:spcAft>
                          <a:spcPts val="0"/>
                        </a:spcAft>
                        <a:buNone/>
                      </a:pPr>
                      <a:r>
                        <a:rPr lang="en-CA" sz="1800"/>
                        <a:t>move(100)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2</a:t>
                      </a:r>
                      <a:endParaRPr sz="1800"/>
                    </a:p>
                  </a:txBody>
                  <a:tcPr marT="45725" marB="45725" marR="91450" marL="91450"/>
                </a:tc>
                <a:tc>
                  <a:txBody>
                    <a:bodyPr/>
                    <a:lstStyle/>
                    <a:p>
                      <a:pPr indent="0" lvl="0" marL="0" marR="0" rtl="0" algn="l">
                        <a:spcBef>
                          <a:spcPts val="0"/>
                        </a:spcBef>
                        <a:spcAft>
                          <a:spcPts val="0"/>
                        </a:spcAft>
                        <a:buNone/>
                      </a:pPr>
                      <a:r>
                        <a:rPr lang="en-CA" sz="1800"/>
                        <a:t>if(the robot moves 1000 units) then goto 4</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3</a:t>
                      </a:r>
                      <a:endParaRPr sz="1800"/>
                    </a:p>
                  </a:txBody>
                  <a:tcPr marT="45725" marB="45725" marR="91450" marL="91450"/>
                </a:tc>
                <a:tc>
                  <a:txBody>
                    <a:bodyPr/>
                    <a:lstStyle/>
                    <a:p>
                      <a:pPr indent="0" lvl="0" marL="0" marR="0" rtl="0" algn="l">
                        <a:spcBef>
                          <a:spcPts val="0"/>
                        </a:spcBef>
                        <a:spcAft>
                          <a:spcPts val="0"/>
                        </a:spcAft>
                        <a:buNone/>
                      </a:pPr>
                      <a:r>
                        <a:rPr lang="en-CA" sz="1800"/>
                        <a:t>goto 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4</a:t>
                      </a:r>
                      <a:endParaRPr sz="1800"/>
                    </a:p>
                  </a:txBody>
                  <a:tcPr marT="45725" marB="45725" marR="91450" marL="91450"/>
                </a:tc>
                <a:tc>
                  <a:txBody>
                    <a:bodyPr/>
                    <a:lstStyle/>
                    <a:p>
                      <a:pPr indent="0" lvl="0" marL="0" marR="0" rtl="0" algn="l">
                        <a:spcBef>
                          <a:spcPts val="0"/>
                        </a:spcBef>
                        <a:spcAft>
                          <a:spcPts val="0"/>
                        </a:spcAft>
                        <a:buNone/>
                      </a:pPr>
                      <a:r>
                        <a:rPr lang="en-CA" sz="1800"/>
                        <a:t>end</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6</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8</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9</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08000">
                <a:tc>
                  <a:txBody>
                    <a:bodyPr/>
                    <a:lstStyle/>
                    <a:p>
                      <a:pPr indent="0" lvl="0" marL="0" marR="0" rtl="0" algn="l">
                        <a:spcBef>
                          <a:spcPts val="0"/>
                        </a:spcBef>
                        <a:spcAft>
                          <a:spcPts val="0"/>
                        </a:spcAft>
                        <a:buNone/>
                      </a:pPr>
                      <a:r>
                        <a:rPr lang="en-CA" sz="1800"/>
                        <a:t>11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