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67F09527.xml" ContentType="application/vnd.ms-powerpoint.comments+xml"/>
  <Override PartName="/ppt/comments/modernComment_101_41E343DE.xml" ContentType="application/vnd.ms-powerpoint.comments+xml"/>
  <Override PartName="/ppt/comments/modernComment_108_96682D24.xml" ContentType="application/vnd.ms-powerpoint.comments+xml"/>
  <Override PartName="/ppt/comments/modernComment_107_EA7D03D2.xml" ContentType="application/vnd.ms-powerpoint.comments+xml"/>
  <Override PartName="/ppt/comments/modernComment_104_7C3BEF8B.xml" ContentType="application/vnd.ms-powerpoint.comments+xml"/>
  <Override PartName="/ppt/comments/modernComment_103_207AD19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61" r:id="rId3"/>
    <p:sldId id="257" r:id="rId4"/>
    <p:sldId id="264" r:id="rId5"/>
    <p:sldId id="263" r:id="rId6"/>
    <p:sldId id="265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28ED15D-A9A0-7040-982E-7B3361131D72}" name="Shisi Wang" initials="SW" userId="e78c1bda77bd03c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19"/>
    <p:restoredTop sz="94437"/>
  </p:normalViewPr>
  <p:slideViewPr>
    <p:cSldViewPr snapToGrid="0" snapToObjects="1">
      <p:cViewPr varScale="1">
        <p:scale>
          <a:sx n="82" d="100"/>
          <a:sy n="82" d="100"/>
        </p:scale>
        <p:origin x="18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8/10/relationships/authors" Target="authors.xml"/></Relationships>
</file>

<file path=ppt/comments/modernComment_100_67F0952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D4AFD45-70B3-414A-8504-B83F50C28107}" authorId="{528ED15D-A9A0-7040-982E-7B3361131D72}" created="2022-05-26T15:20:02.46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743820071" sldId="256"/>
      <ac:spMk id="2" creationId="{00000000-0000-0000-0000-000000000000}"/>
      <ac:txMk cp="0" len="7">
        <ac:context len="25" hash="3464128834"/>
      </ac:txMk>
    </ac:txMkLst>
    <p188:pos x="3211238" y="487799"/>
    <p188:txBody>
      <a:bodyPr/>
      <a:lstStyle/>
      <a:p>
        <a:r>
          <a:rPr lang="en-US"/>
          <a:t>redesign
</a:t>
        </a:r>
      </a:p>
    </p188:txBody>
  </p188:cm>
</p188:cmLst>
</file>

<file path=ppt/comments/modernComment_101_41E343D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E54CBB1-9A5E-6B4F-9244-A59BD1DF9A04}" authorId="{528ED15D-A9A0-7040-982E-7B3361131D72}" created="2022-05-26T16:02:40.32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05413086" sldId="257"/>
      <ac:spMk id="3" creationId="{00000000-0000-0000-0000-000000000000}"/>
      <ac:txMk cp="102" len="9">
        <ac:context len="259" hash="649883082"/>
      </ac:txMk>
    </ac:txMkLst>
    <p188:pos x="1565189" y="2290119"/>
    <p188:replyLst>
      <p188:reply id="{1D82009F-6CD4-634F-8CC2-7B868B58BBEC}" authorId="{528ED15D-A9A0-7040-982E-7B3361131D72}" created="2022-05-26T16:04:01.569">
        <p188:txBody>
          <a:bodyPr/>
          <a:lstStyle/>
          <a:p>
            <a:r>
              <a:rPr lang="en-US"/>
              <a:t>Run z-test of test vs train</a:t>
            </a:r>
          </a:p>
        </p188:txBody>
      </p188:reply>
    </p188:replyLst>
    <p188:txBody>
      <a:bodyPr/>
      <a:lstStyle/>
      <a:p>
        <a:r>
          <a:rPr lang="en-US"/>
          <a:t>Train test split y distribution equals
</a:t>
        </a:r>
      </a:p>
    </p188:txBody>
  </p188:cm>
</p188:cmLst>
</file>

<file path=ppt/comments/modernComment_103_207AD19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E52D2C6-E683-D246-9442-401C9671E2BA}" authorId="{528ED15D-A9A0-7040-982E-7B3361131D72}" created="2022-05-26T16:07:46.44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544919953" sldId="259"/>
      <ac:spMk id="3" creationId="{00000000-0000-0000-0000-000000000000}"/>
      <ac:txMk cp="0" len="324">
        <ac:context len="326" hash="3051899251"/>
      </ac:txMk>
    </ac:txMkLst>
    <p188:pos x="6240905" y="585177"/>
    <p188:txBody>
      <a:bodyPr/>
      <a:lstStyle/>
      <a:p>
        <a:r>
          <a:rPr lang="en-US"/>
          <a:t>Add Charts to Appendix
</a:t>
        </a:r>
      </a:p>
    </p188:txBody>
  </p188:cm>
</p188:cmLst>
</file>

<file path=ppt/comments/modernComment_104_7C3BEF8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835633B-0528-F642-9A8C-CA6CBE64DA22}" authorId="{528ED15D-A9A0-7040-982E-7B3361131D72}" created="2022-05-26T15:57:33.58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084302731" sldId="260"/>
      <ac:spMk id="3" creationId="{00000000-0000-0000-0000-000000000000}"/>
    </ac:deMkLst>
    <p188:replyLst>
      <p188:reply id="{D88D75E5-C74E-5F43-A4AF-D72B21DAD85F}" authorId="{528ED15D-A9A0-7040-982E-7B3361131D72}" created="2022-05-26T16:02:21.705">
        <p188:txBody>
          <a:bodyPr/>
          <a:lstStyle/>
          <a:p>
            <a:r>
              <a:rPr lang="en-US"/>
              <a:t>Distribution of the predict y matches the assumption.
</a:t>
            </a:r>
          </a:p>
        </p188:txBody>
      </p188:reply>
    </p188:replyLst>
    <p188:txBody>
      <a:bodyPr/>
      <a:lstStyle/>
      <a:p>
        <a:r>
          <a:rPr lang="en-US"/>
          <a:t>Predicted churn ratio (define the cohort)
What to do.</a:t>
        </a:r>
      </a:p>
    </p188:txBody>
  </p188:cm>
</p188:cmLst>
</file>

<file path=ppt/comments/modernComment_107_EA7D03D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75C803E-FD4B-AE44-94BF-5A338C2FADDD}" authorId="{528ED15D-A9A0-7040-982E-7B3361131D72}" created="2022-05-26T15:46:48.886">
    <pc:sldMkLst xmlns:pc="http://schemas.microsoft.com/office/powerpoint/2013/main/command">
      <pc:docMk/>
      <pc:sldMk cId="3934061522" sldId="263"/>
    </pc:sldMkLst>
    <p188:txBody>
      <a:bodyPr/>
      <a:lstStyle/>
      <a:p>
        <a:r>
          <a:rPr lang="en-US"/>
          <a:t>Add rules
</a:t>
        </a:r>
      </a:p>
    </p188:txBody>
  </p188:cm>
</p188:cmLst>
</file>

<file path=ppt/comments/modernComment_108_96682D2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F12A03B-6DDD-634B-A833-4C68A39224F1}" authorId="{528ED15D-A9A0-7040-982E-7B3361131D72}" created="2022-05-26T15:46:08.183">
    <pc:sldMkLst xmlns:pc="http://schemas.microsoft.com/office/powerpoint/2013/main/command">
      <pc:docMk/>
      <pc:sldMk cId="2523409700" sldId="264"/>
    </pc:sldMkLst>
    <p188:txBody>
      <a:bodyPr/>
      <a:lstStyle/>
      <a:p>
        <a:r>
          <a:rPr lang="en-US"/>
          <a:t>Highlight high corrletion
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8D24E10-C9C3-DA4F-AC42-96A64CDD4FE7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8AEF3A85-3466-624E-93DD-DB06418F51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284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24E10-C9C3-DA4F-AC42-96A64CDD4FE7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3A85-3466-624E-93DD-DB06418F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A8D24E10-C9C3-DA4F-AC42-96A64CDD4FE7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8AEF3A85-3466-624E-93DD-DB06418F51DB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153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24E10-C9C3-DA4F-AC42-96A64CDD4FE7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3A85-3466-624E-93DD-DB06418F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8D24E10-C9C3-DA4F-AC42-96A64CDD4FE7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AEF3A85-3466-624E-93DD-DB06418F51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41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24E10-C9C3-DA4F-AC42-96A64CDD4FE7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3A85-3466-624E-93DD-DB06418F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24E10-C9C3-DA4F-AC42-96A64CDD4FE7}" type="datetimeFigureOut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3A85-3466-624E-93DD-DB06418F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6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24E10-C9C3-DA4F-AC42-96A64CDD4FE7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3A85-3466-624E-93DD-DB06418F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8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24E10-C9C3-DA4F-AC42-96A64CDD4FE7}" type="datetimeFigureOut">
              <a:rPr lang="en-US" smtClean="0"/>
              <a:t>4/25/24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3A85-3466-624E-93DD-DB06418F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24E10-C9C3-DA4F-AC42-96A64CDD4FE7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3A85-3466-624E-93DD-DB06418F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24E10-C9C3-DA4F-AC42-96A64CDD4FE7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3A85-3466-624E-93DD-DB06418F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2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8D24E10-C9C3-DA4F-AC42-96A64CDD4FE7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8AEF3A85-3466-624E-93DD-DB06418F51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67F0952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41E343DE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8_96682D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7_EA7D03D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7C3BEF8B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207AD19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8693716" cy="4268965"/>
          </a:xfrm>
        </p:spPr>
        <p:txBody>
          <a:bodyPr>
            <a:normAutofit/>
          </a:bodyPr>
          <a:lstStyle/>
          <a:p>
            <a:r>
              <a:rPr lang="en-US" sz="4800" dirty="0"/>
              <a:t>REPTRAK</a:t>
            </a:r>
            <a:br>
              <a:rPr lang="en-US" sz="4800" dirty="0"/>
            </a:br>
            <a:r>
              <a:rPr lang="en-US" sz="4800" dirty="0"/>
              <a:t>churn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687849"/>
            <a:ext cx="10058400" cy="1143000"/>
          </a:xfrm>
        </p:spPr>
        <p:txBody>
          <a:bodyPr>
            <a:normAutofit/>
          </a:bodyPr>
          <a:lstStyle/>
          <a:p>
            <a:r>
              <a:rPr lang="en-US" sz="2400" dirty="0"/>
              <a:t>Shisi Wang</a:t>
            </a:r>
          </a:p>
          <a:p>
            <a:r>
              <a:rPr lang="en-US" sz="2400" dirty="0"/>
              <a:t>05/2</a:t>
            </a:r>
            <a:r>
              <a:rPr lang="en-US" altLang="zh-CN" sz="2400" dirty="0"/>
              <a:t>5</a:t>
            </a:r>
            <a:r>
              <a:rPr lang="en-US" sz="2400" dirty="0"/>
              <a:t>/2022</a:t>
            </a:r>
          </a:p>
        </p:txBody>
      </p:sp>
    </p:spTree>
    <p:extLst>
      <p:ext uri="{BB962C8B-B14F-4D97-AF65-F5344CB8AC3E}">
        <p14:creationId xmlns:p14="http://schemas.microsoft.com/office/powerpoint/2010/main" val="174382007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0" dirty="0"/>
              <a:t>1. List of Assumptions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responders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dataset</a:t>
            </a:r>
            <a:r>
              <a:rPr lang="zh-CN" altLang="en-US" sz="2400" dirty="0"/>
              <a:t> </a:t>
            </a:r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considered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existing</a:t>
            </a:r>
            <a:r>
              <a:rPr lang="zh-CN" altLang="en-US" sz="2400" dirty="0"/>
              <a:t> </a:t>
            </a:r>
            <a:r>
              <a:rPr lang="en-US" altLang="zh-CN" sz="2400" dirty="0"/>
              <a:t>clients</a:t>
            </a:r>
          </a:p>
          <a:p>
            <a:r>
              <a:rPr lang="zh-CN" altLang="en-US" sz="2400" dirty="0"/>
              <a:t> </a:t>
            </a:r>
            <a:r>
              <a:rPr lang="en-US" altLang="zh-CN" sz="2400" dirty="0"/>
              <a:t>Whether a</a:t>
            </a:r>
            <a:r>
              <a:rPr lang="zh-CN" altLang="en-US" sz="2400" dirty="0"/>
              <a:t> </a:t>
            </a:r>
            <a:r>
              <a:rPr lang="en-US" altLang="zh-CN" sz="2400" dirty="0"/>
              <a:t>responder used or purchased product in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past</a:t>
            </a:r>
            <a:r>
              <a:rPr lang="zh-CN" altLang="en-US" sz="2400" dirty="0"/>
              <a:t> </a:t>
            </a:r>
            <a:r>
              <a:rPr lang="en-US" altLang="zh-CN" sz="2400" dirty="0"/>
              <a:t>12</a:t>
            </a:r>
            <a:r>
              <a:rPr lang="zh-CN" altLang="en-US" sz="2400" dirty="0"/>
              <a:t> </a:t>
            </a:r>
            <a:r>
              <a:rPr lang="en-US" altLang="zh-CN" sz="2400" dirty="0"/>
              <a:t>months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used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an</a:t>
            </a:r>
            <a:r>
              <a:rPr lang="zh-CN" altLang="en-US" sz="2400" dirty="0"/>
              <a:t> </a:t>
            </a:r>
            <a:r>
              <a:rPr lang="en-US" altLang="zh-CN" sz="2400" dirty="0"/>
              <a:t>engagement indicator</a:t>
            </a:r>
          </a:p>
          <a:p>
            <a:r>
              <a:rPr lang="en-US" altLang="zh-CN" sz="2400" dirty="0"/>
              <a:t>Churn</a:t>
            </a:r>
            <a:r>
              <a:rPr lang="zh-CN" altLang="en-US" sz="2400" dirty="0"/>
              <a:t> </a:t>
            </a:r>
            <a:r>
              <a:rPr lang="en-US" altLang="zh-CN" sz="2400" dirty="0"/>
              <a:t>prediction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analyzed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/>
              <a:t>record</a:t>
            </a:r>
            <a:r>
              <a:rPr lang="zh-CN" altLang="en-US" sz="2400" dirty="0"/>
              <a:t> </a:t>
            </a:r>
            <a:r>
              <a:rPr lang="en-US" altLang="zh-CN" sz="2400" dirty="0"/>
              <a:t>level,</a:t>
            </a:r>
            <a:r>
              <a:rPr lang="zh-CN" altLang="en-US" sz="2400" dirty="0"/>
              <a:t> </a:t>
            </a:r>
            <a:r>
              <a:rPr lang="en-US" altLang="zh-CN" sz="2400" dirty="0"/>
              <a:t>assuming</a:t>
            </a:r>
            <a:r>
              <a:rPr lang="zh-CN" altLang="en-US" sz="2400" dirty="0"/>
              <a:t> </a:t>
            </a:r>
            <a:r>
              <a:rPr lang="en-US" altLang="zh-CN" sz="2400" dirty="0"/>
              <a:t>they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autonomy</a:t>
            </a:r>
            <a:r>
              <a:rPr lang="zh-CN" altLang="en-US" sz="2400" dirty="0"/>
              <a:t> </a:t>
            </a:r>
            <a:r>
              <a:rPr lang="en-US" altLang="zh-CN" sz="2400" dirty="0"/>
              <a:t>when</a:t>
            </a:r>
            <a:r>
              <a:rPr lang="zh-CN" altLang="en-US" sz="2400" dirty="0"/>
              <a:t> </a:t>
            </a:r>
            <a:r>
              <a:rPr lang="en-US" altLang="zh-CN" sz="2400" dirty="0"/>
              <a:t>making</a:t>
            </a:r>
            <a:r>
              <a:rPr lang="zh-CN" altLang="en-US" sz="2400" dirty="0"/>
              <a:t> </a:t>
            </a:r>
            <a:r>
              <a:rPr lang="en-US" altLang="zh-CN" sz="2400" dirty="0"/>
              <a:t>final</a:t>
            </a:r>
            <a:r>
              <a:rPr lang="zh-CN" altLang="en-US" sz="2400" dirty="0"/>
              <a:t> </a:t>
            </a:r>
            <a:r>
              <a:rPr lang="en-US" altLang="zh-CN" sz="2400" dirty="0"/>
              <a:t>purchase</a:t>
            </a:r>
            <a:r>
              <a:rPr lang="zh-CN" altLang="en-US" sz="2400" dirty="0"/>
              <a:t> </a:t>
            </a:r>
            <a:r>
              <a:rPr lang="en-US" altLang="zh-CN" sz="2400" dirty="0"/>
              <a:t>decision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400" dirty="0"/>
              <a:t>Churn</a:t>
            </a:r>
            <a:r>
              <a:rPr lang="zh-CN" altLang="en-US" sz="2400" dirty="0"/>
              <a:t> </a:t>
            </a:r>
            <a:r>
              <a:rPr lang="en-US" altLang="zh-CN" sz="2400" dirty="0"/>
              <a:t>trend</a:t>
            </a:r>
            <a:r>
              <a:rPr lang="zh-CN" altLang="en-US" sz="2400" dirty="0"/>
              <a:t> </a:t>
            </a:r>
            <a:r>
              <a:rPr lang="en-US" altLang="zh-CN" sz="2400" dirty="0"/>
              <a:t>doesn’t</a:t>
            </a:r>
            <a:r>
              <a:rPr lang="zh-CN" altLang="en-US" sz="2400" dirty="0"/>
              <a:t> </a:t>
            </a:r>
            <a:r>
              <a:rPr lang="en-US" altLang="zh-CN" sz="2400" dirty="0"/>
              <a:t>drift</a:t>
            </a:r>
            <a:r>
              <a:rPr lang="zh-CN" altLang="en-US" sz="2400" dirty="0"/>
              <a:t> </a:t>
            </a:r>
            <a:r>
              <a:rPr lang="en-US" altLang="zh-CN" sz="2400" dirty="0"/>
              <a:t>much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future</a:t>
            </a:r>
            <a:r>
              <a:rPr lang="zh-CN" altLang="en-US" sz="2400" dirty="0"/>
              <a:t> </a:t>
            </a:r>
            <a:r>
              <a:rPr lang="en-US" altLang="zh-CN" sz="2400" dirty="0"/>
              <a:t>when</a:t>
            </a:r>
            <a:r>
              <a:rPr lang="zh-CN" altLang="en-US" sz="2400" dirty="0"/>
              <a:t> </a:t>
            </a:r>
            <a:r>
              <a:rPr lang="en-US" altLang="zh-CN" sz="2400" dirty="0"/>
              <a:t>run</a:t>
            </a:r>
            <a:r>
              <a:rPr lang="zh-CN" altLang="en-US" sz="2400" dirty="0"/>
              <a:t> </a:t>
            </a:r>
            <a:r>
              <a:rPr lang="en-US" altLang="zh-CN" sz="2400" dirty="0"/>
              <a:t>prediction.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400" dirty="0"/>
              <a:t>Survey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reliable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298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0" dirty="0"/>
              <a:t>2. Approach </a:t>
            </a:r>
            <a:br>
              <a:rPr lang="en-US" sz="4400" i="0" dirty="0"/>
            </a:br>
            <a:br>
              <a:rPr lang="en-US" sz="4400" i="0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304800"/>
            <a:ext cx="6248398" cy="59194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1.  Exploratory</a:t>
            </a:r>
            <a:r>
              <a:rPr lang="zh-CN" altLang="en-US" dirty="0"/>
              <a:t> </a:t>
            </a:r>
            <a:r>
              <a:rPr lang="en-US" altLang="zh-CN" dirty="0"/>
              <a:t>analysis:</a:t>
            </a:r>
            <a:endParaRPr lang="zh-CN" altLang="en-US" dirty="0"/>
          </a:p>
          <a:p>
            <a:pPr marL="519113" lvl="1" indent="-288925">
              <a:lnSpc>
                <a:spcPct val="100000"/>
              </a:lnSpc>
            </a:pPr>
            <a:r>
              <a:rPr lang="en-US" altLang="zh-CN" sz="1600" dirty="0"/>
              <a:t>Feature Distribution</a:t>
            </a:r>
            <a:endParaRPr lang="zh-CN" altLang="en-US" sz="1600" dirty="0"/>
          </a:p>
          <a:p>
            <a:pPr marL="519113" lvl="1" indent="-288925">
              <a:lnSpc>
                <a:spcPct val="100000"/>
              </a:lnSpc>
            </a:pPr>
            <a:r>
              <a:rPr lang="en-US" altLang="zh-CN" sz="1600" dirty="0"/>
              <a:t>Correlation among features</a:t>
            </a:r>
          </a:p>
          <a:p>
            <a:pPr marL="519113" lvl="1" indent="-288925">
              <a:lnSpc>
                <a:spcPct val="100000"/>
              </a:lnSpc>
            </a:pPr>
            <a:r>
              <a:rPr lang="en-US" altLang="zh-CN" sz="1600" dirty="0"/>
              <a:t>Define and Build label</a:t>
            </a:r>
            <a:endParaRPr lang="zh-CN" altLang="en-US" sz="1600" dirty="0"/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sz="2000" dirty="0"/>
              <a:t>2.  Modeling:</a:t>
            </a:r>
            <a:endParaRPr lang="zh-CN" altLang="en-US" sz="2000" dirty="0"/>
          </a:p>
          <a:p>
            <a:pPr marL="519113" lvl="1" indent="-288925">
              <a:lnSpc>
                <a:spcPct val="100000"/>
              </a:lnSpc>
            </a:pPr>
            <a:r>
              <a:rPr lang="en-US" altLang="zh-CN" sz="1600" dirty="0"/>
              <a:t>Feature</a:t>
            </a:r>
            <a:r>
              <a:rPr lang="zh-CN" altLang="en-US" sz="1600" dirty="0"/>
              <a:t> </a:t>
            </a:r>
            <a:r>
              <a:rPr lang="en-US" altLang="zh-CN" sz="1600" dirty="0"/>
              <a:t>Engineering</a:t>
            </a:r>
            <a:endParaRPr lang="zh-CN" altLang="en-US" sz="1600" dirty="0"/>
          </a:p>
          <a:p>
            <a:pPr marL="519113" lvl="1" indent="-288925">
              <a:lnSpc>
                <a:spcPct val="100000"/>
              </a:lnSpc>
            </a:pPr>
            <a:r>
              <a:rPr lang="en-US" altLang="zh-CN" sz="1600" dirty="0"/>
              <a:t>Model</a:t>
            </a:r>
            <a:r>
              <a:rPr lang="zh-CN" altLang="en-US" sz="1600" dirty="0"/>
              <a:t> </a:t>
            </a:r>
            <a:r>
              <a:rPr lang="en-US" altLang="zh-CN" sz="1600" dirty="0"/>
              <a:t>Selection</a:t>
            </a:r>
            <a:endParaRPr lang="zh-CN" altLang="en-US" sz="1600" dirty="0"/>
          </a:p>
          <a:p>
            <a:pPr marL="519113" lvl="1" indent="-288925">
              <a:lnSpc>
                <a:spcPct val="100000"/>
              </a:lnSpc>
            </a:pPr>
            <a:r>
              <a:rPr lang="en-US" altLang="zh-CN" sz="1600" dirty="0"/>
              <a:t>Feature</a:t>
            </a:r>
            <a:r>
              <a:rPr lang="zh-CN" altLang="en-US" sz="1600" dirty="0"/>
              <a:t> </a:t>
            </a:r>
            <a:r>
              <a:rPr lang="en-US" altLang="zh-CN" sz="1600" dirty="0"/>
              <a:t>Importance</a:t>
            </a:r>
            <a:endParaRPr lang="zh-CN" altLang="en-US" sz="1600" dirty="0"/>
          </a:p>
          <a:p>
            <a:pPr marL="519113" lvl="1" indent="-288925">
              <a:lnSpc>
                <a:spcPct val="100000"/>
              </a:lnSpc>
            </a:pPr>
            <a:r>
              <a:rPr lang="en-US" altLang="zh-CN" sz="1600" dirty="0"/>
              <a:t>Iterate</a:t>
            </a:r>
            <a:r>
              <a:rPr lang="zh-CN" altLang="en-US" sz="1600" dirty="0"/>
              <a:t> </a:t>
            </a:r>
            <a:r>
              <a:rPr lang="en-US" altLang="zh-CN" sz="1600" dirty="0"/>
              <a:t>all</a:t>
            </a:r>
            <a:r>
              <a:rPr lang="zh-CN" altLang="en-US" sz="1600" dirty="0"/>
              <a:t> </a:t>
            </a:r>
            <a:r>
              <a:rPr lang="en-US" altLang="zh-CN" sz="1600" dirty="0"/>
              <a:t>above</a:t>
            </a:r>
            <a:r>
              <a:rPr lang="zh-CN" altLang="en-US" sz="1600" dirty="0"/>
              <a:t> </a:t>
            </a:r>
            <a:r>
              <a:rPr lang="en-US" altLang="zh-CN" sz="1600" dirty="0"/>
              <a:t>steps</a:t>
            </a:r>
            <a:endParaRPr lang="zh-CN" altLang="en-US" sz="1600" dirty="0"/>
          </a:p>
          <a:p>
            <a:pPr marL="519113" lvl="1" indent="-288925">
              <a:lnSpc>
                <a:spcPct val="100000"/>
              </a:lnSpc>
            </a:pPr>
            <a:r>
              <a:rPr lang="en-US" altLang="zh-CN" sz="1600" dirty="0"/>
              <a:t>Ensemble</a:t>
            </a:r>
            <a:r>
              <a:rPr lang="zh-CN" altLang="en-US" sz="1600" dirty="0"/>
              <a:t> </a:t>
            </a: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dirty="0"/>
              <a:t>List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Classifier</a:t>
            </a:r>
            <a:r>
              <a:rPr lang="zh-CN" altLang="en-US" sz="1600" dirty="0"/>
              <a:t> </a:t>
            </a:r>
          </a:p>
          <a:p>
            <a:pPr marL="519113" lvl="1" indent="-288925">
              <a:lnSpc>
                <a:spcPct val="100000"/>
              </a:lnSpc>
            </a:pPr>
            <a:r>
              <a:rPr lang="en-US" altLang="zh-CN" sz="1600" dirty="0"/>
              <a:t>Enable</a:t>
            </a:r>
            <a:r>
              <a:rPr lang="zh-CN" altLang="en-US" sz="1600" dirty="0"/>
              <a:t> </a:t>
            </a:r>
            <a:r>
              <a:rPr lang="en-US" altLang="zh-CN" sz="1600" dirty="0"/>
              <a:t>Calibration</a:t>
            </a:r>
            <a:endParaRPr lang="zh-CN" alt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3. 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1308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, waterfall chart&#10;&#10;Description automatically generated">
            <a:extLst>
              <a:ext uri="{FF2B5EF4-FFF2-40B4-BE49-F238E27FC236}">
                <a16:creationId xmlns:a16="http://schemas.microsoft.com/office/drawing/2014/main" id="{B60B936C-A504-8A72-0FC0-2EAF1DD86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4530" y="1891017"/>
            <a:ext cx="4170143" cy="4170143"/>
          </a:xfrm>
        </p:spPr>
      </p:pic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84AA23DB-6530-F474-0FF5-E4EB7FAA4C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87327" y="1891018"/>
            <a:ext cx="4170143" cy="4170143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C7AE2193-5EAB-002C-431C-4A1DBE13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86" y="507126"/>
            <a:ext cx="5675587" cy="663641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i="0" dirty="0"/>
              <a:t>3. Data Exploration</a:t>
            </a:r>
            <a:br>
              <a:rPr lang="en-US" sz="4400" i="0" dirty="0"/>
            </a:br>
            <a:r>
              <a:rPr lang="en-US" sz="2000" i="0" dirty="0"/>
              <a:t>Correlation Heap Among Feature Sets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34097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841" y="430025"/>
            <a:ext cx="7735614" cy="61189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i="0" dirty="0"/>
              <a:t>4</a:t>
            </a:r>
            <a:r>
              <a:rPr lang="en-US" sz="4400" i="0" dirty="0"/>
              <a:t>. </a:t>
            </a:r>
            <a:r>
              <a:rPr lang="en-US" altLang="zh-CN" sz="4400" i="0" dirty="0"/>
              <a:t>Define</a:t>
            </a:r>
            <a:r>
              <a:rPr lang="zh-CN" altLang="en-US" sz="4400" i="0" dirty="0"/>
              <a:t> </a:t>
            </a:r>
            <a:r>
              <a:rPr lang="en-US" altLang="zh-CN" sz="4400" i="0" dirty="0"/>
              <a:t>Label</a:t>
            </a:r>
            <a:br>
              <a:rPr lang="en-US" altLang="zh-CN" sz="4400" i="0" dirty="0"/>
            </a:br>
            <a:r>
              <a:rPr lang="en-US" altLang="zh-CN" sz="2000" i="0" dirty="0"/>
              <a:t>Churn if user declare no intention to continue</a:t>
            </a:r>
            <a:endParaRPr lang="en-US" sz="2000" dirty="0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62EF6733-4146-D0FD-6856-880FE8F79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2625" y="1508318"/>
            <a:ext cx="8286750" cy="4412863"/>
          </a:xfrm>
        </p:spPr>
      </p:pic>
    </p:spTree>
    <p:extLst>
      <p:ext uri="{BB962C8B-B14F-4D97-AF65-F5344CB8AC3E}">
        <p14:creationId xmlns:p14="http://schemas.microsoft.com/office/powerpoint/2010/main" val="393406152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0B936C-A504-8A72-0FC0-2EAF1DD86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87944" y="1754844"/>
            <a:ext cx="6195381" cy="3348312"/>
          </a:xfrm>
        </p:spPr>
      </p:pic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84AA23DB-6530-F474-0FF5-E4EB7FAA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9586" y="2195813"/>
            <a:ext cx="5107147" cy="2907343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C7AE2193-5EAB-002C-431C-4A1DBE13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86" y="507126"/>
            <a:ext cx="5675587" cy="663641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i="0" dirty="0"/>
              <a:t>5. </a:t>
            </a:r>
            <a:r>
              <a:rPr lang="en-US" sz="4400" i="0" dirty="0" err="1"/>
              <a:t>AutoML</a:t>
            </a:r>
            <a:br>
              <a:rPr lang="en-US" sz="4400" i="0" dirty="0"/>
            </a:br>
            <a:r>
              <a:rPr lang="en-US" sz="2000" i="0" dirty="0"/>
              <a:t>Model Performance Evaluation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4451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0" dirty="0"/>
              <a:t>6. </a:t>
            </a:r>
            <a:r>
              <a:rPr lang="en-US" altLang="zh-CN" sz="4400" i="0" dirty="0"/>
              <a:t>Data-driven</a:t>
            </a:r>
            <a:r>
              <a:rPr lang="zh-CN" altLang="en-US" sz="4400" i="0" dirty="0"/>
              <a:t> </a:t>
            </a:r>
            <a:r>
              <a:rPr lang="en-US" altLang="zh-CN" sz="4400" i="0" dirty="0"/>
              <a:t>Conclusion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Demographic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r>
              <a:rPr lang="en-US" altLang="zh-CN" sz="1800" dirty="0"/>
              <a:t>:</a:t>
            </a:r>
          </a:p>
          <a:p>
            <a:pPr marL="457200" indent="-457200">
              <a:buAutoNum type="arabicPeriod"/>
            </a:pPr>
            <a:r>
              <a:rPr lang="en-US" altLang="zh-CN" sz="1800" dirty="0"/>
              <a:t>Aware of gender difference in product design and marketing strategy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1800" dirty="0"/>
              <a:t>Different</a:t>
            </a:r>
            <a:r>
              <a:rPr lang="zh-CN" altLang="en-US" sz="1800" dirty="0"/>
              <a:t> </a:t>
            </a:r>
            <a:r>
              <a:rPr lang="en-US" altLang="zh-CN" sz="1800" dirty="0"/>
              <a:t>strategy</a:t>
            </a:r>
            <a:r>
              <a:rPr lang="zh-CN" altLang="en-US" sz="1800" dirty="0"/>
              <a:t> </a:t>
            </a:r>
            <a:r>
              <a:rPr lang="en-US" altLang="zh-CN" sz="1800" dirty="0"/>
              <a:t>at</a:t>
            </a:r>
            <a:r>
              <a:rPr lang="zh-CN" altLang="en-US" sz="1800" dirty="0"/>
              <a:t> </a:t>
            </a:r>
            <a:r>
              <a:rPr lang="en-US" altLang="zh-CN" sz="1800" dirty="0"/>
              <a:t>targeting</a:t>
            </a:r>
            <a:r>
              <a:rPr lang="zh-CN" altLang="en-US" sz="1800" dirty="0"/>
              <a:t> </a:t>
            </a:r>
            <a:r>
              <a:rPr lang="en-US" altLang="zh-CN" sz="1800" dirty="0"/>
              <a:t>customer</a:t>
            </a:r>
            <a:r>
              <a:rPr lang="zh-CN" altLang="en-US" sz="1800" dirty="0"/>
              <a:t> </a:t>
            </a:r>
            <a:r>
              <a:rPr lang="en-US" altLang="zh-CN" sz="1800" dirty="0"/>
              <a:t>from</a:t>
            </a:r>
            <a:r>
              <a:rPr lang="zh-CN" altLang="en-US" sz="1800" dirty="0"/>
              <a:t> </a:t>
            </a:r>
            <a:r>
              <a:rPr lang="en-US" altLang="zh-CN" sz="1800" dirty="0"/>
              <a:t>distinct</a:t>
            </a:r>
            <a:r>
              <a:rPr lang="zh-CN" altLang="en-US" sz="1800" dirty="0"/>
              <a:t> </a:t>
            </a:r>
            <a:r>
              <a:rPr lang="en-US" altLang="zh-CN" sz="1800" dirty="0" err="1"/>
              <a:t>RepTrak</a:t>
            </a:r>
            <a:r>
              <a:rPr lang="zh-CN" altLang="en-US" sz="1800" dirty="0"/>
              <a:t> </a:t>
            </a:r>
            <a:r>
              <a:rPr lang="en-US" altLang="zh-CN" sz="1800" dirty="0"/>
              <a:t>score</a:t>
            </a:r>
            <a:r>
              <a:rPr lang="zh-CN" altLang="en-US" sz="1800" dirty="0"/>
              <a:t> </a:t>
            </a:r>
            <a:r>
              <a:rPr lang="en-US" altLang="zh-CN" sz="1800" dirty="0"/>
              <a:t>group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1800" dirty="0"/>
              <a:t>Apply</a:t>
            </a:r>
            <a:r>
              <a:rPr lang="zh-CN" altLang="en-US" sz="1800" dirty="0"/>
              <a:t> </a:t>
            </a:r>
            <a:r>
              <a:rPr lang="en-US" altLang="zh-CN" sz="1800" dirty="0"/>
              <a:t>localization</a:t>
            </a:r>
            <a:r>
              <a:rPr lang="zh-CN" altLang="en-US" sz="1800" dirty="0"/>
              <a:t> </a:t>
            </a:r>
            <a:r>
              <a:rPr lang="en-US" altLang="zh-CN" sz="1800" dirty="0"/>
              <a:t>strategy</a:t>
            </a:r>
            <a:r>
              <a:rPr lang="zh-CN" altLang="en-US" sz="1800" dirty="0"/>
              <a:t> </a:t>
            </a:r>
            <a:r>
              <a:rPr lang="en-US" altLang="zh-CN" sz="1800" dirty="0"/>
              <a:t>when</a:t>
            </a:r>
            <a:r>
              <a:rPr lang="zh-CN" altLang="en-US" sz="1800" dirty="0"/>
              <a:t> </a:t>
            </a:r>
            <a:r>
              <a:rPr lang="en-US" altLang="zh-CN" sz="1800" dirty="0"/>
              <a:t>run</a:t>
            </a:r>
            <a:r>
              <a:rPr lang="zh-CN" altLang="en-US" sz="1800" dirty="0"/>
              <a:t> </a:t>
            </a:r>
            <a:r>
              <a:rPr lang="en-US" altLang="zh-CN" sz="1800" dirty="0"/>
              <a:t>marketing</a:t>
            </a:r>
            <a:r>
              <a:rPr lang="zh-CN" altLang="en-US" sz="1800" dirty="0"/>
              <a:t> </a:t>
            </a:r>
            <a:r>
              <a:rPr lang="en-US" altLang="zh-CN" sz="1800" dirty="0"/>
              <a:t>campaign</a:t>
            </a:r>
            <a:r>
              <a:rPr lang="zh-CN" altLang="en-US" sz="1800" dirty="0"/>
              <a:t> </a:t>
            </a:r>
            <a:r>
              <a:rPr lang="en-US" altLang="zh-CN" sz="1800" dirty="0"/>
              <a:t>or</a:t>
            </a:r>
            <a:r>
              <a:rPr lang="zh-CN" altLang="en-US" sz="1800" dirty="0"/>
              <a:t> </a:t>
            </a:r>
            <a:r>
              <a:rPr lang="en-US" altLang="zh-CN" sz="1800" dirty="0"/>
              <a:t>services</a:t>
            </a:r>
            <a:r>
              <a:rPr lang="zh-CN" altLang="en-US" sz="1800" dirty="0"/>
              <a:t> </a:t>
            </a:r>
            <a:r>
              <a:rPr lang="en-US" altLang="zh-CN" sz="1800" dirty="0"/>
              <a:t>at</a:t>
            </a:r>
            <a:r>
              <a:rPr lang="zh-CN" altLang="en-US" sz="1800" dirty="0"/>
              <a:t> </a:t>
            </a:r>
            <a:r>
              <a:rPr lang="en-US" altLang="zh-CN" sz="1800" dirty="0"/>
              <a:t>target</a:t>
            </a:r>
            <a:r>
              <a:rPr lang="zh-CN" altLang="en-US" sz="1800" dirty="0"/>
              <a:t> </a:t>
            </a:r>
            <a:r>
              <a:rPr lang="en-US" altLang="zh-CN" sz="1800" dirty="0"/>
              <a:t>geo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dirty="0"/>
              <a:t>Based on feature importance</a:t>
            </a:r>
            <a:r>
              <a:rPr lang="en-US" altLang="zh-CN" sz="1800" dirty="0"/>
              <a:t>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1800" dirty="0"/>
              <a:t>Customer</a:t>
            </a:r>
            <a:r>
              <a:rPr lang="zh-CN" altLang="en-US" sz="1800" dirty="0"/>
              <a:t> </a:t>
            </a:r>
            <a:r>
              <a:rPr lang="en-US" altLang="zh-CN" sz="1800" dirty="0"/>
              <a:t>with</a:t>
            </a:r>
            <a:r>
              <a:rPr lang="zh-CN" altLang="en-US" sz="1800" dirty="0"/>
              <a:t> </a:t>
            </a:r>
            <a:r>
              <a:rPr lang="en-US" altLang="zh-CN" sz="1800" dirty="0"/>
              <a:t>high</a:t>
            </a:r>
            <a:r>
              <a:rPr lang="zh-CN" altLang="en-US" sz="1800" dirty="0"/>
              <a:t> </a:t>
            </a:r>
            <a:r>
              <a:rPr lang="en-US" altLang="zh-CN" sz="1800" dirty="0"/>
              <a:t>satisfaction</a:t>
            </a:r>
            <a:r>
              <a:rPr lang="zh-CN" altLang="en-US" sz="1800" dirty="0"/>
              <a:t> </a:t>
            </a:r>
            <a:r>
              <a:rPr lang="en-US" altLang="zh-CN" sz="1800" dirty="0"/>
              <a:t>with</a:t>
            </a:r>
            <a:r>
              <a:rPr lang="zh-CN" altLang="en-US" sz="1800" dirty="0"/>
              <a:t> </a:t>
            </a:r>
            <a:r>
              <a:rPr lang="en-US" altLang="zh-CN" sz="1800" dirty="0"/>
              <a:t>product</a:t>
            </a:r>
            <a:r>
              <a:rPr lang="zh-CN" altLang="en-US" sz="1800" dirty="0"/>
              <a:t> </a:t>
            </a:r>
            <a:r>
              <a:rPr lang="en-US" altLang="zh-CN" sz="1800" dirty="0"/>
              <a:t>will be</a:t>
            </a:r>
            <a:r>
              <a:rPr lang="zh-CN" altLang="en-US" sz="1800" dirty="0"/>
              <a:t> </a:t>
            </a:r>
            <a:r>
              <a:rPr lang="en-US" altLang="zh-CN" sz="1800" dirty="0"/>
              <a:t>more</a:t>
            </a:r>
            <a:r>
              <a:rPr lang="zh-CN" altLang="en-US" sz="1800" dirty="0"/>
              <a:t> </a:t>
            </a:r>
            <a:r>
              <a:rPr lang="en-US" altLang="zh-CN" sz="1800" dirty="0"/>
              <a:t>likely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stay. e.g. Invest in customer onboarding and boost life span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1800" dirty="0"/>
              <a:t>Encourage</a:t>
            </a:r>
            <a:r>
              <a:rPr lang="zh-CN" altLang="en-US" sz="1800" dirty="0"/>
              <a:t> </a:t>
            </a:r>
            <a:r>
              <a:rPr lang="en-US" altLang="zh-CN" sz="1800" dirty="0"/>
              <a:t>user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share</a:t>
            </a:r>
            <a:r>
              <a:rPr lang="zh-CN" altLang="en-US" sz="1800" dirty="0"/>
              <a:t> </a:t>
            </a:r>
            <a:r>
              <a:rPr lang="en-US" altLang="zh-CN" sz="1800" dirty="0"/>
              <a:t>their</a:t>
            </a:r>
            <a:r>
              <a:rPr lang="zh-CN" altLang="en-US" sz="1800" dirty="0"/>
              <a:t> </a:t>
            </a:r>
            <a:r>
              <a:rPr lang="en-US" altLang="zh-CN" sz="1800" dirty="0"/>
              <a:t>user</a:t>
            </a:r>
            <a:r>
              <a:rPr lang="zh-CN" altLang="en-US" sz="1800" dirty="0"/>
              <a:t> </a:t>
            </a:r>
            <a:r>
              <a:rPr lang="en-US" altLang="zh-CN" sz="1800" dirty="0"/>
              <a:t>experience</a:t>
            </a:r>
            <a:r>
              <a:rPr lang="zh-CN" altLang="en-US" sz="1800" dirty="0"/>
              <a:t> </a:t>
            </a:r>
            <a:r>
              <a:rPr lang="en-US" altLang="zh-CN" sz="1800" dirty="0"/>
              <a:t>with</a:t>
            </a:r>
            <a:r>
              <a:rPr lang="zh-CN" altLang="en-US" sz="1800" dirty="0"/>
              <a:t> </a:t>
            </a:r>
            <a:r>
              <a:rPr lang="en-US" altLang="zh-CN" sz="1800" dirty="0"/>
              <a:t>family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friends via social media</a:t>
            </a:r>
          </a:p>
          <a:p>
            <a:pPr marL="457200" indent="-457200">
              <a:buAutoNum type="arabicPeriod"/>
            </a:pPr>
            <a:r>
              <a:rPr lang="en-US" altLang="zh-CN" sz="1800" dirty="0"/>
              <a:t>Work on improving the client company’s </a:t>
            </a:r>
            <a:r>
              <a:rPr lang="en-US" altLang="zh-CN" sz="1800" dirty="0" err="1"/>
              <a:t>RepTrak</a:t>
            </a:r>
            <a:r>
              <a:rPr lang="en-US" altLang="zh-CN" sz="1800" dirty="0"/>
              <a:t>® Pulse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430273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7. </a:t>
            </a:r>
            <a:r>
              <a:rPr lang="en-US" altLang="zh-CN" sz="4400" dirty="0"/>
              <a:t>What</a:t>
            </a:r>
            <a:r>
              <a:rPr lang="zh-CN" altLang="en-US" sz="4400" dirty="0"/>
              <a:t> </a:t>
            </a:r>
            <a:r>
              <a:rPr lang="en-US" altLang="zh-CN" sz="4400" dirty="0"/>
              <a:t>to</a:t>
            </a:r>
            <a:r>
              <a:rPr lang="zh-CN" altLang="en-US" sz="4400" dirty="0"/>
              <a:t> </a:t>
            </a:r>
            <a:r>
              <a:rPr lang="en-US" sz="4400" dirty="0"/>
              <a:t>implement </a:t>
            </a:r>
            <a:r>
              <a:rPr lang="en-US" altLang="zh-CN" sz="4400" dirty="0"/>
              <a:t>beyond</a:t>
            </a:r>
            <a:r>
              <a:rPr lang="en-US" sz="4400" dirty="0"/>
              <a:t> 3-6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In-depth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exploration</a:t>
            </a:r>
          </a:p>
          <a:p>
            <a:r>
              <a:rPr lang="en-US" altLang="zh-CN" sz="2400" dirty="0"/>
              <a:t>Iterate on</a:t>
            </a:r>
            <a:r>
              <a:rPr lang="zh-CN" altLang="en-US" sz="2400" dirty="0"/>
              <a:t> </a:t>
            </a:r>
            <a:r>
              <a:rPr lang="en-US" altLang="zh-CN" sz="2400" dirty="0"/>
              <a:t>feature</a:t>
            </a:r>
            <a:r>
              <a:rPr lang="zh-CN" altLang="en-US" sz="2400" dirty="0"/>
              <a:t> </a:t>
            </a:r>
            <a:r>
              <a:rPr lang="en-US" altLang="zh-CN" sz="2400" dirty="0"/>
              <a:t>engineering,</a:t>
            </a:r>
            <a:r>
              <a:rPr lang="zh-CN" altLang="en-US" sz="2400" dirty="0"/>
              <a:t> </a:t>
            </a:r>
            <a:r>
              <a:rPr lang="en-US" altLang="zh-CN" sz="2400" dirty="0"/>
              <a:t>including</a:t>
            </a:r>
            <a:r>
              <a:rPr lang="zh-CN" altLang="en-US" sz="2400" dirty="0"/>
              <a:t> </a:t>
            </a:r>
            <a:r>
              <a:rPr lang="en-US" altLang="zh-CN" sz="2400" dirty="0"/>
              <a:t>dimension</a:t>
            </a:r>
            <a:r>
              <a:rPr lang="zh-CN" altLang="en-US" sz="2400" dirty="0"/>
              <a:t> </a:t>
            </a:r>
            <a:r>
              <a:rPr lang="en-US" altLang="zh-CN" sz="2400" dirty="0"/>
              <a:t>reduction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transformation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feature</a:t>
            </a:r>
            <a:r>
              <a:rPr lang="zh-CN" altLang="en-US" sz="2400" dirty="0"/>
              <a:t> </a:t>
            </a:r>
            <a:r>
              <a:rPr lang="en-US" altLang="zh-CN" sz="2400" dirty="0"/>
              <a:t>set</a:t>
            </a:r>
          </a:p>
          <a:p>
            <a:r>
              <a:rPr lang="en-US" altLang="zh-CN" sz="2400" dirty="0"/>
              <a:t>Fine-tune</a:t>
            </a:r>
            <a:r>
              <a:rPr lang="zh-CN" altLang="en-US" sz="2400" dirty="0"/>
              <a:t> </a:t>
            </a:r>
            <a:r>
              <a:rPr lang="en-US" altLang="zh-CN" sz="2400" dirty="0"/>
              <a:t>best</a:t>
            </a:r>
            <a:r>
              <a:rPr lang="zh-CN" altLang="en-US" sz="2400" dirty="0"/>
              <a:t> </a:t>
            </a:r>
            <a:r>
              <a:rPr lang="en-US" altLang="zh-CN" sz="2400" dirty="0"/>
              <a:t>performing</a:t>
            </a:r>
            <a:r>
              <a:rPr lang="zh-CN" altLang="en-US" sz="2400" dirty="0"/>
              <a:t> </a:t>
            </a:r>
            <a:r>
              <a:rPr lang="en-US" altLang="zh-CN" sz="2400" dirty="0"/>
              <a:t>models</a:t>
            </a:r>
            <a:r>
              <a:rPr lang="zh-CN" altLang="en-US" sz="2400" dirty="0"/>
              <a:t> </a:t>
            </a:r>
            <a:r>
              <a:rPr lang="en-US" altLang="zh-CN" sz="2400" dirty="0"/>
              <a:t>before</a:t>
            </a:r>
            <a:r>
              <a:rPr lang="zh-CN" altLang="en-US" sz="2400" dirty="0"/>
              <a:t> </a:t>
            </a:r>
            <a:r>
              <a:rPr lang="en-US" altLang="zh-CN" sz="2400" dirty="0"/>
              <a:t>ensemble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400" dirty="0"/>
              <a:t>Interpret</a:t>
            </a:r>
            <a:r>
              <a:rPr lang="zh-CN" altLang="en-US" sz="2400" dirty="0"/>
              <a:t> </a:t>
            </a:r>
            <a:r>
              <a:rPr lang="en-US" altLang="zh-CN" sz="2400" dirty="0"/>
              <a:t>model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model</a:t>
            </a:r>
            <a:r>
              <a:rPr lang="zh-CN" altLang="en-US" sz="2400" dirty="0"/>
              <a:t> </a:t>
            </a:r>
            <a:r>
              <a:rPr lang="en-US" altLang="zh-CN" sz="2400" dirty="0"/>
              <a:t>results</a:t>
            </a:r>
          </a:p>
          <a:p>
            <a:r>
              <a:rPr lang="en-US" altLang="zh-CN" sz="2400" dirty="0"/>
              <a:t>Out-of-time</a:t>
            </a:r>
            <a:r>
              <a:rPr lang="zh-CN" altLang="en-US" sz="2400" dirty="0"/>
              <a:t> </a:t>
            </a:r>
            <a:r>
              <a:rPr lang="en-US" altLang="zh-CN" sz="2400" dirty="0"/>
              <a:t>test</a:t>
            </a:r>
            <a:r>
              <a:rPr lang="zh-CN" altLang="en-US" sz="2400" dirty="0"/>
              <a:t> </a:t>
            </a: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additional</a:t>
            </a:r>
            <a:r>
              <a:rPr lang="zh-CN" altLang="en-US" sz="2400" dirty="0"/>
              <a:t> </a:t>
            </a:r>
            <a:r>
              <a:rPr lang="en-US" altLang="zh-CN" sz="2400" dirty="0"/>
              <a:t>test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provided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400" dirty="0"/>
              <a:t>Add</a:t>
            </a:r>
            <a:r>
              <a:rPr lang="zh-CN" altLang="en-US" sz="2400" dirty="0"/>
              <a:t> </a:t>
            </a:r>
            <a:r>
              <a:rPr lang="en-US" altLang="zh-CN" sz="2400" dirty="0"/>
              <a:t>unit</a:t>
            </a:r>
            <a:r>
              <a:rPr lang="zh-CN" altLang="en-US" sz="2400" dirty="0"/>
              <a:t> </a:t>
            </a:r>
            <a:r>
              <a:rPr lang="en-US" altLang="zh-CN" sz="2400" dirty="0"/>
              <a:t>test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integration</a:t>
            </a:r>
            <a:r>
              <a:rPr lang="zh-CN" altLang="en-US" sz="2400" dirty="0"/>
              <a:t> </a:t>
            </a:r>
            <a:r>
              <a:rPr lang="en-US" altLang="zh-CN" sz="2400" dirty="0"/>
              <a:t>test</a:t>
            </a:r>
          </a:p>
          <a:p>
            <a:r>
              <a:rPr lang="en-US" altLang="zh-CN" sz="2400" dirty="0"/>
              <a:t>Add</a:t>
            </a:r>
            <a:r>
              <a:rPr lang="zh-CN" altLang="en-US" sz="2400" dirty="0"/>
              <a:t> </a:t>
            </a:r>
            <a:r>
              <a:rPr lang="en-US" altLang="zh-CN" sz="2400" dirty="0"/>
              <a:t>version</a:t>
            </a:r>
            <a:r>
              <a:rPr lang="zh-CN" altLang="en-US" sz="2400" dirty="0"/>
              <a:t> </a:t>
            </a:r>
            <a:r>
              <a:rPr lang="en-US" altLang="zh-CN" sz="2400" dirty="0"/>
              <a:t>control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9199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2441</TotalTime>
  <Words>295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Corbel</vt:lpstr>
      <vt:lpstr>Headlines</vt:lpstr>
      <vt:lpstr>REPTRAK churn prediction</vt:lpstr>
      <vt:lpstr>1. List of Assumptions</vt:lpstr>
      <vt:lpstr>2. Approach   </vt:lpstr>
      <vt:lpstr>3. Data Exploration Correlation Heap Among Feature Sets</vt:lpstr>
      <vt:lpstr>4. Define Label Churn if user declare no intention to continue</vt:lpstr>
      <vt:lpstr>5. AutoML Model Performance Evaluation</vt:lpstr>
      <vt:lpstr>6. Data-driven Conclusion</vt:lpstr>
      <vt:lpstr>7. What to implement beyond 3-6 hours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 Insights  Take Home Callenge</dc:title>
  <dc:creator>Casey H</dc:creator>
  <cp:lastModifiedBy>Shisi Wang</cp:lastModifiedBy>
  <cp:revision>44</cp:revision>
  <dcterms:created xsi:type="dcterms:W3CDTF">2018-01-30T04:21:19Z</dcterms:created>
  <dcterms:modified xsi:type="dcterms:W3CDTF">2024-04-26T02:21:19Z</dcterms:modified>
</cp:coreProperties>
</file>