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270" r:id="rId4"/>
    <p:sldId id="291" r:id="rId6"/>
    <p:sldId id="263" r:id="rId7"/>
    <p:sldId id="278" r:id="rId8"/>
    <p:sldId id="282" r:id="rId9"/>
    <p:sldId id="281" r:id="rId10"/>
    <p:sldId id="271" r:id="rId11"/>
    <p:sldId id="262" r:id="rId12"/>
    <p:sldId id="265" r:id="rId13"/>
    <p:sldId id="279" r:id="rId14"/>
    <p:sldId id="267" r:id="rId15"/>
    <p:sldId id="280"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简单介绍项目的功能和</a:t>
            </a:r>
            <a:r>
              <a:rPr lang="zh-CN" altLang="en-US"/>
              <a:t>目标</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sym typeface="+mn-ea"/>
              </a:rPr>
              <a:t>基于协同推荐的视频网站的设计与实现</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flipV="1">
            <a:off x="976630" y="1584960"/>
            <a:ext cx="8946515" cy="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内容占位符 5"/>
          <p:cNvSpPr/>
          <p:nvPr>
            <p:ph idx="1"/>
          </p:nvPr>
        </p:nvSpPr>
        <p:spPr>
          <a:xfrm>
            <a:off x="7702550" y="4584700"/>
            <a:ext cx="2759710" cy="1417955"/>
          </a:xfrm>
        </p:spPr>
        <p:txBody>
          <a:bodyPr>
            <a:noAutofit/>
          </a:bodyPr>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计算机科学与技术学院          </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计科17-4  陈盈涛</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指导教师：杨泽雪</a:t>
            </a:r>
            <a:endParaRPr lang="zh-CN" altLang="en-US" sz="1600">
              <a:latin typeface="黑体" panose="02010609060101010101" charset="-122"/>
              <a:ea typeface="黑体" panose="02010609060101010101" charset="-122"/>
              <a:cs typeface="黑体" panose="02010609060101010101" charset="-122"/>
            </a:endParaRPr>
          </a:p>
        </p:txBody>
      </p: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视频网站设计过程中处理</a:t>
            </a:r>
            <a:r>
              <a:rPr lang="zh-CN" altLang="en-US" sz="3200">
                <a:latin typeface="黑体" panose="02010609060101010101" charset="-122"/>
                <a:ea typeface="黑体" panose="02010609060101010101" charset="-122"/>
              </a:rPr>
              <a:t>的问题</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a:bodyPr>
          <a:p>
            <a:pPr fontAlgn="auto">
              <a:lnSpc>
                <a:spcPct val="125000"/>
              </a:lnSpc>
            </a:pPr>
            <a:r>
              <a:rPr lang="zh-CN" altLang="en-US" sz="2000">
                <a:latin typeface="黑体" panose="02010609060101010101" charset="-122"/>
                <a:ea typeface="黑体" panose="02010609060101010101" charset="-122"/>
              </a:rPr>
              <a:t>网站系统：</a:t>
            </a:r>
            <a:endParaRPr lang="zh-CN" altLang="en-US" sz="2000">
              <a:latin typeface="黑体" panose="02010609060101010101" charset="-122"/>
              <a:ea typeface="黑体" panose="02010609060101010101" charset="-122"/>
            </a:endParaRPr>
          </a:p>
          <a:p>
            <a:pPr lvl="1" algn="l" fontAlgn="auto">
              <a:lnSpc>
                <a:spcPct val="125000"/>
              </a:lnSpc>
              <a:spcBef>
                <a:spcPts val="500"/>
              </a:spcBef>
              <a:buClrTx/>
              <a:buSzTx/>
            </a:pPr>
            <a:r>
              <a:rPr lang="zh-CN" altLang="en-US" sz="1800">
                <a:latin typeface="黑体" panose="02010609060101010101" charset="-122"/>
                <a:ea typeface="黑体" panose="02010609060101010101" charset="-122"/>
              </a:rPr>
              <a:t>网站安全性：使用</a:t>
            </a:r>
            <a:r>
              <a:rPr lang="en-US" altLang="zh-CN" sz="1800">
                <a:latin typeface="黑体" panose="02010609060101010101" charset="-122"/>
                <a:ea typeface="黑体" panose="02010609060101010101" charset="-122"/>
              </a:rPr>
              <a:t>token</a:t>
            </a:r>
            <a:r>
              <a:rPr lang="zh-CN" altLang="en-US" sz="1800">
                <a:latin typeface="黑体" panose="02010609060101010101" charset="-122"/>
                <a:ea typeface="黑体" panose="02010609060101010101" charset="-122"/>
              </a:rPr>
              <a:t>令牌协助用户登录验证。在客户端</a:t>
            </a:r>
            <a:r>
              <a:rPr lang="en-US" altLang="zh-CN" sz="1800">
                <a:latin typeface="黑体" panose="02010609060101010101" charset="-122"/>
                <a:ea typeface="黑体" panose="02010609060101010101" charset="-122"/>
              </a:rPr>
              <a:t>cookies</a:t>
            </a:r>
            <a:r>
              <a:rPr lang="zh-CN" altLang="en-US" sz="1800">
                <a:latin typeface="黑体" panose="02010609060101010101" charset="-122"/>
                <a:ea typeface="黑体" panose="02010609060101010101" charset="-122"/>
              </a:rPr>
              <a:t>使用</a:t>
            </a:r>
            <a:r>
              <a:rPr lang="en-US" altLang="zh-CN" sz="1800">
                <a:latin typeface="黑体" panose="02010609060101010101" charset="-122"/>
                <a:ea typeface="黑体" panose="02010609060101010101" charset="-122"/>
              </a:rPr>
              <a:t>md5</a:t>
            </a:r>
            <a:r>
              <a:rPr lang="zh-CN" altLang="en-US" sz="1800">
                <a:latin typeface="黑体" panose="02010609060101010101" charset="-122"/>
                <a:ea typeface="黑体" panose="02010609060101010101" charset="-122"/>
              </a:rPr>
              <a:t>综合密码，用户名登录时间及加盐字符串生成</a:t>
            </a:r>
            <a:r>
              <a:rPr lang="en-US" altLang="zh-CN" sz="1800">
                <a:latin typeface="黑体" panose="02010609060101010101" charset="-122"/>
                <a:ea typeface="黑体" panose="02010609060101010101" charset="-122"/>
              </a:rPr>
              <a:t>token</a:t>
            </a:r>
            <a:r>
              <a:rPr lang="zh-CN" altLang="en-US" sz="1800">
                <a:latin typeface="黑体" panose="02010609060101010101" charset="-122"/>
                <a:ea typeface="黑体" panose="02010609060101010101" charset="-122"/>
              </a:rPr>
              <a:t>令牌，在服务端将</a:t>
            </a:r>
            <a:r>
              <a:rPr lang="en-US" altLang="zh-CN" sz="1800">
                <a:latin typeface="黑体" panose="02010609060101010101" charset="-122"/>
                <a:ea typeface="黑体" panose="02010609060101010101" charset="-122"/>
              </a:rPr>
              <a:t>token</a:t>
            </a:r>
            <a:r>
              <a:rPr lang="zh-CN" altLang="en-US" sz="1800">
                <a:latin typeface="黑体" panose="02010609060101010101" charset="-122"/>
                <a:ea typeface="黑体" panose="02010609060101010101" charset="-122"/>
              </a:rPr>
              <a:t>存储到</a:t>
            </a:r>
            <a:r>
              <a:rPr lang="en-US" altLang="zh-CN" sz="1800">
                <a:latin typeface="黑体" panose="02010609060101010101" charset="-122"/>
                <a:ea typeface="黑体" panose="02010609060101010101" charset="-122"/>
              </a:rPr>
              <a:t>redis</a:t>
            </a:r>
            <a:r>
              <a:rPr lang="zh-CN" altLang="en-US" sz="1800">
                <a:latin typeface="黑体" panose="02010609060101010101" charset="-122"/>
                <a:ea typeface="黑体" panose="02010609060101010101" charset="-122"/>
              </a:rPr>
              <a:t>缓存服务器中，并且设置过期时间。以防止多个服务端</a:t>
            </a:r>
            <a:r>
              <a:rPr lang="en-US" altLang="zh-CN" sz="1800">
                <a:latin typeface="黑体" panose="02010609060101010101" charset="-122"/>
                <a:ea typeface="黑体" panose="02010609060101010101" charset="-122"/>
              </a:rPr>
              <a:t>session</a:t>
            </a:r>
            <a:r>
              <a:rPr lang="zh-CN" altLang="en-US" sz="1800">
                <a:latin typeface="黑体" panose="02010609060101010101" charset="-122"/>
                <a:ea typeface="黑体" panose="02010609060101010101" charset="-122"/>
              </a:rPr>
              <a:t>中不存在验证</a:t>
            </a:r>
            <a:r>
              <a:rPr lang="en-US" altLang="zh-CN" sz="1800">
                <a:latin typeface="黑体" panose="02010609060101010101" charset="-122"/>
                <a:ea typeface="黑体" panose="02010609060101010101" charset="-122"/>
              </a:rPr>
              <a:t>token</a:t>
            </a:r>
            <a:r>
              <a:rPr lang="zh-CN" altLang="en-US" sz="1800">
                <a:latin typeface="黑体" panose="02010609060101010101" charset="-122"/>
                <a:ea typeface="黑体" panose="02010609060101010101" charset="-122"/>
              </a:rPr>
              <a:t>的</a:t>
            </a:r>
            <a:r>
              <a:rPr lang="zh-CN" altLang="en-US" sz="1800">
                <a:latin typeface="黑体" panose="02010609060101010101" charset="-122"/>
                <a:ea typeface="黑体" panose="02010609060101010101" charset="-122"/>
              </a:rPr>
              <a:t>情况。</a:t>
            </a:r>
            <a:endParaRPr lang="zh-CN" altLang="en-US" sz="1800">
              <a:latin typeface="黑体" panose="02010609060101010101" charset="-122"/>
              <a:ea typeface="黑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视频网站设计过程中处理</a:t>
            </a:r>
            <a:r>
              <a:rPr lang="zh-CN" altLang="en-US" sz="3200">
                <a:latin typeface="黑体" panose="02010609060101010101" charset="-122"/>
                <a:ea typeface="黑体" panose="02010609060101010101" charset="-122"/>
              </a:rPr>
              <a:t>的问题</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a:bodyPr>
          <a:p>
            <a:pPr fontAlgn="auto">
              <a:lnSpc>
                <a:spcPct val="125000"/>
              </a:lnSpc>
            </a:pPr>
            <a:r>
              <a:rPr lang="zh-CN" altLang="en-US" sz="2000">
                <a:latin typeface="黑体" panose="02010609060101010101" charset="-122"/>
                <a:ea typeface="黑体" panose="02010609060101010101" charset="-122"/>
              </a:rPr>
              <a:t>数据</a:t>
            </a:r>
            <a:r>
              <a:rPr lang="zh-CN" altLang="en-US" sz="2000">
                <a:latin typeface="黑体" panose="02010609060101010101" charset="-122"/>
                <a:ea typeface="黑体" panose="02010609060101010101" charset="-122"/>
              </a:rPr>
              <a:t>可视化：</a:t>
            </a:r>
            <a:endParaRPr lang="zh-CN" altLang="en-US" sz="2000">
              <a:latin typeface="黑体" panose="02010609060101010101" charset="-122"/>
              <a:ea typeface="黑体" panose="02010609060101010101" charset="-122"/>
            </a:endParaRPr>
          </a:p>
          <a:p>
            <a:pPr lvl="1" algn="l" fontAlgn="auto">
              <a:lnSpc>
                <a:spcPct val="125000"/>
              </a:lnSpc>
              <a:spcBef>
                <a:spcPts val="500"/>
              </a:spcBef>
              <a:buClrTx/>
              <a:buSzTx/>
            </a:pPr>
            <a:r>
              <a:rPr lang="zh-CN" altLang="en-US" sz="1800">
                <a:latin typeface="黑体" panose="02010609060101010101" charset="-122"/>
                <a:ea typeface="黑体" panose="02010609060101010101" charset="-122"/>
              </a:rPr>
              <a:t>利用前端</a:t>
            </a:r>
            <a:r>
              <a:rPr lang="en-US" altLang="zh-CN" sz="1800">
                <a:latin typeface="黑体" panose="02010609060101010101" charset="-122"/>
                <a:ea typeface="黑体" panose="02010609060101010101" charset="-122"/>
              </a:rPr>
              <a:t>canvas</a:t>
            </a:r>
            <a:r>
              <a:rPr lang="zh-CN" altLang="en-US" sz="1800">
                <a:latin typeface="黑体" panose="02010609060101010101" charset="-122"/>
                <a:ea typeface="黑体" panose="02010609060101010101" charset="-122"/>
              </a:rPr>
              <a:t>画布结合</a:t>
            </a:r>
            <a:r>
              <a:rPr lang="en-US" altLang="zh-CN" sz="1800">
                <a:latin typeface="黑体" panose="02010609060101010101" charset="-122"/>
                <a:ea typeface="黑体" panose="02010609060101010101" charset="-122"/>
              </a:rPr>
              <a:t>js</a:t>
            </a:r>
            <a:r>
              <a:rPr lang="zh-CN" altLang="en-US" sz="1800">
                <a:latin typeface="黑体" panose="02010609060101010101" charset="-122"/>
                <a:ea typeface="黑体" panose="02010609060101010101" charset="-122"/>
              </a:rPr>
              <a:t>脚本语言，制作利用后台电影播放数据生成电影播放记录柱状图的</a:t>
            </a:r>
            <a:r>
              <a:rPr lang="zh-CN" altLang="en-US" sz="1800">
                <a:latin typeface="黑体" panose="02010609060101010101" charset="-122"/>
                <a:ea typeface="黑体" panose="02010609060101010101" charset="-122"/>
              </a:rPr>
              <a:t>功能。</a:t>
            </a:r>
            <a:endParaRPr lang="zh-CN" altLang="en-US" sz="1800">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2633345" y="3013710"/>
            <a:ext cx="7800975" cy="3238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视频网站设计过程中处理的问题</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lnSpcReduction="10000"/>
          </a:bodyPr>
          <a:p>
            <a:pPr fontAlgn="auto">
              <a:lnSpc>
                <a:spcPct val="125000"/>
              </a:lnSpc>
            </a:pPr>
            <a:r>
              <a:rPr lang="zh-CN" altLang="en-US" sz="2000">
                <a:latin typeface="黑体" panose="02010609060101010101" charset="-122"/>
                <a:ea typeface="黑体" panose="02010609060101010101" charset="-122"/>
              </a:rPr>
              <a:t>推荐系统：</a:t>
            </a:r>
            <a:endParaRPr lang="zh-CN" altLang="en-US" sz="2000">
              <a:latin typeface="黑体" panose="02010609060101010101" charset="-122"/>
              <a:ea typeface="黑体" panose="02010609060101010101" charset="-122"/>
            </a:endParaRPr>
          </a:p>
          <a:p>
            <a:pPr lvl="1" algn="l" fontAlgn="auto">
              <a:lnSpc>
                <a:spcPct val="125000"/>
              </a:lnSpc>
              <a:buClrTx/>
              <a:buSzTx/>
            </a:pPr>
            <a:r>
              <a:rPr lang="zh-CN" altLang="en-US" sz="1800">
                <a:latin typeface="黑体" panose="02010609060101010101" charset="-122"/>
                <a:ea typeface="黑体" panose="02010609060101010101" charset="-122"/>
              </a:rPr>
              <a:t>推荐系统：利用</a:t>
            </a:r>
            <a:r>
              <a:rPr lang="en-US" altLang="zh-CN" sz="1800">
                <a:latin typeface="黑体" panose="02010609060101010101" charset="-122"/>
                <a:ea typeface="黑体" panose="02010609060101010101" charset="-122"/>
              </a:rPr>
              <a:t>MongoDB</a:t>
            </a:r>
            <a:r>
              <a:rPr lang="zh-CN" altLang="en-US" sz="1800">
                <a:latin typeface="黑体" panose="02010609060101010101" charset="-122"/>
                <a:ea typeface="黑体" panose="02010609060101010101" charset="-122"/>
              </a:rPr>
              <a:t>数据库缓存推荐电影清单，作为推荐系统是允许具有一定的延时，即不必准确的根据用户的实时行为推荐，因此采用了利用数据库缓存的方式，作为核心的相似性矩阵采用定时日更新的方式进行维护，即根据每日信息进行一次计算。用户的推荐结果缓存在用户进行下线操作后</a:t>
            </a:r>
            <a:r>
              <a:rPr lang="zh-CN" altLang="en-US" sz="1800">
                <a:latin typeface="黑体" panose="02010609060101010101" charset="-122"/>
                <a:ea typeface="黑体" panose="02010609060101010101" charset="-122"/>
              </a:rPr>
              <a:t>进行，</a:t>
            </a:r>
            <a:endParaRPr lang="zh-CN" altLang="en-US" sz="1800">
              <a:latin typeface="黑体" panose="02010609060101010101" charset="-122"/>
              <a:ea typeface="黑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视频网站设计过程中处理的问题</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lnSpcReduction="10000"/>
          </a:bodyPr>
          <a:p>
            <a:pPr marL="457200" lvl="1" indent="0" algn="l" fontAlgn="auto">
              <a:lnSpc>
                <a:spcPct val="125000"/>
              </a:lnSpc>
              <a:buClrTx/>
              <a:buSzTx/>
              <a:buNone/>
            </a:pPr>
            <a:endParaRPr lang="zh-CN" altLang="en-US" sz="1800">
              <a:latin typeface="黑体" panose="02010609060101010101" charset="-122"/>
              <a:ea typeface="黑体" panose="02010609060101010101" charset="-122"/>
            </a:endParaRPr>
          </a:p>
          <a:p>
            <a:pPr marL="228600" lvl="1" algn="l" fontAlgn="auto">
              <a:lnSpc>
                <a:spcPct val="125000"/>
              </a:lnSpc>
              <a:spcBef>
                <a:spcPts val="1000"/>
              </a:spcBef>
              <a:buClrTx/>
              <a:buSzTx/>
            </a:pPr>
            <a:r>
              <a:rPr lang="zh-CN" altLang="en-US" sz="2000">
                <a:latin typeface="黑体" panose="02010609060101010101" charset="-122"/>
                <a:ea typeface="黑体" panose="02010609060101010101" charset="-122"/>
              </a:rPr>
              <a:t>网站系统：</a:t>
            </a:r>
            <a:endParaRPr lang="zh-CN" altLang="en-US" sz="2000">
              <a:latin typeface="黑体" panose="02010609060101010101" charset="-122"/>
              <a:ea typeface="黑体" panose="02010609060101010101" charset="-122"/>
            </a:endParaRPr>
          </a:p>
          <a:p>
            <a:pPr lvl="1" algn="l" fontAlgn="auto">
              <a:lnSpc>
                <a:spcPct val="125000"/>
              </a:lnSpc>
              <a:spcBef>
                <a:spcPts val="500"/>
              </a:spcBef>
              <a:buClrTx/>
              <a:buSzTx/>
            </a:pPr>
            <a:endParaRPr lang="zh-CN" altLang="en-US" sz="1800">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976630" y="2964180"/>
            <a:ext cx="5139055" cy="2979420"/>
          </a:xfrm>
          <a:prstGeom prst="rect">
            <a:avLst/>
          </a:prstGeom>
        </p:spPr>
      </p:pic>
      <p:sp>
        <p:nvSpPr>
          <p:cNvPr id="6" name="文本框 5"/>
          <p:cNvSpPr txBox="1"/>
          <p:nvPr/>
        </p:nvSpPr>
        <p:spPr>
          <a:xfrm>
            <a:off x="7061200" y="2986405"/>
            <a:ext cx="3718560" cy="2999740"/>
          </a:xfrm>
          <a:prstGeom prst="rect">
            <a:avLst/>
          </a:prstGeom>
          <a:noFill/>
        </p:spPr>
        <p:txBody>
          <a:bodyPr wrap="square" rtlCol="0">
            <a:spAutoFit/>
          </a:bodyPr>
          <a:p>
            <a:pPr marL="0" lvl="1" indent="457200"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前后端交互使用，由于前后端数据交互较多，为了减少前端页面刷新，分离数据交互的前后端功能，利用</a:t>
            </a:r>
            <a:r>
              <a:rPr lang="en-US" altLang="zh-CN">
                <a:latin typeface="宋体" panose="02010600030101010101" pitchFamily="2" charset="-122"/>
                <a:ea typeface="宋体" panose="02010600030101010101" pitchFamily="2" charset="-122"/>
                <a:cs typeface="宋体" panose="02010600030101010101" pitchFamily="2" charset="-122"/>
                <a:sym typeface="+mn-ea"/>
              </a:rPr>
              <a:t>ajax</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jquery</a:t>
            </a:r>
            <a:r>
              <a:rPr lang="zh-CN" altLang="en-US">
                <a:latin typeface="宋体" panose="02010600030101010101" pitchFamily="2" charset="-122"/>
                <a:ea typeface="宋体" panose="02010600030101010101" pitchFamily="2" charset="-122"/>
                <a:cs typeface="宋体" panose="02010600030101010101" pitchFamily="2" charset="-122"/>
                <a:sym typeface="+mn-ea"/>
              </a:rPr>
              <a:t>结合</a:t>
            </a:r>
            <a:r>
              <a:rPr lang="en-US" altLang="zh-CN">
                <a:latin typeface="宋体" panose="02010600030101010101" pitchFamily="2" charset="-122"/>
                <a:ea typeface="宋体" panose="02010600030101010101" pitchFamily="2" charset="-122"/>
                <a:cs typeface="宋体" panose="02010600030101010101" pitchFamily="2" charset="-122"/>
                <a:sym typeface="+mn-ea"/>
              </a:rPr>
              <a:t>dom</a:t>
            </a:r>
            <a:r>
              <a:rPr lang="zh-CN" altLang="en-US">
                <a:latin typeface="宋体" panose="02010600030101010101" pitchFamily="2" charset="-122"/>
                <a:ea typeface="宋体" panose="02010600030101010101" pitchFamily="2" charset="-122"/>
                <a:cs typeface="宋体" panose="02010600030101010101" pitchFamily="2" charset="-122"/>
                <a:sym typeface="+mn-ea"/>
              </a:rPr>
              <a:t>操作来实现前端数据展示。如，品论展示功能需要数据分离，不影响视频的</a:t>
            </a:r>
            <a:r>
              <a:rPr lang="zh-CN" altLang="en-US">
                <a:latin typeface="宋体" panose="02010600030101010101" pitchFamily="2" charset="-122"/>
                <a:ea typeface="宋体" panose="02010600030101010101" pitchFamily="2" charset="-122"/>
                <a:cs typeface="宋体" panose="02010600030101010101" pitchFamily="2" charset="-122"/>
                <a:sym typeface="+mn-ea"/>
              </a:rPr>
              <a:t>播放。</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报告</a:t>
            </a:r>
            <a:r>
              <a:rPr lang="zh-CN" altLang="en-US" sz="3200">
                <a:latin typeface="黑体" panose="02010609060101010101" charset="-122"/>
                <a:ea typeface="黑体" panose="02010609060101010101" charset="-122"/>
              </a:rPr>
              <a:t>完毕</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a:bodyPr>
          <a:p>
            <a:pPr fontAlgn="auto">
              <a:lnSpc>
                <a:spcPct val="125000"/>
              </a:lnSpc>
            </a:pPr>
            <a:endParaRPr lang="zh-CN" altLang="en-US" sz="1800">
              <a:latin typeface="黑体" panose="02010609060101010101" charset="-122"/>
              <a:ea typeface="黑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sym typeface="+mn-ea"/>
              </a:rPr>
              <a:t>设计与实现目标</a:t>
            </a:r>
            <a:endParaRPr lang="zh-CN" altLang="en-US" sz="3600">
              <a:sym typeface="+mn-ea"/>
            </a:endParaRPr>
          </a:p>
        </p:txBody>
      </p:sp>
      <p:cxnSp>
        <p:nvCxnSpPr>
          <p:cNvPr id="5" name="直接连接符 4"/>
          <p:cNvCxnSpPr/>
          <p:nvPr/>
        </p:nvCxnSpPr>
        <p:spPr>
          <a:xfrm flipV="1">
            <a:off x="976630" y="1584960"/>
            <a:ext cx="8946515" cy="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内容占位符 5"/>
          <p:cNvSpPr/>
          <p:nvPr>
            <p:ph idx="1"/>
          </p:nvPr>
        </p:nvSpPr>
        <p:spPr>
          <a:xfrm>
            <a:off x="976630" y="2408555"/>
            <a:ext cx="9485630" cy="3594100"/>
          </a:xfrm>
        </p:spPr>
        <p:txBody>
          <a:bodyPr>
            <a:noAutofit/>
          </a:bodyPr>
          <a:p>
            <a:pPr marL="0" indent="0" algn="just" fontAlgn="auto">
              <a:lnSpc>
                <a:spcPct val="125000"/>
              </a:lnSpc>
              <a:buNone/>
            </a:pPr>
            <a:r>
              <a:rPr lang="en-US" altLang="zh-CN" sz="1600">
                <a:latin typeface="黑体" panose="02010609060101010101" charset="-122"/>
                <a:ea typeface="黑体" panose="02010609060101010101" charset="-122"/>
                <a:cs typeface="黑体" panose="02010609060101010101" charset="-122"/>
              </a:rPr>
              <a:t>1. </a:t>
            </a:r>
            <a:r>
              <a:rPr lang="zh-CN" altLang="en-US" sz="1600">
                <a:latin typeface="黑体" panose="02010609060101010101" charset="-122"/>
                <a:ea typeface="黑体" panose="02010609060101010101" charset="-122"/>
                <a:cs typeface="黑体" panose="02010609060101010101" charset="-122"/>
              </a:rPr>
              <a:t>研究推荐算法</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通过研究协同过滤推荐算法，利用推荐系统进行实验，得出最佳的推荐算法、以及推荐算法中的核心相似性算法，</a:t>
            </a:r>
            <a:r>
              <a:rPr lang="zh-CN" altLang="en-US" sz="1600">
                <a:latin typeface="黑体" panose="02010609060101010101" charset="-122"/>
                <a:ea typeface="黑体" panose="02010609060101010101" charset="-122"/>
                <a:cs typeface="黑体" panose="02010609060101010101" charset="-122"/>
                <a:sym typeface="+mn-ea"/>
              </a:rPr>
              <a:t>建议一个小型的推荐系统，利用</a:t>
            </a:r>
            <a:r>
              <a:rPr lang="en-US" altLang="zh-CN" sz="1600">
                <a:latin typeface="黑体" panose="02010609060101010101" charset="-122"/>
                <a:ea typeface="黑体" panose="02010609060101010101" charset="-122"/>
                <a:cs typeface="黑体" panose="02010609060101010101" charset="-122"/>
                <a:sym typeface="+mn-ea"/>
              </a:rPr>
              <a:t>python</a:t>
            </a:r>
            <a:r>
              <a:rPr lang="zh-CN" altLang="en-US" sz="1600">
                <a:latin typeface="黑体" panose="02010609060101010101" charset="-122"/>
                <a:ea typeface="黑体" panose="02010609060101010101" charset="-122"/>
                <a:cs typeface="黑体" panose="02010609060101010101" charset="-122"/>
                <a:sym typeface="+mn-ea"/>
              </a:rPr>
              <a:t>以及</a:t>
            </a:r>
            <a:r>
              <a:rPr lang="en-US" altLang="zh-CN" sz="1600">
                <a:latin typeface="黑体" panose="02010609060101010101" charset="-122"/>
                <a:ea typeface="黑体" panose="02010609060101010101" charset="-122"/>
                <a:cs typeface="黑体" panose="02010609060101010101" charset="-122"/>
                <a:sym typeface="+mn-ea"/>
              </a:rPr>
              <a:t>numpy matplotlib</a:t>
            </a:r>
            <a:r>
              <a:rPr lang="zh-CN" altLang="en-US" sz="1600">
                <a:latin typeface="黑体" panose="02010609060101010101" charset="-122"/>
                <a:ea typeface="黑体" panose="02010609060101010101" charset="-122"/>
                <a:cs typeface="黑体" panose="02010609060101010101" charset="-122"/>
                <a:sym typeface="+mn-ea"/>
              </a:rPr>
              <a:t>，进行推荐系统数据分析</a:t>
            </a:r>
            <a:r>
              <a:rPr lang="zh-CN" altLang="en-US" sz="1600">
                <a:latin typeface="黑体" panose="02010609060101010101" charset="-122"/>
                <a:ea typeface="黑体" panose="02010609060101010101" charset="-122"/>
                <a:cs typeface="黑体" panose="02010609060101010101" charset="-122"/>
              </a:rPr>
              <a:t>。</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en-US" altLang="zh-CN" sz="1600">
                <a:latin typeface="黑体" panose="02010609060101010101" charset="-122"/>
                <a:ea typeface="黑体" panose="02010609060101010101" charset="-122"/>
                <a:cs typeface="黑体" panose="02010609060101010101" charset="-122"/>
              </a:rPr>
              <a:t>2. </a:t>
            </a:r>
            <a:r>
              <a:rPr lang="zh-CN" altLang="en-US" sz="1600">
                <a:latin typeface="黑体" panose="02010609060101010101" charset="-122"/>
                <a:ea typeface="黑体" panose="02010609060101010101" charset="-122"/>
                <a:cs typeface="黑体" panose="02010609060101010101" charset="-122"/>
              </a:rPr>
              <a:t>搭建电影视频网站</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利用</a:t>
            </a:r>
            <a:r>
              <a:rPr lang="en-US" altLang="zh-CN" sz="1600">
                <a:latin typeface="黑体" panose="02010609060101010101" charset="-122"/>
                <a:ea typeface="黑体" panose="02010609060101010101" charset="-122"/>
                <a:cs typeface="黑体" panose="02010609060101010101" charset="-122"/>
              </a:rPr>
              <a:t>Flask + Jinja2</a:t>
            </a:r>
            <a:r>
              <a:rPr lang="zh-CN" altLang="en-US" sz="1600">
                <a:latin typeface="黑体" panose="02010609060101010101" charset="-122"/>
                <a:ea typeface="黑体" panose="02010609060101010101" charset="-122"/>
                <a:cs typeface="黑体" panose="02010609060101010101" charset="-122"/>
              </a:rPr>
              <a:t>的</a:t>
            </a:r>
            <a:r>
              <a:rPr lang="en-US" altLang="zh-CN" sz="1600">
                <a:latin typeface="黑体" panose="02010609060101010101" charset="-122"/>
                <a:ea typeface="黑体" panose="02010609060101010101" charset="-122"/>
                <a:cs typeface="黑体" panose="02010609060101010101" charset="-122"/>
              </a:rPr>
              <a:t>web</a:t>
            </a:r>
            <a:r>
              <a:rPr lang="zh-CN" altLang="en-US" sz="1600">
                <a:latin typeface="黑体" panose="02010609060101010101" charset="-122"/>
                <a:ea typeface="黑体" panose="02010609060101010101" charset="-122"/>
                <a:cs typeface="黑体" panose="02010609060101010101" charset="-122"/>
              </a:rPr>
              <a:t>开发框架，搭建视频网站结构。</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en-US" altLang="zh-CN" sz="1600">
                <a:latin typeface="黑体" panose="02010609060101010101" charset="-122"/>
                <a:ea typeface="黑体" panose="02010609060101010101" charset="-122"/>
                <a:cs typeface="黑体" panose="02010609060101010101" charset="-122"/>
              </a:rPr>
              <a:t>3. </a:t>
            </a:r>
            <a:r>
              <a:rPr lang="zh-CN" altLang="en-US" sz="1600">
                <a:latin typeface="黑体" panose="02010609060101010101" charset="-122"/>
                <a:ea typeface="黑体" panose="02010609060101010101" charset="-122"/>
                <a:cs typeface="黑体" panose="02010609060101010101" charset="-122"/>
              </a:rPr>
              <a:t>电影视频网站的优化</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利用</a:t>
            </a:r>
            <a:r>
              <a:rPr lang="en-US" altLang="zh-CN" sz="1600">
                <a:latin typeface="黑体" panose="02010609060101010101" charset="-122"/>
                <a:ea typeface="黑体" panose="02010609060101010101" charset="-122"/>
                <a:cs typeface="黑体" panose="02010609060101010101" charset="-122"/>
              </a:rPr>
              <a:t>MongoDB</a:t>
            </a:r>
            <a:r>
              <a:rPr lang="zh-CN" altLang="en-US" sz="1600">
                <a:latin typeface="黑体" panose="02010609060101010101" charset="-122"/>
                <a:ea typeface="黑体" panose="02010609060101010101" charset="-122"/>
                <a:cs typeface="黑体" panose="02010609060101010101" charset="-122"/>
              </a:rPr>
              <a:t>作为推荐系统缓存，减少推荐系统的运行次数，提高视频网站的</a:t>
            </a:r>
            <a:r>
              <a:rPr lang="zh-CN" altLang="en-US" sz="1600">
                <a:latin typeface="黑体" panose="02010609060101010101" charset="-122"/>
                <a:ea typeface="黑体" panose="02010609060101010101" charset="-122"/>
                <a:cs typeface="黑体" panose="02010609060101010101" charset="-122"/>
              </a:rPr>
              <a:t>优化</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利用热度排行推荐方法作为默认保底推荐系统</a:t>
            </a:r>
            <a:r>
              <a:rPr lang="zh-CN" altLang="en-US" sz="1600">
                <a:latin typeface="黑体" panose="02010609060101010101" charset="-122"/>
                <a:ea typeface="黑体" panose="02010609060101010101" charset="-122"/>
                <a:cs typeface="黑体" panose="02010609060101010101" charset="-122"/>
              </a:rPr>
              <a:t>方法</a:t>
            </a:r>
            <a:endParaRPr lang="zh-CN" altLang="en-US" sz="1600">
              <a:latin typeface="黑体" panose="02010609060101010101" charset="-122"/>
              <a:ea typeface="黑体" panose="02010609060101010101" charset="-122"/>
              <a:cs typeface="黑体" panose="02010609060101010101" charset="-122"/>
            </a:endParaRPr>
          </a:p>
        </p:txBody>
      </p: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latin typeface="黑体" panose="02010609060101010101" charset="-122"/>
                <a:ea typeface="黑体" panose="02010609060101010101" charset="-122"/>
              </a:rPr>
              <a:t>核心推荐</a:t>
            </a:r>
            <a:r>
              <a:rPr lang="zh-CN" altLang="en-US" sz="3600">
                <a:latin typeface="黑体" panose="02010609060101010101" charset="-122"/>
                <a:ea typeface="黑体" panose="02010609060101010101" charset="-122"/>
              </a:rPr>
              <a:t>算法</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a:off x="976630" y="1586230"/>
            <a:ext cx="8958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p>
            <a:r>
              <a:rPr lang="zh-CN" altLang="en-US"/>
              <a:t>基于内存</a:t>
            </a:r>
            <a:r>
              <a:rPr lang="zh-CN" altLang="en-US"/>
              <a:t>的协同过滤推荐</a:t>
            </a:r>
            <a:r>
              <a:rPr lang="zh-CN" altLang="en-US"/>
              <a:t>算法</a:t>
            </a:r>
            <a:endParaRPr lang="zh-CN" altLang="en-US"/>
          </a:p>
        </p:txBody>
      </p:sp>
      <p:sp>
        <p:nvSpPr>
          <p:cNvPr id="7" name="文本框 6"/>
          <p:cNvSpPr txBox="1"/>
          <p:nvPr/>
        </p:nvSpPr>
        <p:spPr>
          <a:xfrm>
            <a:off x="1684020" y="2824480"/>
            <a:ext cx="8721090" cy="2584450"/>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latin typeface="宋体" panose="02010600030101010101" pitchFamily="2" charset="-122"/>
                <a:ea typeface="宋体" panose="02010600030101010101" pitchFamily="2" charset="-122"/>
                <a:cs typeface="宋体" panose="02010600030101010101" pitchFamily="2" charset="-122"/>
              </a:rPr>
              <a:t>协同过滤推荐</a:t>
            </a:r>
            <a:r>
              <a:rPr lang="zh-CN" altLang="en-US">
                <a:latin typeface="宋体" panose="02010600030101010101" pitchFamily="2" charset="-122"/>
                <a:ea typeface="宋体" panose="02010600030101010101" pitchFamily="2" charset="-122"/>
                <a:cs typeface="宋体" panose="02010600030101010101" pitchFamily="2" charset="-122"/>
              </a:rPr>
              <a:t>算法：作为当前推荐算法中比较常用和经典的主流算法之一，目前在商业项目中具有较多应用。基本原理就是根据用户的历史行为数据归类出相似性</a:t>
            </a:r>
            <a:r>
              <a:rPr lang="zh-CN" altLang="en-US">
                <a:latin typeface="宋体" panose="02010600030101010101" pitchFamily="2" charset="-122"/>
                <a:ea typeface="宋体" panose="02010600030101010101" pitchFamily="2" charset="-122"/>
                <a:cs typeface="宋体" panose="02010600030101010101" pitchFamily="2" charset="-122"/>
              </a:rPr>
              <a:t>矩阵，发现用户、物品间的相关性进行推荐，如果用户喜欢A，那么就推荐和A相似的物品B推荐给用户。</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latin typeface="宋体" panose="02010600030101010101" pitchFamily="2" charset="-122"/>
                <a:ea typeface="宋体" panose="02010600030101010101" pitchFamily="2" charset="-122"/>
                <a:cs typeface="宋体" panose="02010600030101010101" pitchFamily="2" charset="-122"/>
              </a:rPr>
              <a:t>基于内存的协同推荐算法的特点是计算过程全放在内存之中，实现简单，在理论的情况下效率</a:t>
            </a:r>
            <a:r>
              <a:rPr lang="zh-CN" altLang="en-US">
                <a:latin typeface="宋体" panose="02010600030101010101" pitchFamily="2" charset="-122"/>
                <a:ea typeface="宋体" panose="02010600030101010101" pitchFamily="2" charset="-122"/>
                <a:cs typeface="宋体" panose="02010600030101010101" pitchFamily="2" charset="-122"/>
              </a:rPr>
              <a:t>高，但是由于对内存要求较高，所以现实情况下运行速度</a:t>
            </a:r>
            <a:r>
              <a:rPr lang="zh-CN" altLang="en-US">
                <a:latin typeface="宋体" panose="02010600030101010101" pitchFamily="2" charset="-122"/>
                <a:ea typeface="宋体" panose="02010600030101010101" pitchFamily="2" charset="-122"/>
                <a:cs typeface="宋体" panose="02010600030101010101" pitchFamily="2" charset="-122"/>
              </a:rPr>
              <a:t>受限。</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latin typeface="黑体" panose="02010609060101010101" charset="-122"/>
                <a:ea typeface="黑体" panose="02010609060101010101" charset="-122"/>
              </a:rPr>
              <a:t>视频网站设计结构</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a:off x="976630" y="1586230"/>
            <a:ext cx="8958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1741805" y="2829560"/>
            <a:ext cx="446405" cy="1198880"/>
          </a:xfrm>
          <a:prstGeom prst="rect">
            <a:avLst/>
          </a:prstGeom>
          <a:noFill/>
        </p:spPr>
        <p:txBody>
          <a:bodyPr wrap="square" rtlCol="0">
            <a:spAutoFit/>
          </a:bodyPr>
          <a:p>
            <a:r>
              <a:rPr lang="zh-CN" altLang="en-US"/>
              <a:t>视频网站</a:t>
            </a:r>
            <a:endParaRPr lang="zh-CN" altLang="en-US"/>
          </a:p>
        </p:txBody>
      </p:sp>
      <p:sp>
        <p:nvSpPr>
          <p:cNvPr id="11" name="文本框 10"/>
          <p:cNvSpPr txBox="1"/>
          <p:nvPr/>
        </p:nvSpPr>
        <p:spPr>
          <a:xfrm>
            <a:off x="9716770" y="2633345"/>
            <a:ext cx="446405" cy="1198880"/>
          </a:xfrm>
          <a:prstGeom prst="rect">
            <a:avLst/>
          </a:prstGeom>
          <a:noFill/>
        </p:spPr>
        <p:txBody>
          <a:bodyPr wrap="square" rtlCol="0">
            <a:spAutoFit/>
          </a:bodyPr>
          <a:p>
            <a:r>
              <a:rPr lang="zh-CN" altLang="en-US"/>
              <a:t>推荐系统</a:t>
            </a:r>
            <a:endParaRPr lang="zh-CN" altLang="en-US"/>
          </a:p>
        </p:txBody>
      </p:sp>
      <p:sp>
        <p:nvSpPr>
          <p:cNvPr id="12" name="文本框 11"/>
          <p:cNvSpPr txBox="1"/>
          <p:nvPr/>
        </p:nvSpPr>
        <p:spPr>
          <a:xfrm>
            <a:off x="9716770" y="4460240"/>
            <a:ext cx="446405" cy="1198880"/>
          </a:xfrm>
          <a:prstGeom prst="rect">
            <a:avLst/>
          </a:prstGeom>
          <a:noFill/>
        </p:spPr>
        <p:txBody>
          <a:bodyPr wrap="square" rtlCol="0">
            <a:spAutoFit/>
          </a:bodyPr>
          <a:p>
            <a:r>
              <a:rPr lang="zh-CN" altLang="en-US"/>
              <a:t>文件系统</a:t>
            </a:r>
            <a:endParaRPr lang="zh-CN" altLang="en-US"/>
          </a:p>
        </p:txBody>
      </p:sp>
      <p:graphicFrame>
        <p:nvGraphicFramePr>
          <p:cNvPr id="6" name="内容占位符 5"/>
          <p:cNvGraphicFramePr>
            <a:graphicFrameLocks noChangeAspect="1"/>
          </p:cNvGraphicFramePr>
          <p:nvPr>
            <p:ph idx="1"/>
          </p:nvPr>
        </p:nvGraphicFramePr>
        <p:xfrm>
          <a:off x="2554605" y="2370455"/>
          <a:ext cx="6633845" cy="3497580"/>
        </p:xfrm>
        <a:graphic>
          <a:graphicData uri="http://schemas.openxmlformats.org/presentationml/2006/ole">
            <mc:AlternateContent xmlns:mc="http://schemas.openxmlformats.org/markup-compatibility/2006">
              <mc:Choice xmlns:v="urn:schemas-microsoft-com:vml" Requires="v">
                <p:oleObj spid="_x0000_s7" name="" r:id="rId1" imgW="4018280" imgH="2118360" progId="Visio.Drawing.15">
                  <p:embed/>
                </p:oleObj>
              </mc:Choice>
              <mc:Fallback>
                <p:oleObj name="" r:id="rId1" imgW="4018280" imgH="2118360" progId="Visio.Drawing.15">
                  <p:embed/>
                  <p:pic>
                    <p:nvPicPr>
                      <p:cNvPr id="0" name="图片 6"/>
                      <p:cNvPicPr/>
                      <p:nvPr/>
                    </p:nvPicPr>
                    <p:blipFill>
                      <a:blip r:embed="rId2"/>
                      <a:stretch>
                        <a:fillRect/>
                      </a:stretch>
                    </p:blipFill>
                    <p:spPr>
                      <a:xfrm>
                        <a:off x="2554605" y="2370455"/>
                        <a:ext cx="6633845" cy="349758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latin typeface="黑体" panose="02010609060101010101" charset="-122"/>
                <a:ea typeface="黑体" panose="02010609060101010101" charset="-122"/>
              </a:rPr>
              <a:t>推荐系统的</a:t>
            </a:r>
            <a:r>
              <a:rPr lang="zh-CN" altLang="en-US" sz="3600">
                <a:latin typeface="黑体" panose="02010609060101010101" charset="-122"/>
                <a:ea typeface="黑体" panose="02010609060101010101" charset="-122"/>
              </a:rPr>
              <a:t>流程</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a:off x="976630" y="1586230"/>
            <a:ext cx="8958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1741805" y="2829560"/>
            <a:ext cx="446405" cy="2306955"/>
          </a:xfrm>
          <a:prstGeom prst="rect">
            <a:avLst/>
          </a:prstGeom>
          <a:noFill/>
        </p:spPr>
        <p:txBody>
          <a:bodyPr wrap="square" rtlCol="0">
            <a:spAutoFit/>
          </a:bodyPr>
          <a:p>
            <a:r>
              <a:rPr lang="zh-CN" altLang="en-US"/>
              <a:t>推荐系统具体</a:t>
            </a:r>
            <a:r>
              <a:rPr lang="zh-CN" altLang="en-US"/>
              <a:t>流程</a:t>
            </a:r>
            <a:endParaRPr lang="zh-CN" altLang="en-US"/>
          </a:p>
        </p:txBody>
      </p:sp>
      <p:graphicFrame>
        <p:nvGraphicFramePr>
          <p:cNvPr id="4" name="内容占位符 3"/>
          <p:cNvGraphicFramePr>
            <a:graphicFrameLocks noChangeAspect="1"/>
          </p:cNvGraphicFramePr>
          <p:nvPr>
            <p:ph idx="1"/>
          </p:nvPr>
        </p:nvGraphicFramePr>
        <p:xfrm>
          <a:off x="3491230" y="1853565"/>
          <a:ext cx="5528945" cy="4045585"/>
        </p:xfrm>
        <a:graphic>
          <a:graphicData uri="http://schemas.openxmlformats.org/presentationml/2006/ole">
            <mc:AlternateContent xmlns:mc="http://schemas.openxmlformats.org/markup-compatibility/2006">
              <mc:Choice xmlns:v="urn:schemas-microsoft-com:vml" Requires="v">
                <p:oleObj spid="_x0000_s9" name="" r:id="rId1" imgW="5209540" imgH="3811905" progId="Visio.Drawing.15">
                  <p:embed/>
                </p:oleObj>
              </mc:Choice>
              <mc:Fallback>
                <p:oleObj name="" r:id="rId1" imgW="5209540" imgH="3811905" progId="Visio.Drawing.15">
                  <p:embed/>
                  <p:pic>
                    <p:nvPicPr>
                      <p:cNvPr id="0" name="图片 8"/>
                      <p:cNvPicPr/>
                      <p:nvPr/>
                    </p:nvPicPr>
                    <p:blipFill>
                      <a:blip r:embed="rId2"/>
                      <a:stretch>
                        <a:fillRect/>
                      </a:stretch>
                    </p:blipFill>
                    <p:spPr>
                      <a:xfrm>
                        <a:off x="3491230" y="1853565"/>
                        <a:ext cx="5528945" cy="404558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相似性算法实验</a:t>
            </a:r>
            <a:r>
              <a:rPr lang="zh-CN" altLang="en-US" sz="3200">
                <a:latin typeface="黑体" panose="02010609060101010101" charset="-122"/>
                <a:ea typeface="黑体" panose="02010609060101010101" charset="-122"/>
                <a:sym typeface="+mn-ea"/>
              </a:rPr>
              <a:t>验证</a:t>
            </a:r>
            <a:endParaRPr lang="zh-CN" altLang="en-US" sz="3200">
              <a:latin typeface="黑体" panose="02010609060101010101" charset="-122"/>
              <a:ea typeface="黑体" panose="02010609060101010101" charset="-122"/>
              <a:sym typeface="+mn-ea"/>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lnSpcReduction="10000"/>
          </a:bodyPr>
          <a:p>
            <a:pPr marL="457200" lvl="1" indent="0" algn="l" fontAlgn="auto">
              <a:lnSpc>
                <a:spcPct val="125000"/>
              </a:lnSpc>
              <a:buClrTx/>
              <a:buSzTx/>
              <a:buNone/>
            </a:pPr>
            <a:endParaRPr lang="zh-CN" altLang="en-US" sz="1800">
              <a:latin typeface="黑体" panose="02010609060101010101" charset="-122"/>
              <a:ea typeface="黑体" panose="02010609060101010101" charset="-122"/>
            </a:endParaRPr>
          </a:p>
          <a:p>
            <a:pPr marL="0" lvl="1" indent="0" algn="l" fontAlgn="auto">
              <a:lnSpc>
                <a:spcPct val="125000"/>
              </a:lnSpc>
              <a:spcBef>
                <a:spcPts val="1000"/>
              </a:spcBef>
              <a:buClrTx/>
              <a:buSzTx/>
              <a:buNone/>
            </a:pPr>
            <a:endParaRPr lang="zh-CN" altLang="en-US" sz="1800">
              <a:latin typeface="黑体" panose="02010609060101010101" charset="-122"/>
              <a:ea typeface="黑体" panose="02010609060101010101" charset="-122"/>
            </a:endParaRPr>
          </a:p>
        </p:txBody>
      </p:sp>
      <p:sp>
        <p:nvSpPr>
          <p:cNvPr id="12" name="文本框 11"/>
          <p:cNvSpPr txBox="1"/>
          <p:nvPr/>
        </p:nvSpPr>
        <p:spPr>
          <a:xfrm>
            <a:off x="1046480" y="2357120"/>
            <a:ext cx="5231765" cy="3128010"/>
          </a:xfrm>
          <a:prstGeom prst="rect">
            <a:avLst/>
          </a:prstGeom>
          <a:noFill/>
        </p:spPr>
        <p:txBody>
          <a:bodyPr wrap="square" rtlCol="0">
            <a:spAutoFit/>
          </a:bodyPr>
          <a:p>
            <a:pPr marL="0" lvl="1" indent="355600" algn="l" fontAlgn="auto">
              <a:lnSpc>
                <a:spcPct val="150000"/>
              </a:lnSpc>
              <a:spcBef>
                <a:spcPts val="500"/>
              </a:spcBef>
              <a:buClrTx/>
              <a:buSzTx/>
              <a:buFontTx/>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对于推荐结果最终会收到一个用户的评分，可以利用用户对推荐结果的评分和推荐系统预测的评分进行一个误差计算来评估推荐系统效果的优劣。具体误差评价方法有平均绝对误差（MAE），均方根误差（RMSE）等。其系数结果越小，说明系统推荐准确性更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marL="0" lvl="1" indent="355600" algn="l" fontAlgn="auto">
              <a:lnSpc>
                <a:spcPct val="150000"/>
              </a:lnSpc>
              <a:spcBef>
                <a:spcPts val="500"/>
              </a:spcBef>
              <a:buClrTx/>
              <a:buSzTx/>
              <a:buFontTx/>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cs typeface="宋体" panose="02010600030101010101" pitchFamily="2" charset="-122"/>
              </a:rPr>
              <a:t>精确率：将真类预测正确的数量（真正类）与所有预测为正确的数量（真正类、伪正类）之比。</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marL="0" lvl="1" indent="355600" algn="l" fontAlgn="auto">
              <a:lnSpc>
                <a:spcPct val="150000"/>
              </a:lnSpc>
              <a:spcBef>
                <a:spcPts val="500"/>
              </a:spcBef>
              <a:buClrTx/>
              <a:buSzTx/>
              <a:buFontTx/>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cs typeface="宋体" panose="02010600030101010101" pitchFamily="2" charset="-122"/>
              </a:rPr>
              <a:t>召回率：将真类预测正确的数量（真正类）与所有真类的数量（真正类、伪假类）之比。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mc:Choice xmlns:a14="http://schemas.microsoft.com/office/drawing/2010/main" Requires="a14">
          <p:sp>
            <p:nvSpPr>
              <p:cNvPr id="35" name="文本框 5"/>
              <p:cNvSpPr txBox="1"/>
              <p:nvPr/>
            </p:nvSpPr>
            <p:spPr>
              <a:xfrm>
                <a:off x="6540500" y="2371725"/>
                <a:ext cx="4322445" cy="2011680"/>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square" rtlCol="0" anchor="t">
                <a:noAutofit/>
              </a:bodyPr>
              <a:p>
                <a:pPr indent="0" algn="l" fontAlgn="auto">
                  <a:lnSpc>
                    <a:spcPct val="135000"/>
                  </a:lnSpc>
                </a:pPr>
                <a14:m>
                  <m:oMath xmlns:m="http://schemas.openxmlformats.org/officeDocument/2006/math">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MAE</m:t>
                    </m:r>
                    <m: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 = </m:t>
                    </m:r>
                    <m:f>
                      <m:fPr>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fPr>
                      <m:num>
                        <m:nary>
                          <m:naryPr>
                            <m:chr m:val="∑"/>
                            <m:limLoc m:val="undOvr"/>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naryPr>
                          <m:sub>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i</m:t>
                            </m:r>
                            <m: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m:t>
                            </m:r>
                            <m: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1</m:t>
                            </m:r>
                          </m:sub>
                          <m:sup>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n</m:t>
                            </m:r>
                          </m:sup>
                          <m:e>
                            <m:d>
                              <m:dPr>
                                <m:begChr m:val="|"/>
                                <m:endChr m:val="|"/>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dPr>
                              <m:e>
                                <m:sSub>
                                  <m:sSubPr>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sSubPr>
                                  <m:e>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x</m:t>
                                    </m:r>
                                  </m:e>
                                  <m:sub>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i</m:t>
                                    </m:r>
                                  </m:sub>
                                </m:sSub>
                                <m: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 − </m:t>
                                </m:r>
                                <m:sSub>
                                  <m:sSubPr>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sSubPr>
                                  <m:e>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x</m:t>
                                    </m:r>
                                  </m:e>
                                  <m:sub>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i</m:t>
                                    </m:r>
                                  </m:sub>
                                </m:sSub>
                              </m:e>
                            </m:d>
                          </m:e>
                        </m:nary>
                      </m:num>
                      <m:den>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n</m:t>
                        </m:r>
                      </m:den>
                    </m:f>
                  </m:oMath>
                </a14:m>
                <a:r>
                  <a:rPr lang="en-US" altLang="zh-CN" sz="16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600" kern="100">
                  <a:latin typeface="Times New Roman" panose="02020603050405020304"/>
                  <a:ea typeface="宋体" panose="02010600030101010101" pitchFamily="2" charset="-122"/>
                  <a:cs typeface="宋体" panose="02010600030101010101" pitchFamily="2" charset="-122"/>
                  <a:sym typeface="Times New Roman" panose="02020603050405020304"/>
                </a:endParaRPr>
              </a:p>
              <a:p>
                <a:pPr indent="0" algn="l" fontAlgn="auto">
                  <a:lnSpc>
                    <a:spcPct val="135000"/>
                  </a:lnSpc>
                </a:pPr>
                <a14:m>
                  <m:oMath xmlns:m="http://schemas.openxmlformats.org/officeDocument/2006/math">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RMAE</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m:t>
                    </m:r>
                    <m:rad>
                      <m:radPr>
                        <m:degHide m:val="on"/>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radPr>
                      <m:deg/>
                      <m:e>
                        <m:f>
                          <m:f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fPr>
                          <m:num>
                            <m:nary>
                              <m:naryPr>
                                <m:chr m:val="∑"/>
                                <m:limLoc m:val="undOv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naryPr>
                              <m:sub>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i</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1</m:t>
                                </m:r>
                              </m:sub>
                              <m:sup>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n</m:t>
                                </m:r>
                              </m:sup>
                              <m:e>
                                <m:sSup>
                                  <m:sSup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sSupPr>
                                  <m:e>
                                    <m:d>
                                      <m:d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dPr>
                                      <m:e>
                                        <m:sSub>
                                          <m:sSub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sSubPr>
                                          <m:e>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x</m:t>
                                            </m:r>
                                          </m:e>
                                          <m:sub>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i</m:t>
                                            </m:r>
                                          </m:sub>
                                        </m:sSub>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 </m:t>
                                        </m:r>
                                        <m:sSub>
                                          <m:sSub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sSubPr>
                                          <m:e>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x</m:t>
                                            </m:r>
                                          </m:e>
                                          <m:sub>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i</m:t>
                                            </m:r>
                                          </m:sub>
                                        </m:sSub>
                                      </m:e>
                                    </m:d>
                                  </m:e>
                                  <m:sup>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2</m:t>
                                    </m:r>
                                  </m:sup>
                                </m:sSup>
                              </m:e>
                            </m:nary>
                          </m:num>
                          <m:den>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n</m:t>
                            </m:r>
                          </m:den>
                        </m:f>
                      </m:e>
                    </m:rad>
                  </m:oMath>
                </a14:m>
                <a:r>
                  <a:rPr lang="en-US" altLang="zh-CN" sz="16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600" kern="10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mc:Choice>
        <mc:Fallback>
          <p:sp>
            <p:nvSpPr>
              <p:cNvPr id="35" name="文本框 5"/>
              <p:cNvSpPr txBox="1">
                <a:spLocks noRot="1" noChangeAspect="1" noMove="1" noResize="1" noEditPoints="1" noAdjustHandles="1" noChangeArrowheads="1" noChangeShapeType="1" noTextEdit="1"/>
              </p:cNvSpPr>
              <p:nvPr/>
            </p:nvSpPr>
            <p:spPr>
              <a:xfrm>
                <a:off x="6540500" y="2371725"/>
                <a:ext cx="4322445" cy="2011680"/>
              </a:xfrm>
              <a:prstGeom prst="rect">
                <a:avLst/>
              </a:prstGeom>
              <a:blipFill rotWithShape="1">
                <a:blip r:embed="rId1"/>
                <a:stretch>
                  <a:fillRect/>
                </a:stretch>
              </a:blipFill>
            </p:spPr>
            <p:style>
              <a:lnRef idx="0">
                <a:scrgbClr r="0" g="0" b="0"/>
              </a:lnRef>
              <a:fillRef idx="0">
                <a:scrgbClr r="0" g="0" b="0"/>
              </a:fillRef>
              <a:effectRef idx="0">
                <a:scrgbClr r="0" g="0" b="0"/>
              </a:effectRef>
              <a:fontRef idx="minor">
                <a:schemeClr val="tx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5"/>
              <p:cNvSpPr txBox="1"/>
              <p:nvPr/>
            </p:nvSpPr>
            <p:spPr>
              <a:xfrm>
                <a:off x="6176645" y="4397375"/>
                <a:ext cx="3034030" cy="473710"/>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square" rtlCol="0" anchor="t">
                <a:noAutofit/>
              </a:bodyPr>
              <a:lstStyle/>
              <a:p>
                <a:pPr indent="304800" algn="r">
                  <a:lnSpc>
                    <a:spcPct val="130000"/>
                  </a:lnSpc>
                </a:pPr>
                <a14:m>
                  <m:oMath xmlns:m="http://schemas.openxmlformats.org/officeDocument/2006/math">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Recall</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m:t>
                    </m:r>
                    <m:f>
                      <m:f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fPr>
                      <m:num>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TP</m:t>
                        </m:r>
                      </m:num>
                      <m:den>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TP</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 </m:t>
                        </m:r>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TF</m:t>
                        </m:r>
                      </m:den>
                    </m:f>
                  </m:oMath>
                </a14:m>
                <a:r>
                  <a:rPr lang="en-US" altLang="zh-CN" sz="12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r>
                  <a:rPr lang="en-US" altLang="zh-CN" sz="12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r>
                  <a:rPr lang="en-US" altLang="zh-CN" sz="12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200" kern="100">
                  <a:latin typeface="Cambria Math" panose="02040503050406030204"/>
                  <a:ea typeface="宋体" panose="02010600030101010101" pitchFamily="2" charset="-122"/>
                  <a:cs typeface="宋体" panose="02010600030101010101" pitchFamily="2" charset="-122"/>
                  <a:sym typeface="Times New Roman" panose="02020603050405020304"/>
                </a:endParaRPr>
              </a:p>
            </p:txBody>
          </p:sp>
        </mc:Choice>
        <mc:Fallback>
          <p:sp>
            <p:nvSpPr>
              <p:cNvPr id="30" name="文本框 5"/>
              <p:cNvSpPr txBox="1">
                <a:spLocks noRot="1" noChangeAspect="1" noMove="1" noResize="1" noEditPoints="1" noAdjustHandles="1" noChangeArrowheads="1" noChangeShapeType="1" noTextEdit="1"/>
              </p:cNvSpPr>
              <p:nvPr/>
            </p:nvSpPr>
            <p:spPr>
              <a:xfrm>
                <a:off x="6176645" y="4397375"/>
                <a:ext cx="3034030" cy="473710"/>
              </a:xfrm>
              <a:prstGeom prst="rect">
                <a:avLst/>
              </a:prstGeom>
              <a:blipFill rotWithShape="1">
                <a:blip r:embed="rId2"/>
                <a:stretch>
                  <a:fillRect/>
                </a:stretch>
              </a:blipFill>
            </p:spPr>
            <p:style>
              <a:lnRef idx="0">
                <a:scrgbClr r="0" g="0" b="0"/>
              </a:lnRef>
              <a:fillRef idx="0">
                <a:scrgbClr r="0" g="0" b="0"/>
              </a:fillRef>
              <a:effectRef idx="0">
                <a:scrgbClr r="0" g="0" b="0"/>
              </a:effectRef>
              <a:fontRef idx="minor">
                <a:schemeClr val="tx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5"/>
              <p:cNvSpPr txBox="1"/>
              <p:nvPr/>
            </p:nvSpPr>
            <p:spPr>
              <a:xfrm>
                <a:off x="6278245" y="5168900"/>
                <a:ext cx="2545715" cy="468630"/>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square" rtlCol="0" anchor="t">
                <a:noAutofit/>
              </a:bodyPr>
              <a:lstStyle/>
              <a:p>
                <a:pPr indent="304800" algn="l">
                  <a:lnSpc>
                    <a:spcPct val="130000"/>
                  </a:lnSpc>
                </a:pPr>
                <a14:m>
                  <m:oMath xmlns:m="http://schemas.openxmlformats.org/officeDocument/2006/math">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Precision</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m:t>
                    </m:r>
                    <m:f>
                      <m:f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fPr>
                      <m:num>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TP</m:t>
                        </m:r>
                      </m:num>
                      <m:den>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TP</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 </m:t>
                        </m:r>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FP</m:t>
                        </m:r>
                      </m:den>
                    </m:f>
                  </m:oMath>
                </a14:m>
                <a:r>
                  <a:rPr lang="en-US" altLang="zh-CN" sz="12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200" kern="100">
                  <a:latin typeface="Cambria Math" panose="02040503050406030204"/>
                  <a:ea typeface="宋体" panose="02010600030101010101" pitchFamily="2" charset="-122"/>
                  <a:cs typeface="宋体" panose="02010600030101010101" pitchFamily="2" charset="-122"/>
                  <a:sym typeface="Times New Roman" panose="02020603050405020304"/>
                </a:endParaRPr>
              </a:p>
            </p:txBody>
          </p:sp>
        </mc:Choice>
        <mc:Fallback>
          <p:sp>
            <p:nvSpPr>
              <p:cNvPr id="33" name="文本框 5"/>
              <p:cNvSpPr txBox="1">
                <a:spLocks noRot="1" noChangeAspect="1" noMove="1" noResize="1" noEditPoints="1" noAdjustHandles="1" noChangeArrowheads="1" noChangeShapeType="1" noTextEdit="1"/>
              </p:cNvSpPr>
              <p:nvPr/>
            </p:nvSpPr>
            <p:spPr>
              <a:xfrm>
                <a:off x="6278245" y="5168900"/>
                <a:ext cx="2545715" cy="468630"/>
              </a:xfrm>
              <a:prstGeom prst="rect">
                <a:avLst/>
              </a:prstGeom>
              <a:blipFill rotWithShape="1">
                <a:blip r:embed="rId3"/>
                <a:stretch>
                  <a:fillRect/>
                </a:stretch>
              </a:blipFill>
            </p:spPr>
            <p:style>
              <a:lnRef idx="0">
                <a:scrgbClr r="0" g="0" b="0"/>
              </a:lnRef>
              <a:fillRef idx="0">
                <a:scrgbClr r="0" g="0" b="0"/>
              </a:fillRef>
              <a:effectRef idx="0">
                <a:scrgbClr r="0" g="0" b="0"/>
              </a:effectRef>
              <a:fontRef idx="minor">
                <a:schemeClr val="tx1"/>
              </a:fontRef>
            </p:style>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相似性算法实验</a:t>
            </a:r>
            <a:r>
              <a:rPr lang="zh-CN" altLang="en-US" sz="3200">
                <a:latin typeface="黑体" panose="02010609060101010101" charset="-122"/>
                <a:ea typeface="黑体" panose="02010609060101010101" charset="-122"/>
                <a:sym typeface="+mn-ea"/>
              </a:rPr>
              <a:t>验证</a:t>
            </a:r>
            <a:endParaRPr lang="zh-CN" altLang="en-US" sz="3200">
              <a:latin typeface="黑体" panose="02010609060101010101" charset="-122"/>
              <a:ea typeface="黑体" panose="02010609060101010101" charset="-122"/>
              <a:sym typeface="+mn-ea"/>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lnSpcReduction="10000"/>
          </a:bodyPr>
          <a:p>
            <a:pPr marL="457200" lvl="1" indent="0" algn="l" fontAlgn="auto">
              <a:lnSpc>
                <a:spcPct val="125000"/>
              </a:lnSpc>
              <a:buClrTx/>
              <a:buSzTx/>
              <a:buNone/>
            </a:pPr>
            <a:endParaRPr lang="zh-CN" altLang="en-US" sz="1800">
              <a:latin typeface="黑体" panose="02010609060101010101" charset="-122"/>
              <a:ea typeface="黑体" panose="02010609060101010101" charset="-122"/>
            </a:endParaRPr>
          </a:p>
          <a:p>
            <a:pPr marL="0" lvl="1" indent="0" algn="l" fontAlgn="auto">
              <a:lnSpc>
                <a:spcPct val="125000"/>
              </a:lnSpc>
              <a:spcBef>
                <a:spcPts val="1000"/>
              </a:spcBef>
              <a:buClrTx/>
              <a:buSzTx/>
              <a:buNone/>
            </a:pPr>
            <a:endParaRPr lang="zh-CN" altLang="en-US" sz="1800">
              <a:latin typeface="黑体" panose="02010609060101010101" charset="-122"/>
              <a:ea typeface="黑体" panose="02010609060101010101" charset="-122"/>
            </a:endParaRPr>
          </a:p>
        </p:txBody>
      </p:sp>
      <p:graphicFrame>
        <p:nvGraphicFramePr>
          <p:cNvPr id="6" name="表格 5"/>
          <p:cNvGraphicFramePr/>
          <p:nvPr>
            <p:custDataLst>
              <p:tags r:id="rId1"/>
            </p:custDataLst>
          </p:nvPr>
        </p:nvGraphicFramePr>
        <p:xfrm>
          <a:off x="4023360" y="2306320"/>
          <a:ext cx="7139940" cy="3205480"/>
        </p:xfrm>
        <a:graphic>
          <a:graphicData uri="http://schemas.openxmlformats.org/drawingml/2006/table">
            <a:tbl>
              <a:tblPr firstRow="1" bandRow="1">
                <a:tableStyleId>{5C22544A-7EE6-4342-B048-85BDC9FD1C3A}</a:tableStyleId>
              </a:tblPr>
              <a:tblGrid>
                <a:gridCol w="1784985"/>
                <a:gridCol w="1784985"/>
                <a:gridCol w="1784985"/>
                <a:gridCol w="1784985"/>
              </a:tblGrid>
              <a:tr h="382270">
                <a:tc>
                  <a:txBody>
                    <a:bodyPr/>
                    <a:p>
                      <a:pPr algn="l" fontAlgn="auto">
                        <a:lnSpc>
                          <a:spcPct val="150000"/>
                        </a:lnSpc>
                        <a:spcBef>
                          <a:spcPts val="600"/>
                        </a:spcBef>
                        <a:spcAft>
                          <a:spcPts val="600"/>
                        </a:spcAft>
                        <a:buNone/>
                      </a:pPr>
                      <a:endParaRPr lang="zh-CN" altLang="en-US" sz="1200">
                        <a:solidFill>
                          <a:schemeClr val="bg1"/>
                        </a:solidFill>
                        <a:latin typeface="黑体" panose="02010609060101010101" charset="-122"/>
                        <a:ea typeface="黑体" panose="02010609060101010101" charset="-122"/>
                      </a:endParaRPr>
                    </a:p>
                  </a:txBody>
                  <a:tcPr/>
                </a:tc>
                <a:tc>
                  <a:txBody>
                    <a:bodyPr/>
                    <a:p>
                      <a:pPr indent="0" algn="l" fontAlgn="auto">
                        <a:lnSpc>
                          <a:spcPct val="150000"/>
                        </a:lnSpc>
                        <a:spcBef>
                          <a:spcPts val="600"/>
                        </a:spcBef>
                        <a:spcAft>
                          <a:spcPts val="600"/>
                        </a:spcAft>
                        <a:buNone/>
                      </a:pPr>
                      <a:r>
                        <a:rPr lang="en-US" sz="1200" b="0">
                          <a:solidFill>
                            <a:schemeClr val="bg1"/>
                          </a:solidFill>
                          <a:latin typeface="黑体" panose="02010609060101010101" charset="-122"/>
                          <a:ea typeface="黑体" panose="02010609060101010101" charset="-122"/>
                          <a:cs typeface="黑体" panose="02010609060101010101" charset="-122"/>
                        </a:rPr>
                        <a:t>实验1</a:t>
                      </a:r>
                      <a:endParaRPr lang="en-US" altLang="en-US" sz="1200" b="0">
                        <a:solidFill>
                          <a:schemeClr val="bg1"/>
                        </a:solidFill>
                        <a:latin typeface="黑体" panose="02010609060101010101" charset="-122"/>
                        <a:ea typeface="黑体" panose="02010609060101010101" charset="-122"/>
                        <a:cs typeface="黑体" panose="02010609060101010101" charset="-122"/>
                      </a:endParaRPr>
                    </a:p>
                  </a:txBody>
                  <a:tcPr marL="68580" marR="68580" marT="0" marB="0" vert="horz" anchor="t" anchorCtr="0"/>
                </a:tc>
                <a:tc>
                  <a:txBody>
                    <a:bodyPr/>
                    <a:p>
                      <a:pPr indent="0" algn="l" fontAlgn="auto">
                        <a:lnSpc>
                          <a:spcPct val="150000"/>
                        </a:lnSpc>
                        <a:spcBef>
                          <a:spcPts val="600"/>
                        </a:spcBef>
                        <a:spcAft>
                          <a:spcPts val="600"/>
                        </a:spcAft>
                        <a:buNone/>
                      </a:pPr>
                      <a:r>
                        <a:rPr lang="en-US" sz="1200" b="0">
                          <a:solidFill>
                            <a:schemeClr val="bg1"/>
                          </a:solidFill>
                          <a:latin typeface="黑体" panose="02010609060101010101" charset="-122"/>
                          <a:ea typeface="黑体" panose="02010609060101010101" charset="-122"/>
                          <a:cs typeface="黑体" panose="02010609060101010101" charset="-122"/>
                        </a:rPr>
                        <a:t>实验2</a:t>
                      </a:r>
                      <a:endParaRPr lang="en-US" altLang="en-US" sz="1200" b="0">
                        <a:solidFill>
                          <a:schemeClr val="bg1"/>
                        </a:solidFill>
                        <a:latin typeface="黑体" panose="02010609060101010101" charset="-122"/>
                        <a:ea typeface="黑体" panose="02010609060101010101" charset="-122"/>
                        <a:cs typeface="黑体" panose="02010609060101010101" charset="-122"/>
                      </a:endParaRPr>
                    </a:p>
                  </a:txBody>
                  <a:tcPr marL="68580" marR="68580" marT="0" marB="0" vert="horz" anchor="t" anchorCtr="0"/>
                </a:tc>
                <a:tc>
                  <a:txBody>
                    <a:bodyPr/>
                    <a:p>
                      <a:pPr indent="0" algn="l" fontAlgn="auto">
                        <a:lnSpc>
                          <a:spcPct val="150000"/>
                        </a:lnSpc>
                        <a:spcBef>
                          <a:spcPts val="600"/>
                        </a:spcBef>
                        <a:spcAft>
                          <a:spcPts val="600"/>
                        </a:spcAft>
                        <a:buNone/>
                      </a:pPr>
                      <a:r>
                        <a:rPr lang="en-US" sz="1200" b="0">
                          <a:solidFill>
                            <a:schemeClr val="bg1"/>
                          </a:solidFill>
                          <a:latin typeface="黑体" panose="02010609060101010101" charset="-122"/>
                          <a:ea typeface="黑体" panose="02010609060101010101" charset="-122"/>
                          <a:cs typeface="黑体" panose="02010609060101010101" charset="-122"/>
                        </a:rPr>
                        <a:t>实验3</a:t>
                      </a:r>
                      <a:endParaRPr lang="en-US" altLang="en-US" sz="1200" b="0">
                        <a:solidFill>
                          <a:schemeClr val="bg1"/>
                        </a:solidFill>
                        <a:latin typeface="黑体" panose="02010609060101010101" charset="-122"/>
                        <a:ea typeface="黑体" panose="02010609060101010101" charset="-122"/>
                        <a:cs typeface="黑体" panose="02010609060101010101" charset="-122"/>
                      </a:endParaRPr>
                    </a:p>
                  </a:txBody>
                  <a:tcPr marL="68580" marR="68580" marT="0" marB="0" vert="horz" anchor="t"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MAE</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1.608143591</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1.360856857</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0.617993205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r>
              <a:tr h="352425">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RMSE</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2.778067166</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1.851931385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0.381915601</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精确率</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0.1</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召回率</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0.039215686</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0.01818</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0.01785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r>
              <a:tr h="352425">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开始时间</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21:12:40.193205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12:47:20.921754      </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08:24:47.405325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结束时间</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21:15:00.385559</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13:14:54.359994</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08:24:51.146901</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用时</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00:02:20.192354</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00:27:33.438240</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00:00:03.741576</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r>
            </a:tbl>
          </a:graphicData>
        </a:graphic>
      </p:graphicFrame>
      <p:sp>
        <p:nvSpPr>
          <p:cNvPr id="12" name="文本框 11"/>
          <p:cNvSpPr txBox="1"/>
          <p:nvPr/>
        </p:nvSpPr>
        <p:spPr>
          <a:xfrm>
            <a:off x="1046480" y="2357120"/>
            <a:ext cx="2722880" cy="2999740"/>
          </a:xfrm>
          <a:prstGeom prst="rect">
            <a:avLst/>
          </a:prstGeom>
          <a:noFill/>
        </p:spPr>
        <p:txBody>
          <a:bodyPr wrap="square" rtlCol="0">
            <a:spAutoFit/>
          </a:bodyPr>
          <a:p>
            <a:pPr marL="0" lvl="1" fontAlgn="auto">
              <a:lnSpc>
                <a:spcPct val="150000"/>
              </a:lnSpc>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关于推荐结果测评分为三个方向</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lvl="1" fontAlgn="auto">
              <a:lnSpc>
                <a:spcPct val="150000"/>
              </a:lnSpc>
            </a:pP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lvl="1" fontAlgn="auto">
              <a:lnSpc>
                <a:spcPct val="150000"/>
              </a:lnSpc>
            </a:pPr>
            <a:r>
              <a:rPr lang="en-US" altLang="zh-CN" sz="1400">
                <a:latin typeface="宋体" panose="02010600030101010101" pitchFamily="2" charset="-122"/>
                <a:ea typeface="宋体" panose="02010600030101010101" pitchFamily="2" charset="-122"/>
                <a:cs typeface="宋体" panose="02010600030101010101" pitchFamily="2" charset="-122"/>
                <a:sym typeface="+mn-ea"/>
              </a:rPr>
              <a:t>1. </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推荐评分预测，通过预测结果和测试数据之间评分数据预测评分的</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准确率，</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lvl="1" fontAlgn="auto">
              <a:lnSpc>
                <a:spcPct val="150000"/>
              </a:lnSpc>
            </a:pPr>
            <a:r>
              <a:rPr lang="en-US" altLang="zh-CN" sz="1400">
                <a:latin typeface="宋体" panose="02010600030101010101" pitchFamily="2" charset="-122"/>
                <a:ea typeface="宋体" panose="02010600030101010101" pitchFamily="2" charset="-122"/>
                <a:cs typeface="宋体" panose="02010600030101010101" pitchFamily="2" charset="-122"/>
                <a:sym typeface="+mn-ea"/>
              </a:rPr>
              <a:t>2. </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推荐结果的召回率、精确率</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lvl="1" fontAlgn="auto">
              <a:lnSpc>
                <a:spcPct val="150000"/>
              </a:lnSpc>
            </a:pPr>
            <a:r>
              <a:rPr lang="en-US" altLang="zh-CN" sz="1400">
                <a:latin typeface="宋体" panose="02010600030101010101" pitchFamily="2" charset="-122"/>
                <a:ea typeface="宋体" panose="02010600030101010101" pitchFamily="2" charset="-122"/>
                <a:cs typeface="宋体" panose="02010600030101010101" pitchFamily="2" charset="-122"/>
                <a:sym typeface="+mn-ea"/>
              </a:rPr>
              <a:t>3. </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时间，选择用时间短的算法是重要依据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两种相似度算法生成相似性值</a:t>
            </a:r>
            <a:r>
              <a:rPr lang="zh-CN" altLang="en-US" sz="3200">
                <a:latin typeface="黑体" panose="02010609060101010101" charset="-122"/>
                <a:ea typeface="黑体" panose="02010609060101010101" charset="-122"/>
              </a:rPr>
              <a:t>分布图</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29" name="图片 29" descr="san_diff"/>
          <p:cNvPicPr>
            <a:picLocks noChangeAspect="1"/>
          </p:cNvPicPr>
          <p:nvPr>
            <p:ph idx="1"/>
          </p:nvPr>
        </p:nvPicPr>
        <p:blipFill>
          <a:blip r:embed="rId1"/>
          <a:srcRect l="6426" t="2609" r="5052" b="4986"/>
          <a:stretch>
            <a:fillRect/>
          </a:stretch>
        </p:blipFill>
        <p:spPr>
          <a:xfrm>
            <a:off x="1433195" y="1825625"/>
            <a:ext cx="932434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latin typeface="黑体" panose="02010609060101010101" charset="-122"/>
                <a:ea typeface="黑体" panose="02010609060101010101" charset="-122"/>
              </a:rPr>
              <a:t>视频网站设计功能模块清单</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a:off x="976630" y="1586230"/>
            <a:ext cx="89382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p>
            <a:endParaRPr lang="zh-CN" altLang="en-US"/>
          </a:p>
        </p:txBody>
      </p:sp>
      <p:graphicFrame>
        <p:nvGraphicFramePr>
          <p:cNvPr id="4" name="对象 -2147482622"/>
          <p:cNvGraphicFramePr/>
          <p:nvPr/>
        </p:nvGraphicFramePr>
        <p:xfrm>
          <a:off x="2565400" y="2187575"/>
          <a:ext cx="7061200" cy="2910840"/>
        </p:xfrm>
        <a:graphic>
          <a:graphicData uri="http://schemas.openxmlformats.org/presentationml/2006/ole">
            <mc:AlternateContent xmlns:mc="http://schemas.openxmlformats.org/markup-compatibility/2006">
              <mc:Choice xmlns:v="urn:schemas-microsoft-com:vml" Requires="v">
                <p:oleObj spid="_x0000_s3076" name="" r:id="rId1" imgW="7669530" imgH="3161665" progId="Visio.Drawing.15">
                  <p:embed/>
                </p:oleObj>
              </mc:Choice>
              <mc:Fallback>
                <p:oleObj name="" r:id="rId1" imgW="7669530" imgH="3161665" progId="Visio.Drawing.15">
                  <p:embed/>
                  <p:pic>
                    <p:nvPicPr>
                      <p:cNvPr id="0" name="图片 3075"/>
                      <p:cNvPicPr/>
                      <p:nvPr/>
                    </p:nvPicPr>
                    <p:blipFill>
                      <a:blip r:embed="rId2"/>
                      <a:stretch>
                        <a:fillRect/>
                      </a:stretch>
                    </p:blipFill>
                    <p:spPr>
                      <a:xfrm>
                        <a:off x="2565400" y="2187575"/>
                        <a:ext cx="7061200" cy="2910840"/>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8fe5e1cc-a356-42f5-a6aa-aefb6ad34e2a}"/>
  <p:tag name="TABLE_ENDDRAG_ORIGIN_RECT" val="522*261"/>
  <p:tag name="TABLE_ENDDRAG_RECT" val="144*180*522*2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1766</Words>
  <Application>WPS 演示</Application>
  <PresentationFormat>宽屏</PresentationFormat>
  <Paragraphs>151</Paragraphs>
  <Slides>14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14</vt:i4>
      </vt:variant>
    </vt:vector>
  </HeadingPairs>
  <TitlesOfParts>
    <vt:vector size="29" baseType="lpstr">
      <vt:lpstr>Arial</vt:lpstr>
      <vt:lpstr>宋体</vt:lpstr>
      <vt:lpstr>Wingdings</vt:lpstr>
      <vt:lpstr>黑体</vt:lpstr>
      <vt:lpstr>Cambria Math</vt:lpstr>
      <vt:lpstr>Times New Roman</vt:lpstr>
      <vt:lpstr>Cambria Math</vt:lpstr>
      <vt:lpstr>Times New Roman</vt:lpstr>
      <vt:lpstr>微软雅黑</vt:lpstr>
      <vt:lpstr>Calibri</vt:lpstr>
      <vt:lpstr>Arial Unicode MS</vt:lpstr>
      <vt:lpstr>Office 主题</vt:lpstr>
      <vt:lpstr>Visio.Drawing.15</vt:lpstr>
      <vt:lpstr>Visio.Drawing.15</vt:lpstr>
      <vt:lpstr>Visio.Drawing.15</vt:lpstr>
      <vt:lpstr>基于协同推荐的视频网站的设计与实现</vt:lpstr>
      <vt:lpstr>设计与实现目标</vt:lpstr>
      <vt:lpstr>推荐系统的流程</vt:lpstr>
      <vt:lpstr>视频网站设计结构</vt:lpstr>
      <vt:lpstr>视频网站设计结构</vt:lpstr>
      <vt:lpstr>相似性算法实验验证</vt:lpstr>
      <vt:lpstr>相似性算法实验验证</vt:lpstr>
      <vt:lpstr>两种相似度算法生成相似性值分布图</vt:lpstr>
      <vt:lpstr>视频网站设计功能模块清单</vt:lpstr>
      <vt:lpstr>视频网站设计过程中处理的问题</vt:lpstr>
      <vt:lpstr>视频网站设计过程中处理的问题</vt:lpstr>
      <vt:lpstr>视频网站设计过程中处理的问题</vt:lpstr>
      <vt:lpstr>视频网站设计过程中处理的问题</vt:lpstr>
      <vt:lpstr>报告完毕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Administator</dc:creator>
  <cp:lastModifiedBy>没有昵称</cp:lastModifiedBy>
  <cp:revision>15</cp:revision>
  <dcterms:created xsi:type="dcterms:W3CDTF">2021-03-19T11:56:00Z</dcterms:created>
  <dcterms:modified xsi:type="dcterms:W3CDTF">2021-06-16T15:50:44Z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6B39655088904CD3A906C8329C15784F</vt:lpwstr>
  </property>
</Properties>
</file>