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78" r:id="rId12"/>
    <p:sldId id="272" r:id="rId13"/>
    <p:sldId id="273" r:id="rId14"/>
    <p:sldId id="279" r:id="rId15"/>
    <p:sldId id="283" r:id="rId16"/>
    <p:sldId id="281" r:id="rId17"/>
    <p:sldId id="274" r:id="rId18"/>
    <p:sldId id="275" r:id="rId19"/>
    <p:sldId id="284" r:id="rId20"/>
    <p:sldId id="277" r:id="rId21"/>
    <p:sldId id="264" r:id="rId2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A2ED5-128A-482A-8057-DE9B3AC98236}" v="648" dt="2023-04-26T09:01:22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C2E953-B8C5-4E93-925A-6982BDCA1C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AF8E-D5F9-4DF2-8C8A-033031341D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3AD3-A696-4BAE-8A8B-AB8BA5017DFC}" type="datetime1">
              <a:rPr lang="en-GB" smtClean="0"/>
              <a:t>26/04/2023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2962D-718B-4683-B60B-78C0FB18BB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A7A6A-4FB7-4F9F-B7E8-B7E124C797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077B8-B87F-4F12-B9AE-C10D8C208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486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EDEC-F7C2-4173-9984-61BD005D96A3}" type="datetime1">
              <a:rPr lang="en-GB" smtClean="0"/>
              <a:pPr/>
              <a:t>26/04/2023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091EA-579B-497F-BE44-DB67AFC69E5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6365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091EA-579B-497F-BE44-DB67AFC69E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9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3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9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1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3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8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7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0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7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59887/ad%20board%20(w/%20text)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013" y="2405637"/>
            <a:ext cx="5383547" cy="3106732"/>
          </a:xfrm>
        </p:spPr>
        <p:txBody>
          <a:bodyPr rtlCol="0" anchor="b">
            <a:noAutofit/>
          </a:bodyPr>
          <a:lstStyle/>
          <a:p>
            <a:r>
              <a:rPr lang="en-GB" sz="8000" dirty="0">
                <a:ea typeface="+mj-lt"/>
                <a:cs typeface="+mj-lt"/>
              </a:rPr>
              <a:t>TELECOM CUSTOMER CHURN</a:t>
            </a:r>
            <a:endParaRPr lang="en-US" sz="8000" dirty="0"/>
          </a:p>
          <a:p>
            <a:r>
              <a:rPr lang="en-GB" sz="8000" dirty="0">
                <a:ea typeface="+mj-lt"/>
                <a:cs typeface="+mj-lt"/>
              </a:rPr>
              <a:t>PREDICTION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2595" y="4753825"/>
            <a:ext cx="4972512" cy="151708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GB" sz="3100" dirty="0"/>
              <a:t>By -</a:t>
            </a:r>
          </a:p>
          <a:p>
            <a:pPr marL="457200" indent="-457200">
              <a:buAutoNum type="arabicPeriod"/>
            </a:pPr>
            <a:r>
              <a:rPr lang="en-GB" sz="3100" dirty="0"/>
              <a:t>Shekhar More</a:t>
            </a:r>
          </a:p>
          <a:p>
            <a:pPr marL="457200" indent="-457200">
              <a:buAutoNum type="arabicPeriod"/>
            </a:pPr>
            <a:r>
              <a:rPr lang="en-GB" sz="3100" dirty="0"/>
              <a:t>Kaveri </a:t>
            </a:r>
            <a:r>
              <a:rPr lang="en-GB" sz="3100" dirty="0" err="1"/>
              <a:t>Deotkar</a:t>
            </a:r>
            <a:endParaRPr lang="en-GB" sz="3100" dirty="0"/>
          </a:p>
          <a:p>
            <a:pPr marL="457200" indent="-457200">
              <a:buAutoNum type="arabicPeriod"/>
            </a:pPr>
            <a:r>
              <a:rPr lang="en-GB" sz="3100" dirty="0"/>
              <a:t>Avik Kumar </a:t>
            </a:r>
            <a:r>
              <a:rPr lang="en-GB" sz="3100" dirty="0" err="1"/>
              <a:t>Saha</a:t>
            </a:r>
            <a:endParaRPr lang="en-GB" sz="3100" dirty="0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F7D18-CAD0-18F5-8986-4AD4B15A45E4}"/>
              </a:ext>
            </a:extLst>
          </p:cNvPr>
          <p:cNvSpPr txBox="1"/>
          <p:nvPr/>
        </p:nvSpPr>
        <p:spPr>
          <a:xfrm>
            <a:off x="5384203" y="2031718"/>
            <a:ext cx="7090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u="sng" dirty="0">
                <a:solidFill>
                  <a:srgbClr val="0070C0"/>
                </a:solidFill>
              </a:rPr>
              <a:t> Data Science Program – August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F4232-14E7-9615-A57B-8638DD49B52F}"/>
              </a:ext>
            </a:extLst>
          </p:cNvPr>
          <p:cNvSpPr txBox="1"/>
          <p:nvPr/>
        </p:nvSpPr>
        <p:spPr>
          <a:xfrm>
            <a:off x="6710530" y="2887791"/>
            <a:ext cx="37573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u="sng" dirty="0">
                <a:solidFill>
                  <a:srgbClr val="1A20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Oriented Case Study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8A7F8B6-1DBD-8E26-92C4-529E6C1F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82" y="251794"/>
            <a:ext cx="6426247" cy="131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eemap chart&#10;&#10;Description automatically generated">
            <a:extLst>
              <a:ext uri="{FF2B5EF4-FFF2-40B4-BE49-F238E27FC236}">
                <a16:creationId xmlns:a16="http://schemas.microsoft.com/office/drawing/2014/main" id="{7B378B2E-813B-04C7-76E8-BF64DB76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37" y="338666"/>
            <a:ext cx="7780540" cy="594251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1382044-3A4E-9F90-5877-BF0C509C5486}"/>
              </a:ext>
            </a:extLst>
          </p:cNvPr>
          <p:cNvSpPr>
            <a:spLocks noGrp="1"/>
          </p:cNvSpPr>
          <p:nvPr/>
        </p:nvSpPr>
        <p:spPr>
          <a:xfrm>
            <a:off x="89362" y="51310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Multivariate </a:t>
            </a:r>
            <a:endParaRPr lang="en-US" dirty="0"/>
          </a:p>
          <a:p>
            <a:r>
              <a:rPr lang="en-GB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39B4D-D7C2-125C-A221-1CDFE390CDE3}"/>
              </a:ext>
            </a:extLst>
          </p:cNvPr>
          <p:cNvSpPr txBox="1"/>
          <p:nvPr/>
        </p:nvSpPr>
        <p:spPr>
          <a:xfrm>
            <a:off x="347058" y="2518704"/>
            <a:ext cx="30777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The total_og_mou_6, std_og_mou_6 and loc_og_mou_6 have strong correlation with other fields and they need to be inspected to avoid any multicollinearity issues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651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7FBCC6EA-3DC5-2085-CCE1-64C7B342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98" y="562907"/>
            <a:ext cx="7160028" cy="5458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646C1C-33B6-4275-8D77-F8B47CB21BBE}"/>
              </a:ext>
            </a:extLst>
          </p:cNvPr>
          <p:cNvSpPr txBox="1"/>
          <p:nvPr/>
        </p:nvSpPr>
        <p:spPr>
          <a:xfrm>
            <a:off x="8404167" y="1836804"/>
            <a:ext cx="2901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 total_ic_mou_6, std_ic_mou_6 and loc_ic_mou_6 seems to have strong correlation with other fields and they needs to be inspected to avoid multicollinearity issues.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3467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0E96F2-8AA3-E680-C135-C1939C15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1" y="232931"/>
            <a:ext cx="9859734" cy="2866502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D586594-F215-5048-CEA7-5AD8D7B2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72" y="3199997"/>
            <a:ext cx="7873092" cy="2878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5F78E-E63B-C83C-5EFB-89AF47FE73F6}"/>
              </a:ext>
            </a:extLst>
          </p:cNvPr>
          <p:cNvSpPr txBox="1"/>
          <p:nvPr/>
        </p:nvSpPr>
        <p:spPr>
          <a:xfrm>
            <a:off x="2410691" y="6302155"/>
            <a:ext cx="6843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There is a drop for off net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mou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services in the 8th month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60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5A7C0BB-0063-9651-FF9A-591DB55B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32224"/>
            <a:ext cx="9900555" cy="2553642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DE95069-D4E2-9CCA-4631-CBBCB0B0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44" y="3214296"/>
            <a:ext cx="7260770" cy="27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8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84D6834-59FA-6CE0-CAED-33B0683F3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7" y="771205"/>
            <a:ext cx="6158319" cy="378417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B392BEE-4D8F-7F17-7A30-A916B18D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276" y="1048936"/>
            <a:ext cx="5694494" cy="33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6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99DC-7033-3AD8-7E82-0899531F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04266"/>
          </a:xfrm>
        </p:spPr>
        <p:txBody>
          <a:bodyPr/>
          <a:lstStyle/>
          <a:p>
            <a:r>
              <a:rPr lang="en-GB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-</a:t>
            </a:r>
            <a:r>
              <a:rPr lang="en-GB" sz="4000" dirty="0">
                <a:solidFill>
                  <a:srgbClr val="000000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5679-18FE-D43E-D00B-60759F9F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8898"/>
            <a:ext cx="10058400" cy="4584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dirty="0"/>
              <a:t>huge drop in total recharge number also in the 8th month</a:t>
            </a:r>
            <a:endParaRPr lang="en-US" dirty="0"/>
          </a:p>
          <a:p>
            <a:pPr algn="just">
              <a:buClr>
                <a:srgbClr val="9E3611"/>
              </a:buClr>
            </a:pPr>
            <a:r>
              <a:rPr lang="en-GB" dirty="0">
                <a:ea typeface="+mn-lt"/>
                <a:cs typeface="+mn-lt"/>
              </a:rPr>
              <a:t>drop in maximum recharge for data also in the 8th month</a:t>
            </a:r>
            <a:endParaRPr lang="en-GB" dirty="0"/>
          </a:p>
          <a:p>
            <a:pPr algn="just"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huge drop in 8th month recharge amount for churned customers</a:t>
            </a:r>
            <a:endParaRPr lang="en-US" dirty="0"/>
          </a:p>
          <a:p>
            <a:pPr algn="just">
              <a:buClr>
                <a:srgbClr val="9E3611"/>
              </a:buClr>
            </a:pPr>
            <a:r>
              <a:rPr lang="en-US" dirty="0"/>
              <a:t>drop in monthly subscription for churned customers in 8th Month.</a:t>
            </a:r>
          </a:p>
          <a:p>
            <a:pPr algn="just">
              <a:buClr>
                <a:srgbClr val="9E3611"/>
              </a:buClr>
            </a:pPr>
            <a:r>
              <a:rPr lang="en-US" dirty="0"/>
              <a:t>sachet services in 8th month for churned customers</a:t>
            </a:r>
          </a:p>
          <a:p>
            <a:pPr algn="just">
              <a:buClr>
                <a:srgbClr val="9E3611"/>
              </a:buClr>
            </a:pPr>
            <a:r>
              <a:rPr lang="en-US" dirty="0"/>
              <a:t>there is a drops for </a:t>
            </a:r>
            <a:r>
              <a:rPr lang="en-US" dirty="0" err="1"/>
              <a:t>Arpu</a:t>
            </a:r>
            <a:r>
              <a:rPr lang="en-US" dirty="0"/>
              <a:t> in 8th month for churned customers</a:t>
            </a:r>
          </a:p>
          <a:p>
            <a:pPr algn="just">
              <a:buClr>
                <a:srgbClr val="9E3611"/>
              </a:buClr>
            </a:pPr>
            <a:r>
              <a:rPr lang="en-US" dirty="0"/>
              <a:t>The total_og_mou_6, std_og_mou_6 and loc_og_mou_6 have strong correlation with other fields and they needs to be inspected to avoid any multicollinearity issues.</a:t>
            </a:r>
          </a:p>
          <a:p>
            <a:pPr algn="just">
              <a:buClr>
                <a:srgbClr val="9E3611"/>
              </a:buClr>
            </a:pPr>
            <a:r>
              <a:rPr lang="en-US" dirty="0"/>
              <a:t>The total_ic_mou_6, std_ic_mou_6 and loc_ic_mou_6 seems to have strong correlation with other fields and they needs to be inspected to avoid multicollinearity issues.</a:t>
            </a:r>
          </a:p>
          <a:p>
            <a:pPr algn="just">
              <a:buClr>
                <a:srgbClr val="9E3611"/>
              </a:buClr>
            </a:pPr>
            <a:endParaRPr lang="en-GB" sz="16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5083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C566-6603-38FA-E92C-83CF0F8B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19" y="38238"/>
            <a:ext cx="10058400" cy="1609344"/>
          </a:xfrm>
        </p:spPr>
        <p:txBody>
          <a:bodyPr/>
          <a:lstStyle/>
          <a:p>
            <a:r>
              <a:rPr lang="en-GB" sz="4000" cap="none" dirty="0">
                <a:solidFill>
                  <a:srgbClr val="000000"/>
                </a:solidFill>
                <a:latin typeface="Times New Roman"/>
                <a:cs typeface="Times New Roman"/>
              </a:rPr>
              <a:t>Handling</a:t>
            </a:r>
            <a:r>
              <a:rPr lang="en-GB" sz="4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4000" cap="none" dirty="0">
                <a:solidFill>
                  <a:srgbClr val="000000"/>
                </a:solidFill>
                <a:latin typeface="Times New Roman"/>
                <a:cs typeface="Times New Roman"/>
              </a:rPr>
              <a:t>Imbalanced Dataset: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3DF3-D608-D688-BA31-780460BF4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219" y="1647582"/>
            <a:ext cx="10434966" cy="405079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2400" dirty="0">
                <a:latin typeface="Times New Roman"/>
                <a:cs typeface="Times New Roman"/>
              </a:rPr>
              <a:t>Churn rate is less than 10% of the overall data available. This indicates that we would need to handle the class imbalance in this classification problem.</a:t>
            </a:r>
            <a:endParaRPr lang="en-GB" sz="2400" dirty="0"/>
          </a:p>
          <a:p>
            <a:pPr algn="just">
              <a:buClr>
                <a:srgbClr val="9E3611"/>
              </a:buClr>
            </a:pPr>
            <a:r>
              <a:rPr lang="en-GB" sz="2400" dirty="0">
                <a:latin typeface="Times New Roman"/>
                <a:cs typeface="Times New Roman"/>
              </a:rPr>
              <a:t>We can handle imbalanced classes by balancing the classes by increasing minority or decreasing majority. These are following few techniques.</a:t>
            </a:r>
            <a:endParaRPr lang="en-GB" sz="2400" dirty="0"/>
          </a:p>
          <a:p>
            <a:r>
              <a:rPr lang="en-GB" sz="2400" dirty="0">
                <a:latin typeface="Times New Roman"/>
                <a:cs typeface="Times New Roman"/>
              </a:rPr>
              <a:t>Random Under-Sampling</a:t>
            </a:r>
            <a:endParaRPr lang="en-GB" sz="2400" dirty="0"/>
          </a:p>
          <a:p>
            <a:r>
              <a:rPr lang="en-GB" sz="2400" dirty="0">
                <a:latin typeface="Times New Roman"/>
                <a:cs typeface="Times New Roman"/>
              </a:rPr>
              <a:t>Random Over-Sampling</a:t>
            </a:r>
            <a:endParaRPr lang="en-GB" sz="2400" dirty="0"/>
          </a:p>
          <a:p>
            <a:r>
              <a:rPr lang="en-GB" sz="2400" dirty="0">
                <a:latin typeface="Times New Roman"/>
                <a:cs typeface="Times New Roman"/>
              </a:rPr>
              <a:t>SMOTE - Synthetic Minority Oversampling Technique</a:t>
            </a:r>
            <a:endParaRPr lang="en-GB" sz="2400" dirty="0"/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we ran three different algorithm (Logistic Regression, Decision tree, Random forest)with above techniques to handle imbalanced classes. </a:t>
            </a:r>
            <a:endParaRPr lang="en-GB" sz="2400" dirty="0"/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We  pick up </a:t>
            </a:r>
            <a:r>
              <a:rPr lang="en-GB" sz="2400" b="1" dirty="0">
                <a:latin typeface="Times New Roman"/>
                <a:cs typeface="Times New Roman"/>
              </a:rPr>
              <a:t>Logistic Regression with Over-Sampling method as best performing model</a:t>
            </a:r>
            <a:r>
              <a:rPr lang="en-GB" sz="2400" dirty="0">
                <a:latin typeface="Times New Roman"/>
                <a:cs typeface="Times New Roman"/>
              </a:rPr>
              <a:t> (based on Highest Recall value 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50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F132CF0-C23C-F900-81A8-FB541A8C8338}"/>
              </a:ext>
            </a:extLst>
          </p:cNvPr>
          <p:cNvGrpSpPr/>
          <p:nvPr/>
        </p:nvGrpSpPr>
        <p:grpSpPr>
          <a:xfrm>
            <a:off x="8645237" y="1438100"/>
            <a:ext cx="2992581" cy="4040667"/>
            <a:chOff x="6816436" y="1496291"/>
            <a:chExt cx="2992581" cy="404066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A51EE6-DA98-5E82-C793-1BF68E4E1443}"/>
                </a:ext>
              </a:extLst>
            </p:cNvPr>
            <p:cNvSpPr/>
            <p:nvPr/>
          </p:nvSpPr>
          <p:spPr>
            <a:xfrm>
              <a:off x="6816436" y="3724102"/>
              <a:ext cx="2992581" cy="181285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26F99B-18AC-905A-48CB-99F265EC0958}"/>
                </a:ext>
              </a:extLst>
            </p:cNvPr>
            <p:cNvSpPr/>
            <p:nvPr/>
          </p:nvSpPr>
          <p:spPr>
            <a:xfrm>
              <a:off x="6816436" y="1496291"/>
              <a:ext cx="2917768" cy="20366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3A0EF5-D151-30EF-AFC4-9645B752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55679"/>
            <a:ext cx="10058400" cy="740612"/>
          </a:xfrm>
        </p:spPr>
        <p:txBody>
          <a:bodyPr>
            <a:normAutofit fontScale="90000"/>
          </a:bodyPr>
          <a:lstStyle/>
          <a:p>
            <a:r>
              <a:rPr lang="en-GB" sz="4900" cap="none" dirty="0">
                <a:solidFill>
                  <a:srgbClr val="000000"/>
                </a:solidFill>
                <a:latin typeface="Times New Roman"/>
                <a:cs typeface="Times New Roman"/>
              </a:rPr>
              <a:t>Model</a:t>
            </a:r>
            <a:r>
              <a:rPr lang="en-GB" sz="4000" cap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4900" cap="none" dirty="0">
                <a:solidFill>
                  <a:srgbClr val="000000"/>
                </a:solidFill>
                <a:latin typeface="Times New Roman"/>
                <a:cs typeface="Times New Roman"/>
              </a:rPr>
              <a:t>Building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9FED-E4E3-C57C-62DF-1A054204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196" y="955964"/>
            <a:ext cx="2583850" cy="44057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GB" dirty="0">
              <a:latin typeface="Helvetica Neue"/>
            </a:endParaRPr>
          </a:p>
          <a:p>
            <a:pPr>
              <a:buClr>
                <a:srgbClr val="9E3611"/>
              </a:buClr>
            </a:pPr>
            <a:endParaRPr lang="en-GB" dirty="0">
              <a:latin typeface="Helvetica Neue"/>
            </a:endParaRPr>
          </a:p>
          <a:p>
            <a:pPr marL="0" indent="0" algn="ctr">
              <a:buClr>
                <a:srgbClr val="9E3611"/>
              </a:buClr>
              <a:buNone/>
            </a:pPr>
            <a:r>
              <a:rPr lang="en-GB" b="1" u="sng" dirty="0">
                <a:latin typeface="Helvetica Neue"/>
              </a:rPr>
              <a:t>Train set</a:t>
            </a:r>
            <a:endParaRPr lang="en-GB" sz="4000" b="1" u="sng" dirty="0"/>
          </a:p>
          <a:p>
            <a:pPr algn="just">
              <a:buClr>
                <a:srgbClr val="9E3611"/>
              </a:buClr>
            </a:pPr>
            <a:r>
              <a:rPr lang="en-GB" dirty="0">
                <a:latin typeface="Helvetica Neue"/>
              </a:rPr>
              <a:t>Accuracy = 0.84</a:t>
            </a:r>
            <a:endParaRPr lang="en-GB" sz="4000" dirty="0"/>
          </a:p>
          <a:p>
            <a:pPr algn="just">
              <a:buClr>
                <a:srgbClr val="9E3611"/>
              </a:buClr>
            </a:pPr>
            <a:r>
              <a:rPr lang="en-GB" dirty="0">
                <a:latin typeface="Helvetica Neue"/>
              </a:rPr>
              <a:t>Sensitivity = 0.86</a:t>
            </a:r>
            <a:endParaRPr lang="en-GB" sz="4000" dirty="0"/>
          </a:p>
          <a:p>
            <a:pPr algn="just">
              <a:buClr>
                <a:srgbClr val="9E3611"/>
              </a:buClr>
            </a:pPr>
            <a:r>
              <a:rPr lang="en-GB" dirty="0">
                <a:latin typeface="Helvetica Neue"/>
              </a:rPr>
              <a:t>Specificity = 0.82</a:t>
            </a:r>
            <a:endParaRPr lang="en-GB" sz="4000" dirty="0"/>
          </a:p>
          <a:p>
            <a:pPr algn="ctr">
              <a:buClr>
                <a:srgbClr val="9E3611"/>
              </a:buClr>
            </a:pPr>
            <a:endParaRPr lang="en-GB" dirty="0">
              <a:latin typeface="Helvetica Neue"/>
            </a:endParaRPr>
          </a:p>
          <a:p>
            <a:pPr algn="ctr">
              <a:buClr>
                <a:srgbClr val="9E3611"/>
              </a:buClr>
            </a:pPr>
            <a:endParaRPr lang="en-GB" dirty="0">
              <a:latin typeface="Helvetica Neue"/>
            </a:endParaRPr>
          </a:p>
          <a:p>
            <a:pPr marL="0" indent="0" algn="ctr">
              <a:buClr>
                <a:srgbClr val="9E3611"/>
              </a:buClr>
              <a:buNone/>
            </a:pPr>
            <a:r>
              <a:rPr lang="en-GB" b="1" u="sng" dirty="0">
                <a:latin typeface="Helvetica Neue"/>
              </a:rPr>
              <a:t>Test set</a:t>
            </a:r>
            <a:endParaRPr lang="en-GB" sz="4000" b="1" u="sng" dirty="0"/>
          </a:p>
          <a:p>
            <a:pPr algn="just">
              <a:buClr>
                <a:srgbClr val="9E3611"/>
              </a:buClr>
            </a:pPr>
            <a:r>
              <a:rPr lang="en-GB" dirty="0">
                <a:latin typeface="Helvetica Neue"/>
              </a:rPr>
              <a:t>Accuracy = 0.82</a:t>
            </a:r>
            <a:endParaRPr lang="en-GB" sz="4000" dirty="0"/>
          </a:p>
          <a:p>
            <a:pPr algn="just">
              <a:buClr>
                <a:srgbClr val="9E3611"/>
              </a:buClr>
            </a:pPr>
            <a:r>
              <a:rPr lang="en-GB" dirty="0">
                <a:latin typeface="Helvetica Neue"/>
              </a:rPr>
              <a:t>Sensitivity = 0.82</a:t>
            </a:r>
            <a:endParaRPr lang="en-GB" sz="4000" dirty="0"/>
          </a:p>
          <a:p>
            <a:pPr algn="just">
              <a:buClr>
                <a:srgbClr val="9E3611"/>
              </a:buClr>
            </a:pPr>
            <a:r>
              <a:rPr lang="en-GB" dirty="0">
                <a:latin typeface="Helvetica Neue"/>
              </a:rPr>
              <a:t>Specificity = 0.82</a:t>
            </a:r>
            <a:endParaRPr lang="en-GB" sz="4000" dirty="0"/>
          </a:p>
          <a:p>
            <a:pPr>
              <a:buClr>
                <a:srgbClr val="9E3611"/>
              </a:buClr>
            </a:pP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91294-74F4-E4C9-FCC7-DC4FDE223098}"/>
              </a:ext>
            </a:extLst>
          </p:cNvPr>
          <p:cNvSpPr txBox="1"/>
          <p:nvPr/>
        </p:nvSpPr>
        <p:spPr>
          <a:xfrm>
            <a:off x="791822" y="1496291"/>
            <a:ext cx="7409086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Splitting data into train and test set (70:30 ratio)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Use RFE to choose top 25 feature variables for model building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Repeated model building by removing variable whose p-value is more than 0.05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    and VIF value greater than 5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Balancing all metrics, 0.55 is taken as optimal cut off point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With 0.55 as cut off point, below are performance evaluation metrics for train &amp;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    test data set.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Final model is built and with probability threshold value of 0.55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9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0EF5-D151-30EF-AFC4-9645B752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cap="none" dirty="0">
                <a:solidFill>
                  <a:srgbClr val="000000"/>
                </a:solidFill>
                <a:latin typeface="Times New Roman"/>
                <a:cs typeface="Times New Roman"/>
              </a:rPr>
              <a:t>Feature Analysis: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9FED-E4E3-C57C-62DF-1A054204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dirty="0">
                <a:latin typeface="Times New Roman"/>
                <a:cs typeface="Times New Roman"/>
              </a:rPr>
              <a:t>Minutes of usage is one of the most important feature in churn prediction in action phase(</a:t>
            </a:r>
            <a:r>
              <a:rPr lang="en-GB" dirty="0" err="1">
                <a:latin typeface="Times New Roman"/>
                <a:cs typeface="Times New Roman"/>
              </a:rPr>
              <a:t>i.e</a:t>
            </a:r>
            <a:r>
              <a:rPr lang="en-GB" dirty="0">
                <a:latin typeface="Times New Roman"/>
                <a:cs typeface="Times New Roman"/>
              </a:rPr>
              <a:t> 8</a:t>
            </a:r>
            <a:r>
              <a:rPr lang="en-GB" baseline="30000" dirty="0">
                <a:latin typeface="Times New Roman"/>
                <a:cs typeface="Times New Roman"/>
              </a:rPr>
              <a:t>th</a:t>
            </a:r>
            <a:r>
              <a:rPr lang="en-GB" dirty="0">
                <a:latin typeface="Times New Roman"/>
                <a:cs typeface="Times New Roman"/>
              </a:rPr>
              <a:t> month). Minutes of usage (Voice) in the action month is a very good indicator for customer churn. As the MOU in 8th month decreases, the chances of the customer churning out increases. </a:t>
            </a:r>
            <a:endParaRPr lang="en-GB" sz="2400" dirty="0"/>
          </a:p>
          <a:p>
            <a:pPr algn="just"/>
            <a:r>
              <a:rPr lang="en-GB" dirty="0">
                <a:latin typeface="Times New Roman"/>
                <a:cs typeface="Times New Roman"/>
              </a:rPr>
              <a:t>Drop in Last day recharge amount in the action month(8th month) is an important indicator for churn of high value customers.</a:t>
            </a:r>
            <a:endParaRPr lang="en-GB" sz="2400" dirty="0"/>
          </a:p>
          <a:p>
            <a:pPr algn="just"/>
            <a:r>
              <a:rPr lang="en-GB" dirty="0">
                <a:latin typeface="Times New Roman"/>
                <a:cs typeface="Times New Roman"/>
              </a:rPr>
              <a:t>Churn customers seems to have a relatively High ARPU (Average Revenue Per User) in the good phase, indicating that a sudden downturn in the ARPU from good to action phase is a major indicator of the customer churn.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8136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9D721-8237-0EA7-E4E2-4A03F18D26CF}"/>
              </a:ext>
            </a:extLst>
          </p:cNvPr>
          <p:cNvSpPr txBox="1"/>
          <p:nvPr/>
        </p:nvSpPr>
        <p:spPr>
          <a:xfrm>
            <a:off x="1014152" y="1324923"/>
            <a:ext cx="1022465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number of high value customer are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 for last 6 month no new high valued customer is onboarded which is concerning and company should concentrate on that aspect.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less than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years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tenure are more likely to churn and company should concentrate more on that segment by rolling out new schemes to that group.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revenue per 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seems to be most important feature in determining churn prediction.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Outgoing Calls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roaming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8th month are strong indicators of churn behavior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Outgoing calls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made to landline , fixed line , mobile and call center provides a strong indicator of churn behavior.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2G/3G area coverage where 2G/3G services are not good, it's strong indicator of churn behavior.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27C49-8E6E-0A60-F6C5-53010B361F0D}"/>
              </a:ext>
            </a:extLst>
          </p:cNvPr>
          <p:cNvSpPr txBox="1"/>
          <p:nvPr/>
        </p:nvSpPr>
        <p:spPr>
          <a:xfrm>
            <a:off x="1487979" y="440575"/>
            <a:ext cx="537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5908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DE9E-66EC-4BFC-6924-07619FE9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PROBLEM STATEMENT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9BBCDB-6D88-6E60-E38D-B38DFE21305C}"/>
              </a:ext>
            </a:extLst>
          </p:cNvPr>
          <p:cNvSpPr>
            <a:spLocks noGrp="1"/>
          </p:cNvSpPr>
          <p:nvPr/>
        </p:nvSpPr>
        <p:spPr>
          <a:xfrm>
            <a:off x="1063044" y="2502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>
                <a:ea typeface="+mn-lt"/>
                <a:cs typeface="+mn-lt"/>
              </a:rPr>
              <a:t>In the telecom industry, customers are able to choose from multiple</a:t>
            </a:r>
            <a:endParaRPr lang="en-GB" dirty="0"/>
          </a:p>
          <a:p>
            <a:pPr marL="0" indent="0" algn="just">
              <a:buClr>
                <a:srgbClr val="9E3611"/>
              </a:buClr>
              <a:buNone/>
            </a:pPr>
            <a:r>
              <a:rPr lang="en-GB" dirty="0">
                <a:ea typeface="+mn-lt"/>
                <a:cs typeface="+mn-lt"/>
              </a:rPr>
              <a:t>service providers and actively switch from one operator to another. In this</a:t>
            </a:r>
            <a:endParaRPr lang="en-GB" dirty="0"/>
          </a:p>
          <a:p>
            <a:pPr marL="0" indent="0" algn="just">
              <a:buClr>
                <a:srgbClr val="9E3611"/>
              </a:buClr>
              <a:buNone/>
            </a:pPr>
            <a:r>
              <a:rPr lang="en-GB" dirty="0">
                <a:ea typeface="+mn-lt"/>
                <a:cs typeface="+mn-lt"/>
              </a:rPr>
              <a:t>highly competitive market, the telecommunications industry </a:t>
            </a:r>
            <a:r>
              <a:rPr lang="en-GB" dirty="0" err="1">
                <a:ea typeface="+mn-lt"/>
                <a:cs typeface="+mn-lt"/>
              </a:rPr>
              <a:t>experienan</a:t>
            </a:r>
            <a:r>
              <a:rPr lang="en-GB" dirty="0">
                <a:ea typeface="+mn-lt"/>
                <a:cs typeface="+mn-lt"/>
              </a:rPr>
              <a:t> average of 15-25% annual churn rate. Given the fact that it costs 5-10</a:t>
            </a:r>
            <a:endParaRPr lang="en-GB" dirty="0"/>
          </a:p>
          <a:p>
            <a:pPr marL="0" indent="0" algn="just">
              <a:buClr>
                <a:srgbClr val="9E3611"/>
              </a:buClr>
              <a:buNone/>
            </a:pPr>
            <a:r>
              <a:rPr lang="en-GB" dirty="0">
                <a:ea typeface="+mn-lt"/>
                <a:cs typeface="+mn-lt"/>
              </a:rPr>
              <a:t>times more to acquire a new customer than to retain an </a:t>
            </a:r>
            <a:r>
              <a:rPr lang="en-GB" dirty="0" err="1">
                <a:ea typeface="+mn-lt"/>
                <a:cs typeface="+mn-lt"/>
              </a:rPr>
              <a:t>existingone</a:t>
            </a:r>
            <a:r>
              <a:rPr lang="en-GB" dirty="0">
                <a:ea typeface="+mn-lt"/>
                <a:cs typeface="+mn-lt"/>
              </a:rPr>
              <a:t>, customer retention has now become even more important than</a:t>
            </a:r>
            <a:endParaRPr lang="en-GB" dirty="0"/>
          </a:p>
          <a:p>
            <a:pPr marL="0" indent="0" algn="just">
              <a:buClr>
                <a:srgbClr val="9E3611"/>
              </a:buClr>
              <a:buNone/>
            </a:pPr>
            <a:r>
              <a:rPr lang="en-GB" dirty="0">
                <a:ea typeface="+mn-lt"/>
                <a:cs typeface="+mn-lt"/>
              </a:rPr>
              <a:t>customer acquisition.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044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B4475C5-5912-0C1A-7D02-03277545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cap="none" dirty="0">
                <a:solidFill>
                  <a:srgbClr val="000000"/>
                </a:solidFill>
                <a:latin typeface="Times New Roman"/>
                <a:cs typeface="Times New Roman"/>
              </a:rPr>
              <a:t>Business Recommendations:</a:t>
            </a:r>
            <a:endParaRPr lang="en-US" cap="non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2514A-CA5A-41B1-E31B-260C8579CF8E}"/>
              </a:ext>
            </a:extLst>
          </p:cNvPr>
          <p:cNvSpPr txBox="1"/>
          <p:nvPr/>
        </p:nvSpPr>
        <p:spPr>
          <a:xfrm>
            <a:off x="1213757" y="2207079"/>
            <a:ext cx="968422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/>
                <a:cs typeface="Times New Roman"/>
              </a:rPr>
              <a:t>To recently joined customers (Tenure: 0-2 years) can be provided add on incentives for certain period.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/>
                <a:cs typeface="Times New Roman"/>
              </a:rPr>
              <a:t>Provide incentives on recharge of data or voice to high value customers in the action phase to increase customer retention.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/>
                <a:cs typeface="Times New Roman"/>
              </a:rPr>
              <a:t>Incentives based on usage can be provided to Customer having high ARPU in good phase to drive up the ARPU in action phase and retain the customer.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/>
                <a:cs typeface="Times New Roman"/>
              </a:rPr>
              <a:t> Can provide free or discounted local on net and mobile usage voice minutes during the action phase.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/>
                <a:cs typeface="Times New Roman"/>
              </a:rPr>
              <a:t>To retain customers, we need higher recall. As giving an offer to an user not going to churn will cost less as compared to loosing a customer and bring new customer, we need to have high rate of correctly identifying the true positives, hence recall.</a:t>
            </a:r>
          </a:p>
        </p:txBody>
      </p:sp>
    </p:spTree>
    <p:extLst>
      <p:ext uri="{BB962C8B-B14F-4D97-AF65-F5344CB8AC3E}">
        <p14:creationId xmlns:p14="http://schemas.microsoft.com/office/powerpoint/2010/main" val="66888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6C1185-98A4-4559-EB4B-E0E2F5D48942}"/>
              </a:ext>
            </a:extLst>
          </p:cNvPr>
          <p:cNvGrpSpPr/>
          <p:nvPr/>
        </p:nvGrpSpPr>
        <p:grpSpPr>
          <a:xfrm>
            <a:off x="2576946" y="529488"/>
            <a:ext cx="5735782" cy="5497242"/>
            <a:chOff x="2261062" y="205289"/>
            <a:chExt cx="6774872" cy="64474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F7A0B9-54A3-2582-E87C-14E4CAC4D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61062" y="205289"/>
              <a:ext cx="6774872" cy="6447421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0C1F0CF-7BD9-4E64-466D-5C649C31F274}"/>
                </a:ext>
              </a:extLst>
            </p:cNvPr>
            <p:cNvSpPr/>
            <p:nvPr/>
          </p:nvSpPr>
          <p:spPr>
            <a:xfrm>
              <a:off x="3449782" y="216131"/>
              <a:ext cx="5519651" cy="5611091"/>
            </a:xfrm>
            <a:custGeom>
              <a:avLst/>
              <a:gdLst>
                <a:gd name="connsiteX0" fmla="*/ 0 w 5519651"/>
                <a:gd name="connsiteY0" fmla="*/ 33251 h 5611091"/>
                <a:gd name="connsiteX1" fmla="*/ 0 w 5519651"/>
                <a:gd name="connsiteY1" fmla="*/ 166254 h 5611091"/>
                <a:gd name="connsiteX2" fmla="*/ 365760 w 5519651"/>
                <a:gd name="connsiteY2" fmla="*/ 5594465 h 5611091"/>
                <a:gd name="connsiteX3" fmla="*/ 5519651 w 5519651"/>
                <a:gd name="connsiteY3" fmla="*/ 5611091 h 5611091"/>
                <a:gd name="connsiteX4" fmla="*/ 5095702 w 5519651"/>
                <a:gd name="connsiteY4" fmla="*/ 0 h 5611091"/>
                <a:gd name="connsiteX5" fmla="*/ 0 w 5519651"/>
                <a:gd name="connsiteY5" fmla="*/ 33251 h 561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651" h="5611091">
                  <a:moveTo>
                    <a:pt x="0" y="33251"/>
                  </a:moveTo>
                  <a:lnTo>
                    <a:pt x="0" y="166254"/>
                  </a:lnTo>
                  <a:lnTo>
                    <a:pt x="365760" y="5594465"/>
                  </a:lnTo>
                  <a:lnTo>
                    <a:pt x="5519651" y="5611091"/>
                  </a:lnTo>
                  <a:lnTo>
                    <a:pt x="5095702" y="0"/>
                  </a:lnTo>
                  <a:lnTo>
                    <a:pt x="0" y="3325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8D6339-E546-BB8B-1444-631C55BD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347" y="2473437"/>
            <a:ext cx="4607744" cy="1609344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60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8027-8FAF-6F68-B56F-E0E3F5AF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ea typeface="+mj-lt"/>
                <a:cs typeface="+mj-lt"/>
              </a:rPr>
              <a:t>BUSINESS</a:t>
            </a:r>
            <a:r>
              <a:rPr lang="en-GB" dirty="0">
                <a:ea typeface="+mj-lt"/>
                <a:cs typeface="+mj-lt"/>
              </a:rPr>
              <a:t> OBJECTIVES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4B991-9C3C-A3B5-0A61-3E5B1FD68A51}"/>
              </a:ext>
            </a:extLst>
          </p:cNvPr>
          <p:cNvSpPr txBox="1"/>
          <p:nvPr/>
        </p:nvSpPr>
        <p:spPr>
          <a:xfrm>
            <a:off x="1069848" y="2329543"/>
            <a:ext cx="980319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In this project, our business objective is to </a:t>
            </a:r>
            <a:r>
              <a:rPr lang="en-US" sz="2000" dirty="0" err="1"/>
              <a:t>analyse</a:t>
            </a:r>
            <a:r>
              <a:rPr lang="en-US" sz="2000" dirty="0"/>
              <a:t> customer-level data</a:t>
            </a:r>
          </a:p>
          <a:p>
            <a:r>
              <a:rPr lang="en-US" sz="2000" dirty="0"/>
              <a:t>of a leading telecom firm, build predictive models to identify</a:t>
            </a:r>
          </a:p>
          <a:p>
            <a:r>
              <a:rPr lang="en-US" sz="2000" dirty="0"/>
              <a:t>customers at high risk of churn and identify the main indicators of</a:t>
            </a:r>
          </a:p>
          <a:p>
            <a:r>
              <a:rPr lang="en-US" sz="2000" dirty="0"/>
              <a:t>churn. Thus, our focus would be on</a:t>
            </a:r>
          </a:p>
          <a:p>
            <a:endParaRPr lang="en-US" sz="2000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Retaining high profitable customers.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Predicting which customers are at high risk of churn (in order to devise customer retention strategies accordingly).</a:t>
            </a:r>
          </a:p>
        </p:txBody>
      </p:sp>
    </p:spTree>
    <p:extLst>
      <p:ext uri="{BB962C8B-B14F-4D97-AF65-F5344CB8AC3E}">
        <p14:creationId xmlns:p14="http://schemas.microsoft.com/office/powerpoint/2010/main" val="108850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65CB-5CAF-384E-79D6-77293418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44" y="620703"/>
            <a:ext cx="10058400" cy="1609344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ea typeface="+mj-lt"/>
                <a:cs typeface="+mj-lt"/>
              </a:rPr>
              <a:t>STEPS TO REACH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77FF-7974-B73B-E37E-6A627626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62" y="2094194"/>
            <a:ext cx="10058400" cy="40507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2578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dirty="0">
                <a:ea typeface="+mn-lt"/>
                <a:cs typeface="+mn-lt"/>
              </a:rPr>
              <a:t>Importing and inspecting data</a:t>
            </a:r>
            <a:endParaRPr lang="en-GB" dirty="0"/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endParaRPr lang="en-GB" dirty="0">
              <a:ea typeface="+mn-lt"/>
              <a:cs typeface="+mn-lt"/>
            </a:endParaRPr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r>
              <a:rPr lang="en-GB" dirty="0">
                <a:ea typeface="+mn-lt"/>
                <a:cs typeface="+mn-lt"/>
              </a:rPr>
              <a:t>EDA</a:t>
            </a:r>
            <a:endParaRPr lang="en-GB" dirty="0"/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endParaRPr lang="en-GB" dirty="0"/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r>
              <a:rPr lang="en-GB" dirty="0">
                <a:ea typeface="+mn-lt"/>
                <a:cs typeface="+mn-lt"/>
              </a:rPr>
              <a:t>Dummy variables creation</a:t>
            </a:r>
            <a:endParaRPr lang="en-GB" dirty="0"/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endParaRPr lang="en-GB" dirty="0"/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r>
              <a:rPr lang="en-GB" dirty="0">
                <a:ea typeface="+mn-lt"/>
                <a:cs typeface="+mn-lt"/>
              </a:rPr>
              <a:t>Feature scaling</a:t>
            </a:r>
            <a:endParaRPr lang="en-GB" dirty="0"/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endParaRPr lang="en-GB" dirty="0"/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r>
              <a:rPr lang="en-GB" dirty="0">
                <a:ea typeface="+mn-lt"/>
                <a:cs typeface="+mn-lt"/>
              </a:rPr>
              <a:t>Dealing with class imbalance</a:t>
            </a:r>
            <a:endParaRPr lang="en-GB" dirty="0"/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endParaRPr lang="en-GB" dirty="0"/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r>
              <a:rPr lang="en-GB" dirty="0">
                <a:ea typeface="+mn-lt"/>
                <a:cs typeface="+mn-lt"/>
              </a:rPr>
              <a:t>Model Building &amp; Evaluation</a:t>
            </a:r>
            <a:endParaRPr lang="en-GB" dirty="0"/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endParaRPr lang="en-GB" dirty="0"/>
          </a:p>
          <a:p>
            <a:pPr marL="525780" indent="-34290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q"/>
            </a:pPr>
            <a:r>
              <a:rPr lang="en-GB" dirty="0">
                <a:ea typeface="+mn-lt"/>
                <a:cs typeface="+mn-lt"/>
              </a:rPr>
              <a:t>Conclusion &amp; Recommendations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06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4A03-B5D1-10EE-8E1A-023085C4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7060"/>
            <a:ext cx="7084937" cy="1609344"/>
          </a:xfrm>
        </p:spPr>
        <p:txBody>
          <a:bodyPr/>
          <a:lstStyle/>
          <a:p>
            <a:r>
              <a:rPr lang="en-GB" dirty="0"/>
              <a:t>EDA (univariate analysis)</a:t>
            </a:r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52387B4-2DB6-4E5B-4D17-20767D52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957" y="1515729"/>
            <a:ext cx="6366819" cy="2430175"/>
          </a:xfrm>
        </p:spPr>
      </p:pic>
      <p:pic>
        <p:nvPicPr>
          <p:cNvPr id="9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E4FF533D-8263-F98E-F2B0-BAA00A765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374" y="4031674"/>
            <a:ext cx="6927182" cy="26686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F4C93F-B6E2-6C73-B441-8FE7A34D7891}"/>
              </a:ext>
            </a:extLst>
          </p:cNvPr>
          <p:cNvSpPr txBox="1"/>
          <p:nvPr/>
        </p:nvSpPr>
        <p:spPr>
          <a:xfrm>
            <a:off x="349135" y="256032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5537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C655B98-12B0-37F9-337A-36F0BB0B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7" y="315716"/>
            <a:ext cx="9614807" cy="2933639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7B9E127B-9FA1-7181-D81D-6E9672C58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72" y="3254860"/>
            <a:ext cx="9560378" cy="32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AE03AAC-5755-142C-C694-64A98271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86" y="536516"/>
            <a:ext cx="9186181" cy="4775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132B9D-F136-9E32-962F-B0FC5C8BB44A}"/>
              </a:ext>
            </a:extLst>
          </p:cNvPr>
          <p:cNvSpPr txBox="1"/>
          <p:nvPr/>
        </p:nvSpPr>
        <p:spPr>
          <a:xfrm>
            <a:off x="2097449" y="5840722"/>
            <a:ext cx="907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There is a drop in monthly subscription for churned customers in 8th Month.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813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9E48212-2E29-5F2E-CDB4-8C474099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55" y="363342"/>
            <a:ext cx="7566930" cy="2920031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F314875-2979-127E-7CDC-912EB6CF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57" y="3432011"/>
            <a:ext cx="6117771" cy="32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9363BEF-3EC8-D17E-29FD-540081FB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59" y="855762"/>
            <a:ext cx="8803178" cy="4626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C3D56A-B00A-8575-7E69-A5673117A801}"/>
              </a:ext>
            </a:extLst>
          </p:cNvPr>
          <p:cNvSpPr txBox="1"/>
          <p:nvPr/>
        </p:nvSpPr>
        <p:spPr>
          <a:xfrm>
            <a:off x="1986744" y="5632906"/>
            <a:ext cx="7373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rop in sachet services in 8th month for churned customers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5617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465</TotalTime>
  <Words>1100</Words>
  <Application>Microsoft Office PowerPoint</Application>
  <PresentationFormat>Widescreen</PresentationFormat>
  <Paragraphs>107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Helvetica Neue</vt:lpstr>
      <vt:lpstr>Rockwell</vt:lpstr>
      <vt:lpstr>Rockwell Condensed</vt:lpstr>
      <vt:lpstr>Times New Roman</vt:lpstr>
      <vt:lpstr>Wingdings</vt:lpstr>
      <vt:lpstr>Wood Type</vt:lpstr>
      <vt:lpstr>TELECOM CUSTOMER CHURN PREDICTION</vt:lpstr>
      <vt:lpstr>PROBLEM STATEMENT</vt:lpstr>
      <vt:lpstr>BUSINESS OBJECTIVES</vt:lpstr>
      <vt:lpstr>STEPS TO REACH OBJECTIVES</vt:lpstr>
      <vt:lpstr>EDA (univariate analysis)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- INFERENCES</vt:lpstr>
      <vt:lpstr>Handling Imbalanced Dataset:</vt:lpstr>
      <vt:lpstr>Model Building </vt:lpstr>
      <vt:lpstr>Feature Analysis:</vt:lpstr>
      <vt:lpstr>PowerPoint Presentation</vt:lpstr>
      <vt:lpstr>Business Recommendations: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SHEKHAR MORE</cp:lastModifiedBy>
  <cp:revision>273</cp:revision>
  <dcterms:created xsi:type="dcterms:W3CDTF">2023-04-26T07:54:24Z</dcterms:created>
  <dcterms:modified xsi:type="dcterms:W3CDTF">2023-04-26T18:37:33Z</dcterms:modified>
</cp:coreProperties>
</file>